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6858000" cx="12192000"/>
  <p:notesSz cx="6858000" cy="9144000"/>
  <p:embeddedFontLst>
    <p:embeddedFont>
      <p:font typeface="Radley"/>
      <p:regular r:id="rId67"/>
      <p:italic r:id="rId68"/>
    </p:embeddedFont>
    <p:embeddedFont>
      <p:font typeface="Noto Sans Symbols"/>
      <p:regular r:id="rId69"/>
      <p:bold r:id="rId70"/>
    </p:embeddedFont>
    <p:embeddedFont>
      <p:font typeface="Open Sans"/>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75" roundtripDataSignature="AMtx7mj3lpZT/K7IaFxeT+5aDFwQ7PPu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penSans-italic.fntdata"/><Relationship Id="rId72" Type="http://schemas.openxmlformats.org/officeDocument/2006/relationships/font" Target="fonts/OpenSans-bold.fntdata"/><Relationship Id="rId31" Type="http://schemas.openxmlformats.org/officeDocument/2006/relationships/slide" Target="slides/slide26.xml"/><Relationship Id="rId75" Type="http://customschemas.google.com/relationships/presentationmetadata" Target="metadata"/><Relationship Id="rId30" Type="http://schemas.openxmlformats.org/officeDocument/2006/relationships/slide" Target="slides/slide25.xml"/><Relationship Id="rId74" Type="http://schemas.openxmlformats.org/officeDocument/2006/relationships/font" Target="fonts/OpenSans-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regular.fntdata"/><Relationship Id="rId70" Type="http://schemas.openxmlformats.org/officeDocument/2006/relationships/font" Target="fonts/NotoSansSymbol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adley-italic.fntdata"/><Relationship Id="rId23" Type="http://schemas.openxmlformats.org/officeDocument/2006/relationships/slide" Target="slides/slide18.xml"/><Relationship Id="rId67" Type="http://schemas.openxmlformats.org/officeDocument/2006/relationships/font" Target="fonts/Radley-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NotoSansSymbol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chportal.lernnetz.de/files/Projekte%20und%20Bildungspartner/Sch%C3%BClerfeedback/Vergleich%20SuS%20-%20LK-Selbsteinsch%C3%A4tzung_%C3%BCberarb.pdf" TargetMode="External"/><Relationship Id="rId3" Type="http://schemas.openxmlformats.org/officeDocument/2006/relationships/hyperlink" Target="http://lerfeedback.sh"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2wSlmF3PZ6mtTleLjrURuWZEET9_x7I/edit?usp=drive_link&amp;ouid=100451508805095571751&amp;rtpof=true&amp;sd=tru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 Id="rId3" Type="http://schemas.openxmlformats.org/officeDocument/2006/relationships/hyperlink" Target="https://drive.google.com/file/d/1k_2cJTbVfQrZe1SZOPPiiM3-V1WdyJne/view?usp=drive_link"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 Id="rId3" Type="http://schemas.openxmlformats.org/officeDocument/2006/relationships/hyperlink" Target="https://drive.google.com/file/d/1k_2cJTbVfQrZe1SZOPPiiM3-V1WdyJne/view?usp=drive_link"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5WiNnmfwQqZ8Aj5wqdquiIho0SVXwBe/edit"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5WiNnmfwQqZ8Aj5wqdquiIho0SVXwBe/edit"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5WiNnmfwQqZ8Aj5wqdquiIho0SVXwBe/edit"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5WiNnmfwQqZ8Aj5wqdquiIho0SVXwBe/edit"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5WiNnmfwQqZ8Aj5wqdquiIho0SVXwBe/edit"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5WiNnmfwQqZ8Aj5wqdquiIho0SVXwBe/edit"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5WiNnmfwQqZ8Aj5wqdquiIho0SVXwBe/edit"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5WiNnmfwQqZ8Aj5wqdquiIho0SVXwBe/edit"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heading=h.3znysh7"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YC2tAI3AQZmm2v--2DiMn2nJGxeXeH-K/view?usp=drive_link"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3ECM5t_ELk5xO5LxCY-FfA9kEjbhguY/edi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chportal.lernnetz.de/files/Projekte%20und%20Bildungspartner/Sch%C3%BClerfeedback/Vergleich%20SuS%20-%20LK-Selbsteinsch%C3%A4tzung_%C3%BCberarb.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chportal.lernnetz.de/files/Projekte%20und%20Bildungspartner/Sch%C3%BClerfeedback/Vergleich%20SuS%20-%20LK-Selbsteinsch%C3%A4tzung_%C3%BCberarb.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de-DE"/>
              <a:t>Ergänzungen aus </a:t>
            </a:r>
            <a:r>
              <a:rPr lang="de-DE" u="sng">
                <a:solidFill>
                  <a:schemeClr val="hlink"/>
                </a:solidFill>
                <a:hlinkClick r:id="rId2"/>
              </a:rPr>
              <a:t>IQSH Broschüre “Vergleich von Schüler- und Lehrkräftebefragung”</a:t>
            </a:r>
            <a:r>
              <a:rPr lang="de-DE"/>
              <a:t>, S. 1-3 (dort sind die gleichen Punkte auch aus SuS-Sicht formuliert, oder auch hier: </a:t>
            </a:r>
            <a:r>
              <a:rPr lang="de-DE" u="sng">
                <a:solidFill>
                  <a:schemeClr val="hlink"/>
                </a:solidFill>
                <a:hlinkClick r:id="rId3"/>
              </a:rPr>
              <a:t>IQSH Broschüre Schülerfeedback.SH Fragebogenvorlagen</a:t>
            </a:r>
            <a:r>
              <a:rPr lang="de-DE"/>
              <a:t>, S. 3/4)</a:t>
            </a:r>
            <a:endParaRPr/>
          </a:p>
        </p:txBody>
      </p:sp>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15c6f5e5da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315c6f5e5da_0_11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215900" lvl="0" marL="215900" rtl="0" algn="l">
              <a:spcBef>
                <a:spcPts val="0"/>
              </a:spcBef>
              <a:spcAft>
                <a:spcPts val="0"/>
              </a:spcAft>
              <a:buNone/>
            </a:pPr>
            <a:r>
              <a:rPr lang="de-DE" sz="1100"/>
              <a:t>bis ca. 10.55 Uhr</a:t>
            </a:r>
            <a:endParaRPr sz="1100"/>
          </a:p>
        </p:txBody>
      </p:sp>
      <p:sp>
        <p:nvSpPr>
          <p:cNvPr id="271" name="Google Shape;271;g315c6f5e5da_0_110:notes"/>
          <p:cNvSpPr txBox="1"/>
          <p:nvPr>
            <p:ph idx="12" type="sldNum"/>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lang="de-DE"/>
              <a:t>‹#›</a:t>
            </a:fld>
            <a:endParaRPr/>
          </a:p>
        </p:txBody>
      </p:sp>
      <p:sp>
        <p:nvSpPr>
          <p:cNvPr id="272" name="Google Shape;272;g315c6f5e5da_0_110:notes"/>
          <p:cNvSpPr txBox="1"/>
          <p:nvPr>
            <p:ph idx="3" type="sldNum"/>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280" name="Google Shape;280;p12: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281" name="Google Shape;281;p12: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282" name="Google Shape;282;p12: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283" name="Google Shape;283;p12: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Zur Einordnung: Der Begriff Klassenführung“ wird je nach Kontext unterschiedlich gebraucht und bedeutet unterschiedliche Dinge. Wir verwenden ihn hier als eine der drei Tiefenstrukturen von Unterricht (Kunter/Trautmann). Zum Einstieg noch einmal die Gegenüberstellung von Sicht- und Tiefenstrukturen mit dem gängigen Eisbergmodell. (Hier kann man mit der Gruppe diskutieren, ob die Tiefenstrukturen sich als Strukturierungsmodell für die eigene Unterrichtsreflexion eignen.)</a:t>
            </a:r>
            <a:endParaRPr/>
          </a:p>
        </p:txBody>
      </p:sp>
      <p:sp>
        <p:nvSpPr>
          <p:cNvPr id="291" name="Google Shape;29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Linke Spalte: Es geht hier nicht nicht um Unterrichtsphasierung! Ziel ist es, den Unterricht so zu gestalten, dass er (aus SuS-Sicht) 1. in sich logisch und zielführend aufgebaut ist und 2. der zunehmenden Schülerselbstständigkeit dient.</a:t>
            </a:r>
            <a:endParaRPr/>
          </a:p>
          <a:p>
            <a:pPr indent="0" lvl="0" marL="0" rtl="0" algn="l">
              <a:spcBef>
                <a:spcPts val="0"/>
              </a:spcBef>
              <a:spcAft>
                <a:spcPts val="0"/>
              </a:spcAft>
              <a:buNone/>
            </a:pPr>
            <a:r>
              <a:rPr lang="de-DE"/>
              <a:t>Im Anschluss an die Erläuterungen zu beiden Spalten bietet sich ein Bezug zur hinführenden Hausaufgabe an: LiV sollten je drei „Stundenfahrpläne“ von sich mitbringen, die sie den SuS zur Transparenz am Stundenbeginn präsentieren – gegenseitige Präsentation und Austausch in Kleingruppen (Fragestellung: Was genau wird transparent gemacht? Welche Unterschiede zeigen sich zwischen den Fahrplänen? Welche Fragestellungen/Probleme tauchen auf?).</a:t>
            </a:r>
            <a:endParaRPr/>
          </a:p>
          <a:p>
            <a:pPr indent="0" lvl="0" marL="0" rtl="0" algn="l">
              <a:spcBef>
                <a:spcPts val="0"/>
              </a:spcBef>
              <a:spcAft>
                <a:spcPts val="0"/>
              </a:spcAft>
              <a:buNone/>
            </a:pPr>
            <a:r>
              <a:t/>
            </a:r>
            <a:endParaRPr/>
          </a:p>
        </p:txBody>
      </p:sp>
      <p:sp>
        <p:nvSpPr>
          <p:cNvPr id="314" name="Google Shape;31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Der erste Punkt kann dazu einladen, über die betreffenden Punkte mit der Gruppe zu reflektieren (wo bin ich gut aufgestellt, was fehlt noch – wie können die nächsten Entwicklungsschritte aussehen?).</a:t>
            </a:r>
            <a:endParaRPr/>
          </a:p>
          <a:p>
            <a:pPr indent="0" lvl="0" marL="0" rtl="0" algn="l">
              <a:spcBef>
                <a:spcPts val="0"/>
              </a:spcBef>
              <a:spcAft>
                <a:spcPts val="0"/>
              </a:spcAft>
              <a:buNone/>
            </a:pPr>
            <a:r>
              <a:rPr lang="de-DE"/>
              <a:t>Beim zweiten Punkt können mitgebrachte „Stundenfahrpläne“ verglichen und besprochen werden (hinführende HA zu diesem Modul, vgl </a:t>
            </a:r>
            <a:r>
              <a:rPr lang="de-DE" u="sng">
                <a:solidFill>
                  <a:schemeClr val="hlink"/>
                </a:solidFill>
                <a:hlinkClick r:id="rId2"/>
              </a:rPr>
              <a:t>AB</a:t>
            </a:r>
            <a:r>
              <a:rPr lang="de-DE"/>
              <a:t>).</a:t>
            </a:r>
            <a:endParaRPr/>
          </a:p>
          <a:p>
            <a:pPr indent="0" lvl="0" marL="0" rtl="0" algn="l">
              <a:spcBef>
                <a:spcPts val="0"/>
              </a:spcBef>
              <a:spcAft>
                <a:spcPts val="0"/>
              </a:spcAft>
              <a:buNone/>
            </a:pPr>
            <a:r>
              <a:t/>
            </a:r>
            <a:endParaRPr/>
          </a:p>
        </p:txBody>
      </p:sp>
      <p:sp>
        <p:nvSpPr>
          <p:cNvPr id="324" name="Google Shape;32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7: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333" name="Google Shape;333;p17: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334" name="Google Shape;334;p17: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335" name="Google Shape;335;p17: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336" name="Google Shape;336;p17: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Im Folgenden kurze Erläuterung auf den nächsten Folien. Erläuterungen auch im </a:t>
            </a:r>
            <a:r>
              <a:rPr lang="de-DE" u="sng">
                <a:solidFill>
                  <a:schemeClr val="hlink"/>
                </a:solidFill>
                <a:hlinkClick r:id="rId2"/>
              </a:rPr>
              <a:t>Reader</a:t>
            </a:r>
            <a:r>
              <a:rPr lang="de-DE"/>
              <a:t> auf S. 3.</a:t>
            </a:r>
            <a:endParaRPr/>
          </a:p>
        </p:txBody>
      </p:sp>
      <p:sp>
        <p:nvSpPr>
          <p:cNvPr id="344" name="Google Shape;34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b="0" lang="de-DE" sz="1200" u="none">
                <a:solidFill>
                  <a:schemeClr val="dk1"/>
                </a:solidFill>
                <a:latin typeface="Calibri"/>
                <a:ea typeface="Calibri"/>
                <a:cs typeface="Calibri"/>
                <a:sym typeface="Calibri"/>
              </a:rPr>
              <a:t>11/14/2024</a:t>
            </a:r>
            <a:endParaRPr b="0" sz="1200" u="none">
              <a:solidFill>
                <a:schemeClr val="dk1"/>
              </a:solidFill>
              <a:latin typeface="Calibri"/>
              <a:ea typeface="Calibri"/>
              <a:cs typeface="Calibri"/>
              <a:sym typeface="Calibri"/>
            </a:endParaRPr>
          </a:p>
        </p:txBody>
      </p:sp>
      <p:sp>
        <p:nvSpPr>
          <p:cNvPr id="173" name="Google Shape;173;p2: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lang="de-DE" sz="1400" u="none">
                <a:solidFill>
                  <a:schemeClr val="dk1"/>
                </a:solidFill>
                <a:latin typeface="Times New Roman"/>
                <a:ea typeface="Times New Roman"/>
                <a:cs typeface="Times New Roman"/>
                <a:sym typeface="Times New Roman"/>
              </a:rPr>
              <a:t>‹#›</a:t>
            </a:fld>
            <a:endParaRPr b="0" sz="1400" u="none">
              <a:solidFill>
                <a:schemeClr val="dk1"/>
              </a:solidFill>
              <a:latin typeface="Times New Roman"/>
              <a:ea typeface="Times New Roman"/>
              <a:cs typeface="Times New Roman"/>
              <a:sym typeface="Times New Roman"/>
            </a:endParaRPr>
          </a:p>
        </p:txBody>
      </p:sp>
      <p:sp>
        <p:nvSpPr>
          <p:cNvPr id="174" name="Google Shape;174;p2: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b="0" lang="de-DE" sz="1400" u="none">
                <a:solidFill>
                  <a:schemeClr val="dk1"/>
                </a:solidFill>
                <a:latin typeface="Times New Roman"/>
                <a:ea typeface="Times New Roman"/>
                <a:cs typeface="Times New Roman"/>
                <a:sym typeface="Times New Roman"/>
              </a:rPr>
              <a:t>‹#›</a:t>
            </a:fld>
            <a:endParaRPr b="0" sz="1400" u="none">
              <a:solidFill>
                <a:schemeClr val="dk1"/>
              </a:solidFill>
              <a:latin typeface="Times New Roman"/>
              <a:ea typeface="Times New Roman"/>
              <a:cs typeface="Times New Roman"/>
              <a:sym typeface="Times New Roman"/>
            </a:endParaRPr>
          </a:p>
        </p:txBody>
      </p:sp>
      <p:sp>
        <p:nvSpPr>
          <p:cNvPr id="175" name="Google Shape;175;p2: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176" name="Google Shape;176;p2: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de-DE">
                <a:solidFill>
                  <a:srgbClr val="000000"/>
                </a:solidFill>
                <a:latin typeface="Arial"/>
                <a:ea typeface="Arial"/>
                <a:cs typeface="Arial"/>
                <a:sym typeface="Arial"/>
              </a:rPr>
              <a:t>Grobe Planung. Hinweis: Umgang mit Unterrichtsstörungen etwas umfangreicher und viel praktischer Bezug (s. nächste Folie)</a:t>
            </a:r>
            <a:endParaRPr>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Vgl. </a:t>
            </a:r>
            <a:r>
              <a:rPr lang="de-DE" u="sng">
                <a:solidFill>
                  <a:schemeClr val="hlink"/>
                </a:solidFill>
                <a:hlinkClick r:id="rId2"/>
              </a:rPr>
              <a:t>Reader</a:t>
            </a:r>
            <a:r>
              <a:rPr lang="de-DE"/>
              <a:t> auf S. 3.</a:t>
            </a:r>
            <a:endParaRPr/>
          </a:p>
        </p:txBody>
      </p:sp>
      <p:sp>
        <p:nvSpPr>
          <p:cNvPr id="353" name="Google Shape;35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Reader</a:t>
            </a:r>
            <a:r>
              <a:rPr lang="de-DE"/>
              <a:t> auf S. 3.</a:t>
            </a:r>
            <a:endParaRPr/>
          </a:p>
        </p:txBody>
      </p:sp>
      <p:sp>
        <p:nvSpPr>
          <p:cNvPr id="361" name="Google Shape;36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Reader</a:t>
            </a:r>
            <a:r>
              <a:rPr lang="de-DE"/>
              <a:t> auf S. 3.</a:t>
            </a:r>
            <a:endParaRPr/>
          </a:p>
        </p:txBody>
      </p:sp>
      <p:sp>
        <p:nvSpPr>
          <p:cNvPr id="369" name="Google Shape;36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Reader</a:t>
            </a:r>
            <a:r>
              <a:rPr lang="de-DE"/>
              <a:t> auf S. 3.</a:t>
            </a:r>
            <a:endParaRPr/>
          </a:p>
        </p:txBody>
      </p:sp>
      <p:sp>
        <p:nvSpPr>
          <p:cNvPr id="377" name="Google Shape;37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Reader</a:t>
            </a:r>
            <a:r>
              <a:rPr lang="de-DE"/>
              <a:t> auf S. 3.</a:t>
            </a:r>
            <a:endParaRPr/>
          </a:p>
        </p:txBody>
      </p:sp>
      <p:sp>
        <p:nvSpPr>
          <p:cNvPr id="385" name="Google Shape;38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4: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392" name="Google Shape;392;p24: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393" name="Google Shape;393;p24: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394" name="Google Shape;394;p24: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395" name="Google Shape;395;p24: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de-DE" u="sng">
                <a:solidFill>
                  <a:schemeClr val="hlink"/>
                </a:solidFill>
                <a:hlinkClick r:id="rId2"/>
              </a:rPr>
              <a:t>Reader</a:t>
            </a:r>
            <a:r>
              <a:rPr lang="de-DE"/>
              <a:t> auf S. 3.</a:t>
            </a:r>
            <a:endParaRPr/>
          </a:p>
        </p:txBody>
      </p:sp>
      <p:sp>
        <p:nvSpPr>
          <p:cNvPr id="402" name="Google Shape;4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1662a5fd3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31662a5fd34_0_1: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215900" lvl="0" marL="215900" rtl="0" algn="l">
              <a:spcBef>
                <a:spcPts val="0"/>
              </a:spcBef>
              <a:spcAft>
                <a:spcPts val="0"/>
              </a:spcAft>
              <a:buNone/>
            </a:pPr>
            <a:r>
              <a:rPr lang="de-DE" sz="1100"/>
              <a:t>bis 13 Uhr</a:t>
            </a:r>
            <a:endParaRPr sz="1100"/>
          </a:p>
        </p:txBody>
      </p:sp>
      <p:sp>
        <p:nvSpPr>
          <p:cNvPr id="411" name="Google Shape;411;g31662a5fd34_0_1:notes"/>
          <p:cNvSpPr txBox="1"/>
          <p:nvPr>
            <p:ph idx="12" type="sldNum"/>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lang="de-DE"/>
              <a:t>‹#›</a:t>
            </a:fld>
            <a:endParaRPr/>
          </a:p>
        </p:txBody>
      </p:sp>
      <p:sp>
        <p:nvSpPr>
          <p:cNvPr id="412" name="Google Shape;412;g31662a5fd34_0_1:notes"/>
          <p:cNvSpPr txBox="1"/>
          <p:nvPr>
            <p:ph idx="3" type="sldNum"/>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lang="de-D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e-DE"/>
              <a:t>Überleitung</a:t>
            </a:r>
            <a:endParaRPr/>
          </a:p>
        </p:txBody>
      </p:sp>
      <p:sp>
        <p:nvSpPr>
          <p:cNvPr id="420" name="Google Shape;42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7: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436" name="Google Shape;436;p27: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437" name="Google Shape;437;p27: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438" name="Google Shape;438;p27: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439" name="Google Shape;439;p27: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11/13/2024</a:t>
            </a:r>
            <a:endParaRPr sz="1200">
              <a:solidFill>
                <a:schemeClr val="dk1"/>
              </a:solidFill>
              <a:latin typeface="Calibri"/>
              <a:ea typeface="Calibri"/>
              <a:cs typeface="Calibri"/>
              <a:sym typeface="Calibri"/>
            </a:endParaRPr>
          </a:p>
        </p:txBody>
      </p:sp>
      <p:sp>
        <p:nvSpPr>
          <p:cNvPr id="185" name="Google Shape;185;p3: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186" name="Google Shape;186;p3: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187" name="Google Shape;187;p3: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188" name="Google Shape;188;p3: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15c6f5e5da_0_201:notes"/>
          <p:cNvSpPr txBox="1"/>
          <p:nvPr/>
        </p:nvSpPr>
        <p:spPr>
          <a:xfrm>
            <a:off x="3884613" y="2"/>
            <a:ext cx="2971800" cy="458700"/>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11/13/2024</a:t>
            </a:r>
            <a:endParaRPr sz="1200">
              <a:solidFill>
                <a:schemeClr val="dk1"/>
              </a:solidFill>
              <a:latin typeface="Calibri"/>
              <a:ea typeface="Calibri"/>
              <a:cs typeface="Calibri"/>
              <a:sym typeface="Calibri"/>
            </a:endParaRPr>
          </a:p>
        </p:txBody>
      </p:sp>
      <p:sp>
        <p:nvSpPr>
          <p:cNvPr id="446" name="Google Shape;446;g315c6f5e5da_0_201:notes"/>
          <p:cNvSpPr txBox="1"/>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447" name="Google Shape;447;g315c6f5e5da_0_201:notes"/>
          <p:cNvSpPr txBox="1"/>
          <p:nvPr/>
        </p:nvSpPr>
        <p:spPr>
          <a:xfrm>
            <a:off x="4278315" y="10156827"/>
            <a:ext cx="3281400" cy="534900"/>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448" name="Google Shape;448;g315c6f5e5da_0_201:notes"/>
          <p:cNvSpPr/>
          <p:nvPr>
            <p:ph idx="2" type="sldImg"/>
          </p:nvPr>
        </p:nvSpPr>
        <p:spPr>
          <a:xfrm>
            <a:off x="217488" y="812800"/>
            <a:ext cx="7123200" cy="4008300"/>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449" name="Google Shape;449;g315c6f5e5da_0_201:notes"/>
          <p:cNvSpPr txBox="1"/>
          <p:nvPr>
            <p:ph idx="1" type="body"/>
          </p:nvPr>
        </p:nvSpPr>
        <p:spPr>
          <a:xfrm>
            <a:off x="755650" y="5078415"/>
            <a:ext cx="6048300" cy="481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de-DE">
                <a:solidFill>
                  <a:srgbClr val="000000"/>
                </a:solidFill>
                <a:latin typeface="Arial"/>
                <a:ea typeface="Arial"/>
                <a:cs typeface="Arial"/>
                <a:sym typeface="Arial"/>
              </a:rPr>
              <a:t>Folie vom Anfang</a:t>
            </a:r>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e-DE"/>
              <a:t>Vgl. </a:t>
            </a:r>
            <a:r>
              <a:rPr lang="de-DE" u="sng">
                <a:solidFill>
                  <a:schemeClr val="hlink"/>
                </a:solidFill>
                <a:hlinkClick r:id="rId2"/>
              </a:rPr>
              <a:t>Reader, S. 4</a:t>
            </a:r>
            <a:endParaRPr/>
          </a:p>
        </p:txBody>
      </p:sp>
      <p:sp>
        <p:nvSpPr>
          <p:cNvPr id="457" name="Google Shape;45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de-DE"/>
              <a:t>Vgl. </a:t>
            </a:r>
            <a:r>
              <a:rPr lang="de-DE" u="sng">
                <a:solidFill>
                  <a:schemeClr val="hlink"/>
                </a:solidFill>
                <a:hlinkClick r:id="rId2"/>
              </a:rPr>
              <a:t>Reader, S. 4</a:t>
            </a:r>
            <a:endParaRPr/>
          </a:p>
        </p:txBody>
      </p:sp>
      <p:sp>
        <p:nvSpPr>
          <p:cNvPr id="463" name="Google Shape;4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de-DE"/>
              <a:t>Vgl. </a:t>
            </a:r>
            <a:r>
              <a:rPr lang="de-DE" u="sng">
                <a:solidFill>
                  <a:schemeClr val="hlink"/>
                </a:solidFill>
                <a:hlinkClick r:id="rId2"/>
              </a:rPr>
              <a:t>Reader, S. 4</a:t>
            </a:r>
            <a:endParaRPr/>
          </a:p>
        </p:txBody>
      </p:sp>
      <p:sp>
        <p:nvSpPr>
          <p:cNvPr id="469" name="Google Shape;46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15c6f5e5da_0_212:notes"/>
          <p:cNvSpPr txBox="1"/>
          <p:nvPr/>
        </p:nvSpPr>
        <p:spPr>
          <a:xfrm>
            <a:off x="3884613" y="2"/>
            <a:ext cx="2971800" cy="458700"/>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11/13/2024</a:t>
            </a:r>
            <a:endParaRPr sz="1200">
              <a:solidFill>
                <a:schemeClr val="dk1"/>
              </a:solidFill>
              <a:latin typeface="Calibri"/>
              <a:ea typeface="Calibri"/>
              <a:cs typeface="Calibri"/>
              <a:sym typeface="Calibri"/>
            </a:endParaRPr>
          </a:p>
        </p:txBody>
      </p:sp>
      <p:sp>
        <p:nvSpPr>
          <p:cNvPr id="476" name="Google Shape;476;g315c6f5e5da_0_212:notes"/>
          <p:cNvSpPr txBox="1"/>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477" name="Google Shape;477;g315c6f5e5da_0_212:notes"/>
          <p:cNvSpPr txBox="1"/>
          <p:nvPr/>
        </p:nvSpPr>
        <p:spPr>
          <a:xfrm>
            <a:off x="4278315" y="10156827"/>
            <a:ext cx="3281400" cy="534900"/>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478" name="Google Shape;478;g315c6f5e5da_0_212:notes"/>
          <p:cNvSpPr/>
          <p:nvPr>
            <p:ph idx="2" type="sldImg"/>
          </p:nvPr>
        </p:nvSpPr>
        <p:spPr>
          <a:xfrm>
            <a:off x="217488" y="812800"/>
            <a:ext cx="7123200" cy="4008300"/>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479" name="Google Shape;479;g315c6f5e5da_0_212:notes"/>
          <p:cNvSpPr txBox="1"/>
          <p:nvPr>
            <p:ph idx="1" type="body"/>
          </p:nvPr>
        </p:nvSpPr>
        <p:spPr>
          <a:xfrm>
            <a:off x="755650" y="5078415"/>
            <a:ext cx="6048300" cy="481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de-DE">
                <a:solidFill>
                  <a:srgbClr val="000000"/>
                </a:solidFill>
                <a:latin typeface="Arial"/>
                <a:ea typeface="Arial"/>
                <a:cs typeface="Arial"/>
                <a:sym typeface="Arial"/>
              </a:rPr>
              <a:t>Folie vom Anfang</a:t>
            </a:r>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Verweis auf Listen im </a:t>
            </a:r>
            <a:r>
              <a:rPr lang="de-DE" u="sng">
                <a:solidFill>
                  <a:schemeClr val="hlink"/>
                </a:solidFill>
                <a:hlinkClick r:id="rId2"/>
              </a:rPr>
              <a:t>Reader</a:t>
            </a:r>
            <a:r>
              <a:rPr lang="de-DE"/>
              <a:t> auf S. 5 und 6; als weitere Hilfe: </a:t>
            </a:r>
            <a:r>
              <a:rPr lang="de-DE" u="sng">
                <a:solidFill>
                  <a:schemeClr val="hlink"/>
                </a:solidFill>
                <a:hlinkClick r:id="rId3"/>
              </a:rPr>
              <a:t>Übersicht von B. Lehfeldt</a:t>
            </a:r>
            <a:r>
              <a:rPr lang="de-DE"/>
              <a:t> (Liste mit Störungen durch Lehrkraft)</a:t>
            </a:r>
            <a:endParaRPr/>
          </a:p>
        </p:txBody>
      </p:sp>
      <p:sp>
        <p:nvSpPr>
          <p:cNvPr id="488" name="Google Shape;48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15c6f5e5da_0_223:notes"/>
          <p:cNvSpPr txBox="1"/>
          <p:nvPr/>
        </p:nvSpPr>
        <p:spPr>
          <a:xfrm>
            <a:off x="3884613" y="2"/>
            <a:ext cx="2971800" cy="458700"/>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11/13/2024</a:t>
            </a:r>
            <a:endParaRPr sz="1200">
              <a:solidFill>
                <a:schemeClr val="dk1"/>
              </a:solidFill>
              <a:latin typeface="Calibri"/>
              <a:ea typeface="Calibri"/>
              <a:cs typeface="Calibri"/>
              <a:sym typeface="Calibri"/>
            </a:endParaRPr>
          </a:p>
        </p:txBody>
      </p:sp>
      <p:sp>
        <p:nvSpPr>
          <p:cNvPr id="494" name="Google Shape;494;g315c6f5e5da_0_223:notes"/>
          <p:cNvSpPr txBox="1"/>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495" name="Google Shape;495;g315c6f5e5da_0_223:notes"/>
          <p:cNvSpPr txBox="1"/>
          <p:nvPr/>
        </p:nvSpPr>
        <p:spPr>
          <a:xfrm>
            <a:off x="4278315" y="10156827"/>
            <a:ext cx="3281400" cy="534900"/>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496" name="Google Shape;496;g315c6f5e5da_0_223:notes"/>
          <p:cNvSpPr/>
          <p:nvPr>
            <p:ph idx="2" type="sldImg"/>
          </p:nvPr>
        </p:nvSpPr>
        <p:spPr>
          <a:xfrm>
            <a:off x="217488" y="812800"/>
            <a:ext cx="7123200" cy="4008300"/>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497" name="Google Shape;497;g315c6f5e5da_0_223:notes"/>
          <p:cNvSpPr txBox="1"/>
          <p:nvPr>
            <p:ph idx="1" type="body"/>
          </p:nvPr>
        </p:nvSpPr>
        <p:spPr>
          <a:xfrm>
            <a:off x="755650" y="5078415"/>
            <a:ext cx="6048300" cy="481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de-DE">
                <a:solidFill>
                  <a:srgbClr val="000000"/>
                </a:solidFill>
                <a:latin typeface="Arial"/>
                <a:ea typeface="Arial"/>
                <a:cs typeface="Arial"/>
                <a:sym typeface="Arial"/>
              </a:rPr>
              <a:t>Folie vom Anfang</a:t>
            </a:r>
            <a:endParaRPr>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u="sng">
                <a:solidFill>
                  <a:schemeClr val="hlink"/>
                </a:solidFill>
                <a:hlinkClick r:id="rId2"/>
              </a:rPr>
              <a:t>Reader</a:t>
            </a:r>
            <a:r>
              <a:rPr lang="de-DE"/>
              <a:t> S. 7 und 8;  zusätzlich Verweis auf </a:t>
            </a:r>
            <a:r>
              <a:rPr lang="de-DE" u="sng">
                <a:solidFill>
                  <a:schemeClr val="hlink"/>
                </a:solidFill>
                <a:hlinkClick r:id="rId3"/>
              </a:rPr>
              <a:t>AB von B. Lehfeldt „Unterrichtsstörungen – Gütekriterien für Interventionen und Hinweise“</a:t>
            </a:r>
            <a:endParaRPr/>
          </a:p>
        </p:txBody>
      </p:sp>
      <p:sp>
        <p:nvSpPr>
          <p:cNvPr id="506" name="Google Shape;50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de-DE">
                <a:latin typeface="Calibri"/>
                <a:ea typeface="Calibri"/>
                <a:cs typeface="Calibri"/>
                <a:sym typeface="Calibri"/>
              </a:rPr>
              <a:t>Das Schema dient zur pädagogischen Analyse einer vorliegenden Störung und der Vorbereitung eines Gesprächs dazu. Es ist nicht hinreichend, das Problem zu erkennen, sondern es muss auch das Problemsubjekt benannt werden. (Hintergrund: Ich als Subjekt </a:t>
            </a:r>
            <a:r>
              <a:rPr lang="de-DE" u="sng">
                <a:latin typeface="Calibri"/>
                <a:ea typeface="Calibri"/>
                <a:cs typeface="Calibri"/>
                <a:sym typeface="Calibri"/>
              </a:rPr>
              <a:t>kann</a:t>
            </a:r>
            <a:r>
              <a:rPr lang="de-DE">
                <a:latin typeface="Calibri"/>
                <a:ea typeface="Calibri"/>
                <a:cs typeface="Calibri"/>
                <a:sym typeface="Calibri"/>
              </a:rPr>
              <a:t> immer nur </a:t>
            </a:r>
            <a:r>
              <a:rPr lang="de-DE" u="sng">
                <a:latin typeface="Calibri"/>
                <a:ea typeface="Calibri"/>
                <a:cs typeface="Calibri"/>
                <a:sym typeface="Calibri"/>
              </a:rPr>
              <a:t>mein</a:t>
            </a:r>
            <a:r>
              <a:rPr lang="de-DE">
                <a:latin typeface="Calibri"/>
                <a:ea typeface="Calibri"/>
                <a:cs typeface="Calibri"/>
                <a:sym typeface="Calibri"/>
              </a:rPr>
              <a:t> Problem bearbeiten.)</a:t>
            </a:r>
            <a:r>
              <a:rPr lang="de-DE"/>
              <a:t>; vgl. </a:t>
            </a:r>
            <a:r>
              <a:rPr lang="de-DE" u="sng">
                <a:solidFill>
                  <a:schemeClr val="hlink"/>
                </a:solidFill>
                <a:latin typeface="Calibri"/>
                <a:ea typeface="Calibri"/>
                <a:cs typeface="Calibri"/>
                <a:sym typeface="Calibri"/>
                <a:hlinkClick r:id="rId2"/>
              </a:rPr>
              <a:t>Reader,</a:t>
            </a:r>
            <a:r>
              <a:rPr lang="de-DE">
                <a:latin typeface="Calibri"/>
                <a:ea typeface="Calibri"/>
                <a:cs typeface="Calibri"/>
                <a:sym typeface="Calibri"/>
              </a:rPr>
              <a:t> S.</a:t>
            </a:r>
            <a:r>
              <a:rPr lang="de-DE"/>
              <a:t> 9</a:t>
            </a:r>
            <a:r>
              <a:rPr lang="de-DE">
                <a:latin typeface="Calibri"/>
                <a:ea typeface="Calibri"/>
                <a:cs typeface="Calibri"/>
                <a:sym typeface="Calibri"/>
              </a:rPr>
              <a:t> </a:t>
            </a:r>
            <a:endParaRPr sz="600"/>
          </a:p>
          <a:p>
            <a:pPr indent="0" lvl="0" marL="0" rtl="0" algn="l">
              <a:spcBef>
                <a:spcPts val="0"/>
              </a:spcBef>
              <a:spcAft>
                <a:spcPts val="0"/>
              </a:spcAft>
              <a:buNone/>
            </a:pPr>
            <a:r>
              <a:t/>
            </a:r>
            <a:endParaRPr/>
          </a:p>
        </p:txBody>
      </p:sp>
      <p:sp>
        <p:nvSpPr>
          <p:cNvPr id="513" name="Google Shape;51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Calibri"/>
              <a:buNone/>
            </a:pPr>
            <a:r>
              <a:rPr lang="de-DE"/>
              <a:t>Das Schema dient zur pädagogischen Analyse einer vorliegenden Störung und der Vorbereitung eines Gesprächs dazu. Es ist nicht hinreichend, das Problem zu erkennen, sondern es muss auch das Problemsubjekt benannt werden. (Hintergrund: Ich als Subjekt </a:t>
            </a:r>
            <a:r>
              <a:rPr lang="de-DE" u="sng"/>
              <a:t>kann</a:t>
            </a:r>
            <a:r>
              <a:rPr lang="de-DE"/>
              <a:t> immer nur </a:t>
            </a:r>
            <a:r>
              <a:rPr lang="de-DE" u="sng"/>
              <a:t>mein</a:t>
            </a:r>
            <a:r>
              <a:rPr lang="de-DE"/>
              <a:t> Problem bearbeiten.); vgl. </a:t>
            </a:r>
            <a:r>
              <a:rPr lang="de-DE" u="sng">
                <a:solidFill>
                  <a:schemeClr val="hlink"/>
                </a:solidFill>
                <a:hlinkClick r:id="rId2"/>
              </a:rPr>
              <a:t>Reader,</a:t>
            </a:r>
            <a:r>
              <a:rPr lang="de-DE"/>
              <a:t> S. 9 </a:t>
            </a:r>
            <a:endParaRPr sz="600"/>
          </a:p>
          <a:p>
            <a:pPr indent="0" lvl="0" marL="0" marR="0" rtl="0" algn="l">
              <a:lnSpc>
                <a:spcPct val="100000"/>
              </a:lnSpc>
              <a:spcBef>
                <a:spcPts val="0"/>
              </a:spcBef>
              <a:spcAft>
                <a:spcPts val="0"/>
              </a:spcAft>
              <a:buClr>
                <a:schemeClr val="dk1"/>
              </a:buClr>
              <a:buSzPts val="1800"/>
              <a:buFont typeface="Calibri"/>
              <a:buNone/>
            </a:pPr>
            <a:r>
              <a:t/>
            </a:r>
            <a:endParaRPr/>
          </a:p>
          <a:p>
            <a:pPr indent="0" lvl="0" marL="0" rtl="0" algn="l">
              <a:spcBef>
                <a:spcPts val="0"/>
              </a:spcBef>
              <a:spcAft>
                <a:spcPts val="0"/>
              </a:spcAft>
              <a:buNone/>
            </a:pPr>
            <a:r>
              <a:t/>
            </a:r>
            <a:endParaRPr/>
          </a:p>
        </p:txBody>
      </p:sp>
      <p:sp>
        <p:nvSpPr>
          <p:cNvPr id="528" name="Google Shape;52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15c6f5e5da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15c6f5e5da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315c6f5e5da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u="sng">
                <a:solidFill>
                  <a:schemeClr val="hlink"/>
                </a:solidFill>
                <a:hlinkClick r:id="rId2"/>
              </a:rPr>
              <a:t>AB „Bedeutung der Präsenzarten“ und „Mischpult</a:t>
            </a:r>
            <a:r>
              <a:rPr lang="de-DE"/>
              <a:t>: Klassenführung – meine Präsenz“</a:t>
            </a:r>
            <a:endParaRPr/>
          </a:p>
        </p:txBody>
      </p:sp>
      <p:sp>
        <p:nvSpPr>
          <p:cNvPr id="543" name="Google Shape;54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9: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569" name="Google Shape;569;p39: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570" name="Google Shape;570;p39: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571" name="Google Shape;571;p39: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572" name="Google Shape;572;p39: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AB „Bedeutung der Präsenzarten“</a:t>
            </a:r>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0: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579" name="Google Shape;579;p40: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580" name="Google Shape;580;p40: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581" name="Google Shape;581;p40: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582" name="Google Shape;582;p40: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AB „Bedeutung der Präsenzarten“</a:t>
            </a:r>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41: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589" name="Google Shape;589;p41: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590" name="Google Shape;590;p41: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591" name="Google Shape;591;p41: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592" name="Google Shape;592;p41: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AB „Bedeutung der Präsenzarten“</a:t>
            </a:r>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2: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599" name="Google Shape;599;p42: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00" name="Google Shape;600;p42: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01" name="Google Shape;601;p42: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602" name="Google Shape;602;p42: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AB „Bedeutung der Präsenzarten“</a:t>
            </a:r>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43: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609" name="Google Shape;609;p43: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10" name="Google Shape;610;p43: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11" name="Google Shape;611;p43: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612" name="Google Shape;612;p43: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AB „Bedeutung der Präsenzarten“</a:t>
            </a:r>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4: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619" name="Google Shape;619;p44: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20" name="Google Shape;620;p44: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21" name="Google Shape;621;p44: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622" name="Google Shape;622;p44: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AB „Bedeutung der Präsenzarten“</a:t>
            </a:r>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5: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629" name="Google Shape;629;p45: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30" name="Google Shape;630;p45: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31" name="Google Shape;631;p45: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632" name="Google Shape;632;p45: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de-DE"/>
              <a:t>vgl. </a:t>
            </a:r>
            <a:r>
              <a:rPr lang="de-DE" u="sng">
                <a:solidFill>
                  <a:schemeClr val="hlink"/>
                </a:solidFill>
                <a:hlinkClick r:id="rId2"/>
              </a:rPr>
              <a:t>AB „Bedeutung der Präsenzarten“</a:t>
            </a:r>
            <a:endParaRPr>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1662a5fd34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g31662a5fd34_0_75: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215900" lvl="0" marL="215900" rtl="0" algn="l">
              <a:spcBef>
                <a:spcPts val="0"/>
              </a:spcBef>
              <a:spcAft>
                <a:spcPts val="0"/>
              </a:spcAft>
              <a:buNone/>
            </a:pPr>
            <a:r>
              <a:rPr lang="de-DE" sz="1100"/>
              <a:t>10 Min &gt; 15.30 Uhr</a:t>
            </a:r>
            <a:endParaRPr sz="1100"/>
          </a:p>
        </p:txBody>
      </p:sp>
      <p:sp>
        <p:nvSpPr>
          <p:cNvPr id="640" name="Google Shape;640;g31662a5fd34_0_75:notes"/>
          <p:cNvSpPr txBox="1"/>
          <p:nvPr>
            <p:ph idx="12" type="sldNum"/>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lang="de-DE"/>
              <a:t>‹#›</a:t>
            </a:fld>
            <a:endParaRPr/>
          </a:p>
        </p:txBody>
      </p:sp>
      <p:sp>
        <p:nvSpPr>
          <p:cNvPr id="641" name="Google Shape;641;g31662a5fd34_0_75:notes"/>
          <p:cNvSpPr txBox="1"/>
          <p:nvPr>
            <p:ph idx="3" type="sldNum"/>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lang="de-DE"/>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15c6f5e5da_0_236:notes"/>
          <p:cNvSpPr txBox="1"/>
          <p:nvPr/>
        </p:nvSpPr>
        <p:spPr>
          <a:xfrm>
            <a:off x="3884613" y="2"/>
            <a:ext cx="2971800" cy="458700"/>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11/13/2024</a:t>
            </a:r>
            <a:endParaRPr sz="1200">
              <a:solidFill>
                <a:schemeClr val="dk1"/>
              </a:solidFill>
              <a:latin typeface="Calibri"/>
              <a:ea typeface="Calibri"/>
              <a:cs typeface="Calibri"/>
              <a:sym typeface="Calibri"/>
            </a:endParaRPr>
          </a:p>
        </p:txBody>
      </p:sp>
      <p:sp>
        <p:nvSpPr>
          <p:cNvPr id="649" name="Google Shape;649;g315c6f5e5da_0_236:notes"/>
          <p:cNvSpPr txBox="1"/>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50" name="Google Shape;650;g315c6f5e5da_0_236:notes"/>
          <p:cNvSpPr txBox="1"/>
          <p:nvPr/>
        </p:nvSpPr>
        <p:spPr>
          <a:xfrm>
            <a:off x="4278315" y="10156827"/>
            <a:ext cx="3281400" cy="534900"/>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51" name="Google Shape;651;g315c6f5e5da_0_236:notes"/>
          <p:cNvSpPr/>
          <p:nvPr>
            <p:ph idx="2" type="sldImg"/>
          </p:nvPr>
        </p:nvSpPr>
        <p:spPr>
          <a:xfrm>
            <a:off x="217488" y="812800"/>
            <a:ext cx="7123200" cy="4008300"/>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652" name="Google Shape;652;g315c6f5e5da_0_236:notes"/>
          <p:cNvSpPr txBox="1"/>
          <p:nvPr>
            <p:ph idx="1" type="body"/>
          </p:nvPr>
        </p:nvSpPr>
        <p:spPr>
          <a:xfrm>
            <a:off x="755650" y="5078415"/>
            <a:ext cx="6048300" cy="481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de-DE">
                <a:solidFill>
                  <a:srgbClr val="000000"/>
                </a:solidFill>
                <a:latin typeface="Arial"/>
                <a:ea typeface="Arial"/>
                <a:cs typeface="Arial"/>
                <a:sym typeface="Arial"/>
              </a:rPr>
              <a:t>Folie vom Anfang</a:t>
            </a:r>
            <a:endParaRPr>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15c6f5e5da_0_246:notes"/>
          <p:cNvSpPr txBox="1"/>
          <p:nvPr/>
        </p:nvSpPr>
        <p:spPr>
          <a:xfrm>
            <a:off x="3884613" y="2"/>
            <a:ext cx="2971800" cy="458700"/>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11/13/2024</a:t>
            </a:r>
            <a:endParaRPr sz="1200">
              <a:solidFill>
                <a:schemeClr val="dk1"/>
              </a:solidFill>
              <a:latin typeface="Calibri"/>
              <a:ea typeface="Calibri"/>
              <a:cs typeface="Calibri"/>
              <a:sym typeface="Calibri"/>
            </a:endParaRPr>
          </a:p>
        </p:txBody>
      </p:sp>
      <p:sp>
        <p:nvSpPr>
          <p:cNvPr id="667" name="Google Shape;667;g315c6f5e5da_0_246:notes"/>
          <p:cNvSpPr txBox="1"/>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68" name="Google Shape;668;g315c6f5e5da_0_246:notes"/>
          <p:cNvSpPr txBox="1"/>
          <p:nvPr/>
        </p:nvSpPr>
        <p:spPr>
          <a:xfrm>
            <a:off x="4278315" y="10156827"/>
            <a:ext cx="3281400" cy="534900"/>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669" name="Google Shape;669;g315c6f5e5da_0_246:notes"/>
          <p:cNvSpPr/>
          <p:nvPr>
            <p:ph idx="2" type="sldImg"/>
          </p:nvPr>
        </p:nvSpPr>
        <p:spPr>
          <a:xfrm>
            <a:off x="217488" y="812800"/>
            <a:ext cx="7123200" cy="4008300"/>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670" name="Google Shape;670;g315c6f5e5da_0_246:notes"/>
          <p:cNvSpPr txBox="1"/>
          <p:nvPr>
            <p:ph idx="1" type="body"/>
          </p:nvPr>
        </p:nvSpPr>
        <p:spPr>
          <a:xfrm>
            <a:off x="755650" y="5078415"/>
            <a:ext cx="6048300" cy="481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de-DE">
                <a:solidFill>
                  <a:srgbClr val="000000"/>
                </a:solidFill>
                <a:latin typeface="Arial"/>
                <a:ea typeface="Arial"/>
                <a:cs typeface="Arial"/>
                <a:sym typeface="Arial"/>
              </a:rPr>
              <a:t>Folie vom Anfang</a:t>
            </a:r>
            <a:endParaRPr>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e-DE"/>
              <a:t>Reader, S. 10</a:t>
            </a:r>
            <a:endParaRPr/>
          </a:p>
        </p:txBody>
      </p:sp>
      <p:sp>
        <p:nvSpPr>
          <p:cNvPr id="678" name="Google Shape;67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vgl. </a:t>
            </a:r>
            <a:r>
              <a:rPr lang="de-DE" u="sng">
                <a:solidFill>
                  <a:schemeClr val="hlink"/>
                </a:solidFill>
                <a:hlinkClick r:id="rId2"/>
              </a:rPr>
              <a:t>Reader,</a:t>
            </a:r>
            <a:r>
              <a:rPr lang="de-DE"/>
              <a:t> S. 10.</a:t>
            </a:r>
            <a:endParaRPr/>
          </a:p>
        </p:txBody>
      </p:sp>
      <p:sp>
        <p:nvSpPr>
          <p:cNvPr id="684" name="Google Shape;684;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15c6f5e5da_0_271:notes"/>
          <p:cNvSpPr txBox="1"/>
          <p:nvPr/>
        </p:nvSpPr>
        <p:spPr>
          <a:xfrm>
            <a:off x="3884613" y="2"/>
            <a:ext cx="2971800" cy="458700"/>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11/13/2024</a:t>
            </a:r>
            <a:endParaRPr sz="1200">
              <a:solidFill>
                <a:schemeClr val="dk1"/>
              </a:solidFill>
              <a:latin typeface="Calibri"/>
              <a:ea typeface="Calibri"/>
              <a:cs typeface="Calibri"/>
              <a:sym typeface="Calibri"/>
            </a:endParaRPr>
          </a:p>
        </p:txBody>
      </p:sp>
      <p:sp>
        <p:nvSpPr>
          <p:cNvPr id="702" name="Google Shape;702;g315c6f5e5da_0_271:notes"/>
          <p:cNvSpPr txBox="1"/>
          <p:nvPr/>
        </p:nvSpPr>
        <p:spPr>
          <a:xfrm>
            <a:off x="4278315" y="10156827"/>
            <a:ext cx="3281400" cy="5349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703" name="Google Shape;703;g315c6f5e5da_0_271:notes"/>
          <p:cNvSpPr txBox="1"/>
          <p:nvPr/>
        </p:nvSpPr>
        <p:spPr>
          <a:xfrm>
            <a:off x="4278315" y="10156827"/>
            <a:ext cx="3281400" cy="534900"/>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704" name="Google Shape;704;g315c6f5e5da_0_271:notes"/>
          <p:cNvSpPr/>
          <p:nvPr>
            <p:ph idx="2" type="sldImg"/>
          </p:nvPr>
        </p:nvSpPr>
        <p:spPr>
          <a:xfrm>
            <a:off x="217488" y="812800"/>
            <a:ext cx="7123200" cy="4008300"/>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705" name="Google Shape;705;g315c6f5e5da_0_271:notes"/>
          <p:cNvSpPr txBox="1"/>
          <p:nvPr>
            <p:ph idx="1" type="body"/>
          </p:nvPr>
        </p:nvSpPr>
        <p:spPr>
          <a:xfrm>
            <a:off x="755650" y="5078415"/>
            <a:ext cx="6048300" cy="481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de-DE">
                <a:solidFill>
                  <a:srgbClr val="000000"/>
                </a:solidFill>
                <a:latin typeface="Arial"/>
                <a:ea typeface="Arial"/>
                <a:cs typeface="Arial"/>
                <a:sym typeface="Arial"/>
              </a:rPr>
              <a:t>Folie vom Anfang</a:t>
            </a:r>
            <a:endParaRPr>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15c6f5e5da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315c6f5e5da_0_2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de-DE" u="sng">
                <a:solidFill>
                  <a:schemeClr val="hlink"/>
                </a:solidFill>
                <a:latin typeface="Arial"/>
                <a:ea typeface="Arial"/>
                <a:cs typeface="Arial"/>
                <a:sym typeface="Arial"/>
                <a:hlinkClick r:id="rId2"/>
              </a:rPr>
              <a:t>Reader</a:t>
            </a:r>
            <a:r>
              <a:rPr lang="de-DE">
                <a:latin typeface="Arial"/>
                <a:ea typeface="Arial"/>
                <a:cs typeface="Arial"/>
                <a:sym typeface="Arial"/>
              </a:rPr>
              <a:t>, S 10 unten</a:t>
            </a:r>
            <a:endParaRPr/>
          </a:p>
        </p:txBody>
      </p:sp>
      <p:sp>
        <p:nvSpPr>
          <p:cNvPr id="714" name="Google Shape;714;g315c6f5e5da_0_2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Verweis auf AB </a:t>
            </a:r>
            <a:r>
              <a:rPr lang="de-DE" u="sng">
                <a:solidFill>
                  <a:schemeClr val="hlink"/>
                </a:solidFill>
                <a:hlinkClick r:id="rId2"/>
              </a:rPr>
              <a:t>„Alltags-Rituale und Routinen im Team festlegen“ und „Regeln erarbeiten“</a:t>
            </a:r>
            <a:endParaRPr/>
          </a:p>
        </p:txBody>
      </p:sp>
      <p:sp>
        <p:nvSpPr>
          <p:cNvPr id="732" name="Google Shape;732;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notes"/>
          <p:cNvSpPr txBox="1"/>
          <p:nvPr/>
        </p:nvSpPr>
        <p:spPr>
          <a:xfrm>
            <a:off x="3884613" y="2"/>
            <a:ext cx="2971800" cy="458788"/>
          </a:xfrm>
          <a:prstGeom prst="rect">
            <a:avLst/>
          </a:prstGeom>
          <a:noFill/>
          <a:ln>
            <a:noFill/>
          </a:ln>
        </p:spPr>
        <p:txBody>
          <a:bodyPr anchorCtr="0" anchor="t" bIns="45700" lIns="91400" spcFirstLastPara="1" rIns="91400" wrap="square" tIns="45700">
            <a:noAutofit/>
          </a:bodyPr>
          <a:lstStyle/>
          <a:p>
            <a:pPr indent="0" lvl="0" marL="0" marR="0" rtl="0" algn="r">
              <a:spcBef>
                <a:spcPts val="0"/>
              </a:spcBef>
              <a:spcAft>
                <a:spcPts val="0"/>
              </a:spcAft>
              <a:buNone/>
            </a:pPr>
            <a:r>
              <a:rPr lang="de-DE" sz="1200">
                <a:solidFill>
                  <a:schemeClr val="dk1"/>
                </a:solidFill>
                <a:latin typeface="Calibri"/>
                <a:ea typeface="Calibri"/>
                <a:cs typeface="Calibri"/>
                <a:sym typeface="Calibri"/>
              </a:rPr>
              <a:t>11/14/2024</a:t>
            </a:r>
            <a:endParaRPr sz="1200">
              <a:solidFill>
                <a:schemeClr val="dk1"/>
              </a:solidFill>
              <a:latin typeface="Calibri"/>
              <a:ea typeface="Calibri"/>
              <a:cs typeface="Calibri"/>
              <a:sym typeface="Calibri"/>
            </a:endParaRPr>
          </a:p>
        </p:txBody>
      </p:sp>
      <p:sp>
        <p:nvSpPr>
          <p:cNvPr id="216" name="Google Shape;216;p5:notes"/>
          <p:cNvSpPr txBox="1"/>
          <p:nvPr/>
        </p:nvSpPr>
        <p:spPr>
          <a:xfrm>
            <a:off x="4278315" y="10156827"/>
            <a:ext cx="3281362" cy="534988"/>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217" name="Google Shape;217;p5:notes"/>
          <p:cNvSpPr txBox="1"/>
          <p:nvPr/>
        </p:nvSpPr>
        <p:spPr>
          <a:xfrm>
            <a:off x="4278315" y="10156827"/>
            <a:ext cx="3281362" cy="534988"/>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lang="de-DE" sz="1400">
                <a:solidFill>
                  <a:schemeClr val="dk1"/>
                </a:solidFill>
                <a:latin typeface="Times New Roman"/>
                <a:ea typeface="Times New Roman"/>
                <a:cs typeface="Times New Roman"/>
                <a:sym typeface="Times New Roman"/>
              </a:rPr>
              <a:t>‹#›</a:t>
            </a:fld>
            <a:endParaRPr sz="1400">
              <a:solidFill>
                <a:schemeClr val="dk1"/>
              </a:solidFill>
              <a:latin typeface="Times New Roman"/>
              <a:ea typeface="Times New Roman"/>
              <a:cs typeface="Times New Roman"/>
              <a:sym typeface="Times New Roman"/>
            </a:endParaRPr>
          </a:p>
        </p:txBody>
      </p:sp>
      <p:sp>
        <p:nvSpPr>
          <p:cNvPr id="218" name="Google Shape;218;p5: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42719B"/>
            </a:solidFill>
            <a:prstDash val="solid"/>
            <a:round/>
            <a:headEnd len="sm" w="sm" type="none"/>
            <a:tailEnd len="sm" w="sm" type="none"/>
          </a:ln>
        </p:spPr>
      </p:sp>
      <p:sp>
        <p:nvSpPr>
          <p:cNvPr id="219" name="Google Shape;219;p5:notes"/>
          <p:cNvSpPr txBox="1"/>
          <p:nvPr>
            <p:ph idx="1" type="body"/>
          </p:nvPr>
        </p:nvSpPr>
        <p:spPr>
          <a:xfrm>
            <a:off x="755650" y="5078415"/>
            <a:ext cx="6048375" cy="48117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Vgl. Reader S. 12</a:t>
            </a:r>
            <a:endParaRPr/>
          </a:p>
        </p:txBody>
      </p:sp>
      <p:sp>
        <p:nvSpPr>
          <p:cNvPr id="738" name="Google Shape;738;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e-DE"/>
              <a:t>Vgl. </a:t>
            </a:r>
            <a:r>
              <a:rPr lang="de-DE" u="sng">
                <a:solidFill>
                  <a:schemeClr val="hlink"/>
                </a:solidFill>
                <a:hlinkClick r:id="rId2"/>
              </a:rPr>
              <a:t>Reader</a:t>
            </a:r>
            <a:r>
              <a:rPr lang="de-DE"/>
              <a:t>, S. 13</a:t>
            </a:r>
            <a:endParaRPr/>
          </a:p>
        </p:txBody>
      </p:sp>
      <p:sp>
        <p:nvSpPr>
          <p:cNvPr id="744" name="Google Shape;74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de-DE"/>
              <a:t>Ergänzungen aus </a:t>
            </a:r>
            <a:r>
              <a:rPr lang="de-DE" u="sng">
                <a:solidFill>
                  <a:schemeClr val="hlink"/>
                </a:solidFill>
                <a:hlinkClick r:id="rId2"/>
              </a:rPr>
              <a:t>IQSH Broschüre “Vergleich von Schüler- und Lehrkräftebefragung”</a:t>
            </a:r>
            <a:r>
              <a:rPr lang="de-DE"/>
              <a:t>, S. 1-3</a:t>
            </a:r>
            <a:endParaRPr/>
          </a:p>
        </p:txBody>
      </p:sp>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e-DE"/>
              <a:t>Ergänzungen aus </a:t>
            </a:r>
            <a:r>
              <a:rPr lang="de-DE" u="sng">
                <a:solidFill>
                  <a:schemeClr val="hlink"/>
                </a:solidFill>
                <a:hlinkClick r:id="rId2"/>
              </a:rPr>
              <a:t>IQSH Broschüre “Vergleich von Schüler- und Lehrkräftebefragung”</a:t>
            </a:r>
            <a:r>
              <a:rPr lang="de-DE"/>
              <a:t>, S. 1-3</a:t>
            </a:r>
            <a:endParaRPr/>
          </a:p>
        </p:txBody>
      </p:sp>
      <p:sp>
        <p:nvSpPr>
          <p:cNvPr id="243" name="Google Shape;2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p:cSld name="1_Titelfolie">
    <p:spTree>
      <p:nvGrpSpPr>
        <p:cNvPr id="17" name="Shape 17"/>
        <p:cNvGrpSpPr/>
        <p:nvPr/>
      </p:nvGrpSpPr>
      <p:grpSpPr>
        <a:xfrm>
          <a:off x="0" y="0"/>
          <a:ext cx="0" cy="0"/>
          <a:chOff x="0" y="0"/>
          <a:chExt cx="0" cy="0"/>
        </a:xfrm>
      </p:grpSpPr>
      <p:sp>
        <p:nvSpPr>
          <p:cNvPr id="18" name="Google Shape;18;p58"/>
          <p:cNvSpPr/>
          <p:nvPr/>
        </p:nvSpPr>
        <p:spPr>
          <a:xfrm>
            <a:off x="-1" y="3907145"/>
            <a:ext cx="12192001" cy="22021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 name="Google Shape;19;p58"/>
          <p:cNvSpPr/>
          <p:nvPr/>
        </p:nvSpPr>
        <p:spPr>
          <a:xfrm>
            <a:off x="-10074" y="0"/>
            <a:ext cx="12213209" cy="5871808"/>
          </a:xfrm>
          <a:custGeom>
            <a:rect b="b" l="l" r="r" t="t"/>
            <a:pathLst>
              <a:path extrusionOk="0" h="5871808" w="9151557">
                <a:moveTo>
                  <a:pt x="0" y="0"/>
                </a:moveTo>
                <a:lnTo>
                  <a:pt x="9151557" y="0"/>
                </a:lnTo>
                <a:lnTo>
                  <a:pt x="9144000" y="4269719"/>
                </a:lnTo>
                <a:lnTo>
                  <a:pt x="7557" y="5871808"/>
                </a:lnTo>
                <a:lnTo>
                  <a:pt x="0" y="0"/>
                </a:lnTo>
                <a:close/>
              </a:path>
            </a:pathLst>
          </a:custGeom>
          <a:solidFill>
            <a:srgbClr val="006D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58"/>
          <p:cNvSpPr txBox="1"/>
          <p:nvPr/>
        </p:nvSpPr>
        <p:spPr>
          <a:xfrm>
            <a:off x="8275971" y="134684"/>
            <a:ext cx="2937022" cy="27699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de-DE" sz="1200" u="none" cap="none" strike="noStrike">
                <a:solidFill>
                  <a:srgbClr val="003064"/>
                </a:solidFill>
                <a:latin typeface="Arial"/>
                <a:ea typeface="Arial"/>
                <a:cs typeface="Arial"/>
                <a:sym typeface="Arial"/>
              </a:rPr>
              <a:t>Schleswig-Holstein.</a:t>
            </a:r>
            <a:r>
              <a:rPr b="0" i="0" lang="de-DE" sz="1200" u="none" cap="none" strike="noStrike">
                <a:solidFill>
                  <a:srgbClr val="003064"/>
                </a:solidFill>
                <a:latin typeface="Arial"/>
                <a:ea typeface="Arial"/>
                <a:cs typeface="Arial"/>
                <a:sym typeface="Arial"/>
              </a:rPr>
              <a:t> Der echte Norden.</a:t>
            </a:r>
            <a:endParaRPr/>
          </a:p>
        </p:txBody>
      </p:sp>
      <p:sp>
        <p:nvSpPr>
          <p:cNvPr id="21" name="Google Shape;21;p58"/>
          <p:cNvSpPr txBox="1"/>
          <p:nvPr>
            <p:ph type="ctrTitle"/>
          </p:nvPr>
        </p:nvSpPr>
        <p:spPr>
          <a:xfrm>
            <a:off x="914400" y="722286"/>
            <a:ext cx="10363200" cy="20005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8"/>
          <p:cNvSpPr txBox="1"/>
          <p:nvPr>
            <p:ph idx="1" type="subTitle"/>
          </p:nvPr>
        </p:nvSpPr>
        <p:spPr>
          <a:xfrm>
            <a:off x="914400" y="2786604"/>
            <a:ext cx="10363200" cy="153772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58"/>
          <p:cNvSpPr txBox="1"/>
          <p:nvPr>
            <p:ph idx="2" type="body"/>
          </p:nvPr>
        </p:nvSpPr>
        <p:spPr>
          <a:xfrm>
            <a:off x="242849" y="6173054"/>
            <a:ext cx="4800000" cy="2880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002F63"/>
              </a:buClr>
              <a:buSzPts val="1200"/>
              <a:buNone/>
              <a:defRPr b="0" sz="1200">
                <a:solidFill>
                  <a:srgbClr val="002F63"/>
                </a:solidFill>
                <a:latin typeface="Arial"/>
                <a:ea typeface="Arial"/>
                <a:cs typeface="Arial"/>
                <a:sym typeface="Arial"/>
              </a:defRPr>
            </a:lvl1pPr>
            <a:lvl2pPr indent="-304800" lvl="1" marL="914400" algn="l">
              <a:lnSpc>
                <a:spcPct val="90000"/>
              </a:lnSpc>
              <a:spcBef>
                <a:spcPts val="500"/>
              </a:spcBef>
              <a:spcAft>
                <a:spcPts val="0"/>
              </a:spcAft>
              <a:buClr>
                <a:srgbClr val="003064"/>
              </a:buClr>
              <a:buSzPts val="1200"/>
              <a:buChar char="•"/>
              <a:defRPr b="1" sz="1200">
                <a:solidFill>
                  <a:srgbClr val="003064"/>
                </a:solidFill>
                <a:latin typeface="Arial"/>
                <a:ea typeface="Arial"/>
                <a:cs typeface="Arial"/>
                <a:sym typeface="Arial"/>
              </a:defRPr>
            </a:lvl2pPr>
            <a:lvl3pPr indent="-304800" lvl="2" marL="1371600" algn="l">
              <a:lnSpc>
                <a:spcPct val="90000"/>
              </a:lnSpc>
              <a:spcBef>
                <a:spcPts val="500"/>
              </a:spcBef>
              <a:spcAft>
                <a:spcPts val="0"/>
              </a:spcAft>
              <a:buClr>
                <a:srgbClr val="003064"/>
              </a:buClr>
              <a:buSzPts val="1200"/>
              <a:buChar char="•"/>
              <a:defRPr b="1" sz="1200">
                <a:solidFill>
                  <a:srgbClr val="003064"/>
                </a:solidFill>
                <a:latin typeface="Arial"/>
                <a:ea typeface="Arial"/>
                <a:cs typeface="Arial"/>
                <a:sym typeface="Arial"/>
              </a:defRPr>
            </a:lvl3pPr>
            <a:lvl4pPr indent="-304800" lvl="3" marL="1828800" algn="l">
              <a:lnSpc>
                <a:spcPct val="90000"/>
              </a:lnSpc>
              <a:spcBef>
                <a:spcPts val="500"/>
              </a:spcBef>
              <a:spcAft>
                <a:spcPts val="0"/>
              </a:spcAft>
              <a:buClr>
                <a:srgbClr val="003064"/>
              </a:buClr>
              <a:buSzPts val="1200"/>
              <a:buChar char="•"/>
              <a:defRPr b="1" sz="1200">
                <a:solidFill>
                  <a:srgbClr val="003064"/>
                </a:solidFill>
                <a:latin typeface="Arial"/>
                <a:ea typeface="Arial"/>
                <a:cs typeface="Arial"/>
                <a:sym typeface="Arial"/>
              </a:defRPr>
            </a:lvl4pPr>
            <a:lvl5pPr indent="-304800" lvl="4" marL="2286000" algn="l">
              <a:lnSpc>
                <a:spcPct val="90000"/>
              </a:lnSpc>
              <a:spcBef>
                <a:spcPts val="500"/>
              </a:spcBef>
              <a:spcAft>
                <a:spcPts val="0"/>
              </a:spcAft>
              <a:buClr>
                <a:srgbClr val="003064"/>
              </a:buClr>
              <a:buSzPts val="1200"/>
              <a:buChar char="•"/>
              <a:defRPr b="1" sz="1200">
                <a:solidFill>
                  <a:srgbClr val="003064"/>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8"/>
          <p:cNvSpPr txBox="1"/>
          <p:nvPr>
            <p:ph idx="3" type="body"/>
          </p:nvPr>
        </p:nvSpPr>
        <p:spPr>
          <a:xfrm>
            <a:off x="242849" y="6464164"/>
            <a:ext cx="3840000" cy="28681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002F63"/>
              </a:buClr>
              <a:buSzPts val="1200"/>
              <a:buNone/>
              <a:defRPr b="0" sz="1200">
                <a:solidFill>
                  <a:srgbClr val="002F63"/>
                </a:solidFill>
                <a:latin typeface="Arial"/>
                <a:ea typeface="Arial"/>
                <a:cs typeface="Arial"/>
                <a:sym typeface="Arial"/>
              </a:defRPr>
            </a:lvl1pPr>
            <a:lvl2pPr indent="-304800" lvl="1" marL="914400" algn="l">
              <a:lnSpc>
                <a:spcPct val="90000"/>
              </a:lnSpc>
              <a:spcBef>
                <a:spcPts val="500"/>
              </a:spcBef>
              <a:spcAft>
                <a:spcPts val="0"/>
              </a:spcAft>
              <a:buClr>
                <a:srgbClr val="003064"/>
              </a:buClr>
              <a:buSzPts val="1200"/>
              <a:buChar char="•"/>
              <a:defRPr b="1" sz="1200">
                <a:solidFill>
                  <a:srgbClr val="003064"/>
                </a:solidFill>
                <a:latin typeface="Arial"/>
                <a:ea typeface="Arial"/>
                <a:cs typeface="Arial"/>
                <a:sym typeface="Arial"/>
              </a:defRPr>
            </a:lvl2pPr>
            <a:lvl3pPr indent="-304800" lvl="2" marL="1371600" algn="l">
              <a:lnSpc>
                <a:spcPct val="90000"/>
              </a:lnSpc>
              <a:spcBef>
                <a:spcPts val="500"/>
              </a:spcBef>
              <a:spcAft>
                <a:spcPts val="0"/>
              </a:spcAft>
              <a:buClr>
                <a:srgbClr val="003064"/>
              </a:buClr>
              <a:buSzPts val="1200"/>
              <a:buChar char="•"/>
              <a:defRPr b="1" sz="1200">
                <a:solidFill>
                  <a:srgbClr val="003064"/>
                </a:solidFill>
                <a:latin typeface="Arial"/>
                <a:ea typeface="Arial"/>
                <a:cs typeface="Arial"/>
                <a:sym typeface="Arial"/>
              </a:defRPr>
            </a:lvl3pPr>
            <a:lvl4pPr indent="-304800" lvl="3" marL="1828800" algn="l">
              <a:lnSpc>
                <a:spcPct val="90000"/>
              </a:lnSpc>
              <a:spcBef>
                <a:spcPts val="500"/>
              </a:spcBef>
              <a:spcAft>
                <a:spcPts val="0"/>
              </a:spcAft>
              <a:buClr>
                <a:srgbClr val="003064"/>
              </a:buClr>
              <a:buSzPts val="1200"/>
              <a:buChar char="•"/>
              <a:defRPr b="1" sz="1200">
                <a:solidFill>
                  <a:srgbClr val="003064"/>
                </a:solidFill>
                <a:latin typeface="Arial"/>
                <a:ea typeface="Arial"/>
                <a:cs typeface="Arial"/>
                <a:sym typeface="Arial"/>
              </a:defRPr>
            </a:lvl4pPr>
            <a:lvl5pPr indent="-304800" lvl="4" marL="2286000" algn="l">
              <a:lnSpc>
                <a:spcPct val="90000"/>
              </a:lnSpc>
              <a:spcBef>
                <a:spcPts val="500"/>
              </a:spcBef>
              <a:spcAft>
                <a:spcPts val="0"/>
              </a:spcAft>
              <a:buClr>
                <a:srgbClr val="003064"/>
              </a:buClr>
              <a:buSzPts val="1200"/>
              <a:buChar char="•"/>
              <a:defRPr b="1" sz="1200">
                <a:solidFill>
                  <a:srgbClr val="003064"/>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8"/>
          <p:cNvSpPr/>
          <p:nvPr>
            <p:ph idx="4" type="pic"/>
          </p:nvPr>
        </p:nvSpPr>
        <p:spPr>
          <a:xfrm>
            <a:off x="8227485" y="6173788"/>
            <a:ext cx="1553633" cy="57785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6" name="Shape 76"/>
        <p:cNvGrpSpPr/>
        <p:nvPr/>
      </p:nvGrpSpPr>
      <p:grpSpPr>
        <a:xfrm>
          <a:off x="0" y="0"/>
          <a:ext cx="0" cy="0"/>
          <a:chOff x="0" y="0"/>
          <a:chExt cx="0" cy="0"/>
        </a:xfrm>
      </p:grpSpPr>
      <p:sp>
        <p:nvSpPr>
          <p:cNvPr id="77" name="Google Shape;77;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67"/>
          <p:cNvSpPr/>
          <p:nvPr>
            <p:ph idx="2" type="pic"/>
          </p:nvPr>
        </p:nvSpPr>
        <p:spPr>
          <a:xfrm>
            <a:off x="5183188" y="987425"/>
            <a:ext cx="6172200" cy="4873625"/>
          </a:xfrm>
          <a:prstGeom prst="rect">
            <a:avLst/>
          </a:prstGeom>
          <a:noFill/>
          <a:ln>
            <a:noFill/>
          </a:ln>
        </p:spPr>
      </p:sp>
      <p:sp>
        <p:nvSpPr>
          <p:cNvPr id="79" name="Google Shape;79;p6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7"/>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3" name="Shape 83"/>
        <p:cNvGrpSpPr/>
        <p:nvPr/>
      </p:nvGrpSpPr>
      <p:grpSpPr>
        <a:xfrm>
          <a:off x="0" y="0"/>
          <a:ext cx="0" cy="0"/>
          <a:chOff x="0" y="0"/>
          <a:chExt cx="0" cy="0"/>
        </a:xfrm>
      </p:grpSpPr>
      <p:sp>
        <p:nvSpPr>
          <p:cNvPr id="84" name="Google Shape;84;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8"/>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9" name="Shape 89"/>
        <p:cNvGrpSpPr/>
        <p:nvPr/>
      </p:nvGrpSpPr>
      <p:grpSpPr>
        <a:xfrm>
          <a:off x="0" y="0"/>
          <a:ext cx="0" cy="0"/>
          <a:chOff x="0" y="0"/>
          <a:chExt cx="0" cy="0"/>
        </a:xfrm>
      </p:grpSpPr>
      <p:sp>
        <p:nvSpPr>
          <p:cNvPr id="90" name="Google Shape;90;p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9"/>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Zwei Inhalte">
  <p:cSld name="1_Zwei Inhalte">
    <p:spTree>
      <p:nvGrpSpPr>
        <p:cNvPr id="95" name="Shape 95"/>
        <p:cNvGrpSpPr/>
        <p:nvPr/>
      </p:nvGrpSpPr>
      <p:grpSpPr>
        <a:xfrm>
          <a:off x="0" y="0"/>
          <a:ext cx="0" cy="0"/>
          <a:chOff x="0" y="0"/>
          <a:chExt cx="0" cy="0"/>
        </a:xfrm>
      </p:grpSpPr>
      <p:sp>
        <p:nvSpPr>
          <p:cNvPr id="96" name="Google Shape;96;p70"/>
          <p:cNvSpPr txBox="1"/>
          <p:nvPr>
            <p:ph type="title"/>
          </p:nvPr>
        </p:nvSpPr>
        <p:spPr>
          <a:xfrm>
            <a:off x="817084" y="225425"/>
            <a:ext cx="10560000" cy="133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70"/>
          <p:cNvSpPr txBox="1"/>
          <p:nvPr>
            <p:ph idx="1" type="body"/>
          </p:nvPr>
        </p:nvSpPr>
        <p:spPr>
          <a:xfrm>
            <a:off x="838200" y="1844680"/>
            <a:ext cx="5181600" cy="40322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70"/>
          <p:cNvSpPr txBox="1"/>
          <p:nvPr>
            <p:ph idx="2" type="body"/>
          </p:nvPr>
        </p:nvSpPr>
        <p:spPr>
          <a:xfrm>
            <a:off x="6172200" y="1844675"/>
            <a:ext cx="5181600" cy="403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70"/>
          <p:cNvSpPr/>
          <p:nvPr>
            <p:ph idx="3" type="pic"/>
          </p:nvPr>
        </p:nvSpPr>
        <p:spPr>
          <a:xfrm>
            <a:off x="8227486" y="6173788"/>
            <a:ext cx="1553633" cy="577850"/>
          </a:xfrm>
          <a:prstGeom prst="rect">
            <a:avLst/>
          </a:prstGeom>
          <a:noFill/>
          <a:ln>
            <a:noFill/>
          </a:ln>
        </p:spPr>
      </p:sp>
      <p:sp>
        <p:nvSpPr>
          <p:cNvPr id="100" name="Google Shape;100;p70"/>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70"/>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70"/>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extLst>
    <p:ext uri="{DCECCB84-F9BA-43D5-87BE-67443E8EF086}">
      <p15:sldGuideLst>
        <p15:guide id="1" orient="horz" pos="1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
  <p:cSld name="1_Nur Titel">
    <p:spTree>
      <p:nvGrpSpPr>
        <p:cNvPr id="103" name="Shape 103"/>
        <p:cNvGrpSpPr/>
        <p:nvPr/>
      </p:nvGrpSpPr>
      <p:grpSpPr>
        <a:xfrm>
          <a:off x="0" y="0"/>
          <a:ext cx="0" cy="0"/>
          <a:chOff x="0" y="0"/>
          <a:chExt cx="0" cy="0"/>
        </a:xfrm>
      </p:grpSpPr>
      <p:sp>
        <p:nvSpPr>
          <p:cNvPr id="104" name="Google Shape;104;p71"/>
          <p:cNvSpPr txBox="1"/>
          <p:nvPr>
            <p:ph type="title"/>
          </p:nvPr>
        </p:nvSpPr>
        <p:spPr>
          <a:xfrm>
            <a:off x="817084" y="225424"/>
            <a:ext cx="10560000" cy="133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71"/>
          <p:cNvSpPr/>
          <p:nvPr>
            <p:ph idx="2" type="pic"/>
          </p:nvPr>
        </p:nvSpPr>
        <p:spPr>
          <a:xfrm>
            <a:off x="8227486" y="6173788"/>
            <a:ext cx="1553633" cy="577850"/>
          </a:xfrm>
          <a:prstGeom prst="rect">
            <a:avLst/>
          </a:prstGeom>
          <a:noFill/>
          <a:ln>
            <a:noFill/>
          </a:ln>
        </p:spPr>
      </p:sp>
      <p:sp>
        <p:nvSpPr>
          <p:cNvPr id="106" name="Google Shape;106;p71"/>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71"/>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71"/>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eer">
  <p:cSld name="1_Leer">
    <p:spTree>
      <p:nvGrpSpPr>
        <p:cNvPr id="109" name="Shape 109"/>
        <p:cNvGrpSpPr/>
        <p:nvPr/>
      </p:nvGrpSpPr>
      <p:grpSpPr>
        <a:xfrm>
          <a:off x="0" y="0"/>
          <a:ext cx="0" cy="0"/>
          <a:chOff x="0" y="0"/>
          <a:chExt cx="0" cy="0"/>
        </a:xfrm>
      </p:grpSpPr>
      <p:sp>
        <p:nvSpPr>
          <p:cNvPr id="110" name="Google Shape;110;p72"/>
          <p:cNvSpPr/>
          <p:nvPr>
            <p:ph idx="2" type="pic"/>
          </p:nvPr>
        </p:nvSpPr>
        <p:spPr>
          <a:xfrm>
            <a:off x="8227486" y="6173788"/>
            <a:ext cx="1553633" cy="577850"/>
          </a:xfrm>
          <a:prstGeom prst="rect">
            <a:avLst/>
          </a:prstGeom>
          <a:noFill/>
          <a:ln>
            <a:noFill/>
          </a:ln>
        </p:spPr>
      </p:sp>
      <p:sp>
        <p:nvSpPr>
          <p:cNvPr id="111" name="Google Shape;111;p72"/>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72"/>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72"/>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eer">
  <p:cSld name="2_Leer">
    <p:spTree>
      <p:nvGrpSpPr>
        <p:cNvPr id="114" name="Shape 114"/>
        <p:cNvGrpSpPr/>
        <p:nvPr/>
      </p:nvGrpSpPr>
      <p:grpSpPr>
        <a:xfrm>
          <a:off x="0" y="0"/>
          <a:ext cx="0" cy="0"/>
          <a:chOff x="0" y="0"/>
          <a:chExt cx="0" cy="0"/>
        </a:xfrm>
      </p:grpSpPr>
      <p:sp>
        <p:nvSpPr>
          <p:cNvPr id="115" name="Google Shape;115;p73"/>
          <p:cNvSpPr/>
          <p:nvPr/>
        </p:nvSpPr>
        <p:spPr>
          <a:xfrm>
            <a:off x="0" y="3"/>
            <a:ext cx="12192000" cy="60323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73"/>
          <p:cNvSpPr/>
          <p:nvPr>
            <p:ph idx="2" type="pic"/>
          </p:nvPr>
        </p:nvSpPr>
        <p:spPr>
          <a:xfrm>
            <a:off x="8227486" y="6173788"/>
            <a:ext cx="1553633" cy="577850"/>
          </a:xfrm>
          <a:prstGeom prst="rect">
            <a:avLst/>
          </a:prstGeom>
          <a:noFill/>
          <a:ln>
            <a:noFill/>
          </a:ln>
        </p:spPr>
      </p:sp>
      <p:sp>
        <p:nvSpPr>
          <p:cNvPr id="117" name="Google Shape;117;p73"/>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73"/>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73"/>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ischentitel">
  <p:cSld name="Zwischentitel">
    <p:spTree>
      <p:nvGrpSpPr>
        <p:cNvPr id="120" name="Shape 120"/>
        <p:cNvGrpSpPr/>
        <p:nvPr/>
      </p:nvGrpSpPr>
      <p:grpSpPr>
        <a:xfrm>
          <a:off x="0" y="0"/>
          <a:ext cx="0" cy="0"/>
          <a:chOff x="0" y="0"/>
          <a:chExt cx="0" cy="0"/>
        </a:xfrm>
      </p:grpSpPr>
      <p:sp>
        <p:nvSpPr>
          <p:cNvPr id="121" name="Google Shape;121;p74"/>
          <p:cNvSpPr/>
          <p:nvPr/>
        </p:nvSpPr>
        <p:spPr>
          <a:xfrm>
            <a:off x="0" y="1683803"/>
            <a:ext cx="12192000" cy="4348518"/>
          </a:xfrm>
          <a:prstGeom prst="rect">
            <a:avLst/>
          </a:prstGeom>
          <a:solidFill>
            <a:srgbClr val="008C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74"/>
          <p:cNvSpPr txBox="1"/>
          <p:nvPr>
            <p:ph type="title"/>
          </p:nvPr>
        </p:nvSpPr>
        <p:spPr>
          <a:xfrm>
            <a:off x="831851" y="1844680"/>
            <a:ext cx="10515600" cy="271780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74"/>
          <p:cNvSpPr txBox="1"/>
          <p:nvPr>
            <p:ph idx="1" type="body"/>
          </p:nvPr>
        </p:nvSpPr>
        <p:spPr>
          <a:xfrm>
            <a:off x="831851" y="4589469"/>
            <a:ext cx="10515600" cy="12874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4" name="Google Shape;124;p74"/>
          <p:cNvSpPr/>
          <p:nvPr>
            <p:ph idx="2" type="pic"/>
          </p:nvPr>
        </p:nvSpPr>
        <p:spPr>
          <a:xfrm>
            <a:off x="8227486" y="6173788"/>
            <a:ext cx="1553633" cy="577850"/>
          </a:xfrm>
          <a:prstGeom prst="rect">
            <a:avLst/>
          </a:prstGeom>
          <a:noFill/>
          <a:ln>
            <a:noFill/>
          </a:ln>
        </p:spPr>
      </p:sp>
      <p:sp>
        <p:nvSpPr>
          <p:cNvPr id="125" name="Google Shape;125;p74"/>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74"/>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74"/>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Zwischentitel und Inhalt">
  <p:cSld name="Titel, Zwischentitel und Inhalt">
    <p:spTree>
      <p:nvGrpSpPr>
        <p:cNvPr id="128" name="Shape 128"/>
        <p:cNvGrpSpPr/>
        <p:nvPr/>
      </p:nvGrpSpPr>
      <p:grpSpPr>
        <a:xfrm>
          <a:off x="0" y="0"/>
          <a:ext cx="0" cy="0"/>
          <a:chOff x="0" y="0"/>
          <a:chExt cx="0" cy="0"/>
        </a:xfrm>
      </p:grpSpPr>
      <p:sp>
        <p:nvSpPr>
          <p:cNvPr id="129" name="Google Shape;129;p75"/>
          <p:cNvSpPr txBox="1"/>
          <p:nvPr>
            <p:ph type="title"/>
          </p:nvPr>
        </p:nvSpPr>
        <p:spPr>
          <a:xfrm>
            <a:off x="816000" y="225425"/>
            <a:ext cx="10560000" cy="133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75"/>
          <p:cNvSpPr txBox="1"/>
          <p:nvPr>
            <p:ph idx="1" type="body"/>
          </p:nvPr>
        </p:nvSpPr>
        <p:spPr>
          <a:xfrm>
            <a:off x="814917" y="1844675"/>
            <a:ext cx="10560000" cy="82391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1" name="Google Shape;131;p75"/>
          <p:cNvSpPr txBox="1"/>
          <p:nvPr>
            <p:ph idx="2" type="body"/>
          </p:nvPr>
        </p:nvSpPr>
        <p:spPr>
          <a:xfrm>
            <a:off x="814917" y="2809461"/>
            <a:ext cx="10560000" cy="306746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75"/>
          <p:cNvSpPr/>
          <p:nvPr>
            <p:ph idx="3" type="pic"/>
          </p:nvPr>
        </p:nvSpPr>
        <p:spPr>
          <a:xfrm>
            <a:off x="8227486" y="6173788"/>
            <a:ext cx="1553633" cy="577850"/>
          </a:xfrm>
          <a:prstGeom prst="rect">
            <a:avLst/>
          </a:prstGeom>
          <a:noFill/>
          <a:ln>
            <a:noFill/>
          </a:ln>
        </p:spPr>
      </p:sp>
      <p:sp>
        <p:nvSpPr>
          <p:cNvPr id="133" name="Google Shape;133;p75"/>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75"/>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75"/>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gleich">
  <p:cSld name="1_Vergleich">
    <p:spTree>
      <p:nvGrpSpPr>
        <p:cNvPr id="136" name="Shape 136"/>
        <p:cNvGrpSpPr/>
        <p:nvPr/>
      </p:nvGrpSpPr>
      <p:grpSpPr>
        <a:xfrm>
          <a:off x="0" y="0"/>
          <a:ext cx="0" cy="0"/>
          <a:chOff x="0" y="0"/>
          <a:chExt cx="0" cy="0"/>
        </a:xfrm>
      </p:grpSpPr>
      <p:sp>
        <p:nvSpPr>
          <p:cNvPr id="137" name="Google Shape;137;p76"/>
          <p:cNvSpPr txBox="1"/>
          <p:nvPr>
            <p:ph type="title"/>
          </p:nvPr>
        </p:nvSpPr>
        <p:spPr>
          <a:xfrm>
            <a:off x="817084" y="225425"/>
            <a:ext cx="10560000" cy="133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76"/>
          <p:cNvSpPr txBox="1"/>
          <p:nvPr>
            <p:ph idx="1" type="body"/>
          </p:nvPr>
        </p:nvSpPr>
        <p:spPr>
          <a:xfrm>
            <a:off x="838201" y="1844675"/>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9" name="Google Shape;139;p76"/>
          <p:cNvSpPr txBox="1"/>
          <p:nvPr>
            <p:ph idx="2" type="body"/>
          </p:nvPr>
        </p:nvSpPr>
        <p:spPr>
          <a:xfrm>
            <a:off x="839789" y="2809461"/>
            <a:ext cx="5157787" cy="306746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76"/>
          <p:cNvSpPr txBox="1"/>
          <p:nvPr>
            <p:ph idx="3" type="body"/>
          </p:nvPr>
        </p:nvSpPr>
        <p:spPr>
          <a:xfrm>
            <a:off x="6172203" y="1844675"/>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1" name="Google Shape;141;p76"/>
          <p:cNvSpPr txBox="1"/>
          <p:nvPr>
            <p:ph idx="4" type="body"/>
          </p:nvPr>
        </p:nvSpPr>
        <p:spPr>
          <a:xfrm>
            <a:off x="6172203" y="2835275"/>
            <a:ext cx="5183188" cy="3041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76"/>
          <p:cNvSpPr/>
          <p:nvPr>
            <p:ph idx="5" type="pic"/>
          </p:nvPr>
        </p:nvSpPr>
        <p:spPr>
          <a:xfrm>
            <a:off x="8227486" y="6173788"/>
            <a:ext cx="1553633" cy="577850"/>
          </a:xfrm>
          <a:prstGeom prst="rect">
            <a:avLst/>
          </a:prstGeom>
          <a:noFill/>
          <a:ln>
            <a:noFill/>
          </a:ln>
        </p:spPr>
      </p:sp>
      <p:sp>
        <p:nvSpPr>
          <p:cNvPr id="143" name="Google Shape;143;p76"/>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76"/>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76"/>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6" name="Shape 26"/>
        <p:cNvGrpSpPr/>
        <p:nvPr/>
      </p:nvGrpSpPr>
      <p:grpSpPr>
        <a:xfrm>
          <a:off x="0" y="0"/>
          <a:ext cx="0" cy="0"/>
          <a:chOff x="0" y="0"/>
          <a:chExt cx="0" cy="0"/>
        </a:xfrm>
      </p:grpSpPr>
      <p:sp>
        <p:nvSpPr>
          <p:cNvPr id="27" name="Google Shape;2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9"/>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halt mit Überschrift">
  <p:cSld name="1_Inhalt mit Überschrift">
    <p:spTree>
      <p:nvGrpSpPr>
        <p:cNvPr id="146" name="Shape 146"/>
        <p:cNvGrpSpPr/>
        <p:nvPr/>
      </p:nvGrpSpPr>
      <p:grpSpPr>
        <a:xfrm>
          <a:off x="0" y="0"/>
          <a:ext cx="0" cy="0"/>
          <a:chOff x="0" y="0"/>
          <a:chExt cx="0" cy="0"/>
        </a:xfrm>
      </p:grpSpPr>
      <p:sp>
        <p:nvSpPr>
          <p:cNvPr id="147" name="Google Shape;147;p77"/>
          <p:cNvSpPr txBox="1"/>
          <p:nvPr>
            <p:ph type="title"/>
          </p:nvPr>
        </p:nvSpPr>
        <p:spPr>
          <a:xfrm>
            <a:off x="839788" y="1844679"/>
            <a:ext cx="3932237" cy="20647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77"/>
          <p:cNvSpPr txBox="1"/>
          <p:nvPr>
            <p:ph idx="1" type="body"/>
          </p:nvPr>
        </p:nvSpPr>
        <p:spPr>
          <a:xfrm>
            <a:off x="5183188" y="1844675"/>
            <a:ext cx="6172200" cy="401637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9" name="Google Shape;149;p77"/>
          <p:cNvSpPr txBox="1"/>
          <p:nvPr>
            <p:ph idx="2" type="body"/>
          </p:nvPr>
        </p:nvSpPr>
        <p:spPr>
          <a:xfrm>
            <a:off x="839788" y="4041918"/>
            <a:ext cx="3932237" cy="18270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0" name="Google Shape;150;p77"/>
          <p:cNvSpPr/>
          <p:nvPr>
            <p:ph idx="3" type="pic"/>
          </p:nvPr>
        </p:nvSpPr>
        <p:spPr>
          <a:xfrm>
            <a:off x="8227486" y="6173788"/>
            <a:ext cx="1553633" cy="577850"/>
          </a:xfrm>
          <a:prstGeom prst="rect">
            <a:avLst/>
          </a:prstGeom>
          <a:noFill/>
          <a:ln>
            <a:noFill/>
          </a:ln>
        </p:spPr>
      </p:sp>
      <p:sp>
        <p:nvSpPr>
          <p:cNvPr id="151" name="Google Shape;151;p77"/>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7"/>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77"/>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ld mit Überschrift">
  <p:cSld name="1_Bild mit Überschrift">
    <p:spTree>
      <p:nvGrpSpPr>
        <p:cNvPr id="154" name="Shape 154"/>
        <p:cNvGrpSpPr/>
        <p:nvPr/>
      </p:nvGrpSpPr>
      <p:grpSpPr>
        <a:xfrm>
          <a:off x="0" y="0"/>
          <a:ext cx="0" cy="0"/>
          <a:chOff x="0" y="0"/>
          <a:chExt cx="0" cy="0"/>
        </a:xfrm>
      </p:grpSpPr>
      <p:sp>
        <p:nvSpPr>
          <p:cNvPr id="155" name="Google Shape;155;p78"/>
          <p:cNvSpPr/>
          <p:nvPr>
            <p:ph idx="2" type="pic"/>
          </p:nvPr>
        </p:nvSpPr>
        <p:spPr>
          <a:xfrm>
            <a:off x="5183188" y="1844675"/>
            <a:ext cx="6172200" cy="4016376"/>
          </a:xfrm>
          <a:prstGeom prst="rect">
            <a:avLst/>
          </a:prstGeom>
          <a:noFill/>
          <a:ln>
            <a:noFill/>
          </a:ln>
        </p:spPr>
      </p:sp>
      <p:sp>
        <p:nvSpPr>
          <p:cNvPr id="156" name="Google Shape;156;p78"/>
          <p:cNvSpPr txBox="1"/>
          <p:nvPr>
            <p:ph type="title"/>
          </p:nvPr>
        </p:nvSpPr>
        <p:spPr>
          <a:xfrm>
            <a:off x="839788" y="1844679"/>
            <a:ext cx="3932237" cy="20647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78"/>
          <p:cNvSpPr txBox="1"/>
          <p:nvPr>
            <p:ph idx="1" type="body"/>
          </p:nvPr>
        </p:nvSpPr>
        <p:spPr>
          <a:xfrm>
            <a:off x="839788" y="4041918"/>
            <a:ext cx="3932237" cy="18270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8" name="Google Shape;158;p78"/>
          <p:cNvSpPr/>
          <p:nvPr>
            <p:ph idx="3" type="pic"/>
          </p:nvPr>
        </p:nvSpPr>
        <p:spPr>
          <a:xfrm>
            <a:off x="8227486" y="6173788"/>
            <a:ext cx="1553633" cy="577850"/>
          </a:xfrm>
          <a:prstGeom prst="rect">
            <a:avLst/>
          </a:prstGeom>
          <a:noFill/>
          <a:ln>
            <a:noFill/>
          </a:ln>
        </p:spPr>
      </p:sp>
      <p:sp>
        <p:nvSpPr>
          <p:cNvPr id="159" name="Google Shape;159;p78"/>
          <p:cNvSpPr txBox="1"/>
          <p:nvPr>
            <p:ph idx="10" type="dt"/>
          </p:nvPr>
        </p:nvSpPr>
        <p:spPr>
          <a:xfrm>
            <a:off x="838202" y="6356353"/>
            <a:ext cx="12502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78"/>
          <p:cNvSpPr txBox="1"/>
          <p:nvPr>
            <p:ph idx="11" type="ftr"/>
          </p:nvPr>
        </p:nvSpPr>
        <p:spPr>
          <a:xfrm>
            <a:off x="3340288" y="6356353"/>
            <a:ext cx="477642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A4AD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78"/>
          <p:cNvSpPr txBox="1"/>
          <p:nvPr>
            <p:ph idx="12" type="sldNum"/>
          </p:nvPr>
        </p:nvSpPr>
        <p:spPr>
          <a:xfrm>
            <a:off x="2245265" y="6356353"/>
            <a:ext cx="938203"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A4ADB6"/>
                </a:solidFill>
                <a:latin typeface="Calibri"/>
                <a:ea typeface="Calibri"/>
                <a:cs typeface="Calibri"/>
                <a:sym typeface="Calibri"/>
              </a:defRPr>
            </a:lvl1pPr>
            <a:lvl2pPr indent="0" lvl="1" marL="0" marR="0" algn="ctr">
              <a:spcBef>
                <a:spcPts val="0"/>
              </a:spcBef>
              <a:buNone/>
              <a:defRPr sz="1200">
                <a:solidFill>
                  <a:srgbClr val="A4ADB6"/>
                </a:solidFill>
                <a:latin typeface="Calibri"/>
                <a:ea typeface="Calibri"/>
                <a:cs typeface="Calibri"/>
                <a:sym typeface="Calibri"/>
              </a:defRPr>
            </a:lvl2pPr>
            <a:lvl3pPr indent="0" lvl="2" marL="0" marR="0" algn="ctr">
              <a:spcBef>
                <a:spcPts val="0"/>
              </a:spcBef>
              <a:buNone/>
              <a:defRPr sz="1200">
                <a:solidFill>
                  <a:srgbClr val="A4ADB6"/>
                </a:solidFill>
                <a:latin typeface="Calibri"/>
                <a:ea typeface="Calibri"/>
                <a:cs typeface="Calibri"/>
                <a:sym typeface="Calibri"/>
              </a:defRPr>
            </a:lvl3pPr>
            <a:lvl4pPr indent="0" lvl="3" marL="0" marR="0" algn="ctr">
              <a:spcBef>
                <a:spcPts val="0"/>
              </a:spcBef>
              <a:buNone/>
              <a:defRPr sz="1200">
                <a:solidFill>
                  <a:srgbClr val="A4ADB6"/>
                </a:solidFill>
                <a:latin typeface="Calibri"/>
                <a:ea typeface="Calibri"/>
                <a:cs typeface="Calibri"/>
                <a:sym typeface="Calibri"/>
              </a:defRPr>
            </a:lvl4pPr>
            <a:lvl5pPr indent="0" lvl="4" marL="0" marR="0" algn="ctr">
              <a:spcBef>
                <a:spcPts val="0"/>
              </a:spcBef>
              <a:buNone/>
              <a:defRPr sz="1200">
                <a:solidFill>
                  <a:srgbClr val="A4ADB6"/>
                </a:solidFill>
                <a:latin typeface="Calibri"/>
                <a:ea typeface="Calibri"/>
                <a:cs typeface="Calibri"/>
                <a:sym typeface="Calibri"/>
              </a:defRPr>
            </a:lvl5pPr>
            <a:lvl6pPr indent="0" lvl="5" marL="0" marR="0" algn="ctr">
              <a:spcBef>
                <a:spcPts val="0"/>
              </a:spcBef>
              <a:buNone/>
              <a:defRPr sz="1200">
                <a:solidFill>
                  <a:srgbClr val="A4ADB6"/>
                </a:solidFill>
                <a:latin typeface="Calibri"/>
                <a:ea typeface="Calibri"/>
                <a:cs typeface="Calibri"/>
                <a:sym typeface="Calibri"/>
              </a:defRPr>
            </a:lvl6pPr>
            <a:lvl7pPr indent="0" lvl="6" marL="0" marR="0" algn="ctr">
              <a:spcBef>
                <a:spcPts val="0"/>
              </a:spcBef>
              <a:buNone/>
              <a:defRPr sz="1200">
                <a:solidFill>
                  <a:srgbClr val="A4ADB6"/>
                </a:solidFill>
                <a:latin typeface="Calibri"/>
                <a:ea typeface="Calibri"/>
                <a:cs typeface="Calibri"/>
                <a:sym typeface="Calibri"/>
              </a:defRPr>
            </a:lvl7pPr>
            <a:lvl8pPr indent="0" lvl="7" marL="0" marR="0" algn="ctr">
              <a:spcBef>
                <a:spcPts val="0"/>
              </a:spcBef>
              <a:buNone/>
              <a:defRPr sz="1200">
                <a:solidFill>
                  <a:srgbClr val="A4ADB6"/>
                </a:solidFill>
                <a:latin typeface="Calibri"/>
                <a:ea typeface="Calibri"/>
                <a:cs typeface="Calibri"/>
                <a:sym typeface="Calibri"/>
              </a:defRPr>
            </a:lvl8pPr>
            <a:lvl9pPr indent="0" lvl="8" marL="0" marR="0" algn="ctr">
              <a:spcBef>
                <a:spcPts val="0"/>
              </a:spcBef>
              <a:buNone/>
              <a:defRPr sz="1200">
                <a:solidFill>
                  <a:srgbClr val="A4ADB6"/>
                </a:solidFill>
                <a:latin typeface="Calibri"/>
                <a:ea typeface="Calibri"/>
                <a:cs typeface="Calibri"/>
                <a:sym typeface="Calibri"/>
              </a:defRPr>
            </a:lvl9pPr>
          </a:lstStyle>
          <a:p>
            <a:pPr indent="0" lvl="0" marL="0" rtl="0" algn="ct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0" name="Shape 30"/>
        <p:cNvGrpSpPr/>
        <p:nvPr/>
      </p:nvGrpSpPr>
      <p:grpSpPr>
        <a:xfrm>
          <a:off x="0" y="0"/>
          <a:ext cx="0" cy="0"/>
          <a:chOff x="0" y="0"/>
          <a:chExt cx="0" cy="0"/>
        </a:xfrm>
      </p:grpSpPr>
      <p:sp>
        <p:nvSpPr>
          <p:cNvPr id="31" name="Google Shape;31;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0"/>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36" name="Shape 36"/>
        <p:cNvGrpSpPr/>
        <p:nvPr/>
      </p:nvGrpSpPr>
      <p:grpSpPr>
        <a:xfrm>
          <a:off x="0" y="0"/>
          <a:ext cx="0" cy="0"/>
          <a:chOff x="0" y="0"/>
          <a:chExt cx="0" cy="0"/>
        </a:xfrm>
      </p:grpSpPr>
      <p:sp>
        <p:nvSpPr>
          <p:cNvPr id="37" name="Google Shape;37;p6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1"/>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42" name="Shape 42"/>
        <p:cNvGrpSpPr/>
        <p:nvPr/>
      </p:nvGrpSpPr>
      <p:grpSpPr>
        <a:xfrm>
          <a:off x="0" y="0"/>
          <a:ext cx="0" cy="0"/>
          <a:chOff x="0" y="0"/>
          <a:chExt cx="0" cy="0"/>
        </a:xfrm>
      </p:grpSpPr>
      <p:sp>
        <p:nvSpPr>
          <p:cNvPr id="43" name="Google Shape;43;p6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2"/>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8" name="Shape 48"/>
        <p:cNvGrpSpPr/>
        <p:nvPr/>
      </p:nvGrpSpPr>
      <p:grpSpPr>
        <a:xfrm>
          <a:off x="0" y="0"/>
          <a:ext cx="0" cy="0"/>
          <a:chOff x="0" y="0"/>
          <a:chExt cx="0" cy="0"/>
        </a:xfrm>
      </p:grpSpPr>
      <p:sp>
        <p:nvSpPr>
          <p:cNvPr id="49" name="Google Shape;49;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3"/>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55" name="Shape 55"/>
        <p:cNvGrpSpPr/>
        <p:nvPr/>
      </p:nvGrpSpPr>
      <p:grpSpPr>
        <a:xfrm>
          <a:off x="0" y="0"/>
          <a:ext cx="0" cy="0"/>
          <a:chOff x="0" y="0"/>
          <a:chExt cx="0" cy="0"/>
        </a:xfrm>
      </p:grpSpPr>
      <p:sp>
        <p:nvSpPr>
          <p:cNvPr id="56" name="Google Shape;56;p6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6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6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6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4"/>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64" name="Shape 64"/>
        <p:cNvGrpSpPr/>
        <p:nvPr/>
      </p:nvGrpSpPr>
      <p:grpSpPr>
        <a:xfrm>
          <a:off x="0" y="0"/>
          <a:ext cx="0" cy="0"/>
          <a:chOff x="0" y="0"/>
          <a:chExt cx="0" cy="0"/>
        </a:xfrm>
      </p:grpSpPr>
      <p:sp>
        <p:nvSpPr>
          <p:cNvPr id="65" name="Google Shape;65;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5"/>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9" name="Shape 69"/>
        <p:cNvGrpSpPr/>
        <p:nvPr/>
      </p:nvGrpSpPr>
      <p:grpSpPr>
        <a:xfrm>
          <a:off x="0" y="0"/>
          <a:ext cx="0" cy="0"/>
          <a:chOff x="0" y="0"/>
          <a:chExt cx="0" cy="0"/>
        </a:xfrm>
      </p:grpSpPr>
      <p:sp>
        <p:nvSpPr>
          <p:cNvPr id="70" name="Google Shape;70;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6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6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6"/>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de-DE"/>
              <a:t> Folie </a:t>
            </a: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7"/>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de-DE"/>
              <a:t> Folie </a:t>
            </a:r>
            <a:fld id="{00000000-1234-1234-1234-123412341234}" type="slidenum">
              <a:rPr lang="de-DE"/>
              <a:t>‹#›</a:t>
            </a:fld>
            <a:endParaRPr/>
          </a:p>
        </p:txBody>
      </p:sp>
      <p:sp>
        <p:nvSpPr>
          <p:cNvPr id="15" name="Google Shape;15;p57"/>
          <p:cNvSpPr/>
          <p:nvPr/>
        </p:nvSpPr>
        <p:spPr>
          <a:xfrm>
            <a:off x="0" y="1683803"/>
            <a:ext cx="12192000" cy="4348518"/>
          </a:xfrm>
          <a:prstGeom prst="rect">
            <a:avLst/>
          </a:prstGeom>
          <a:solidFill>
            <a:srgbClr val="CCE9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 name="Google Shape;16;p57"/>
          <p:cNvPicPr preferRelativeResize="0"/>
          <p:nvPr/>
        </p:nvPicPr>
        <p:blipFill rotWithShape="1">
          <a:blip r:embed="rId1">
            <a:alphaModFix/>
          </a:blip>
          <a:srcRect b="0" l="0" r="0" t="0"/>
          <a:stretch/>
        </p:blipFill>
        <p:spPr>
          <a:xfrm>
            <a:off x="10395144" y="6268823"/>
            <a:ext cx="1407859" cy="4526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document/d/1l3ECM5t_ELk5xO5LxCY-FfA9kEjbhguY/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hyperlink" Target="https://docs.google.com/document/d/1l3ECM5t_ELk5xO5LxCY-FfA9kEjbhguY/edi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png"/><Relationship Id="rId4" Type="http://schemas.openxmlformats.org/officeDocument/2006/relationships/hyperlink" Target="https://docs.google.com/document/d/1l3ECM5t_ELk5xO5LxCY-FfA9kEjbhguY/edi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hyperlink" Target="https://docs.google.com/document/d/1l3ECM5t_ELk5xO5LxCY-FfA9kEjbhguY/edi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ocs.google.com/document/d/1l3ECM5t_ELk5xO5LxCY-FfA9kEjbhguY/edi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docs.google.com/document/d/1Y5WiNnmfwQqZ8Aj5wqdquiIho0SVXwBe/edi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docs.google.com/document/d/1Y5WiNnmfwQqZ8Aj5wqdquiIho0SVXwBe/edi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docs.google.com/document/d/1Y5WiNnmfwQqZ8Aj5wqdquiIho0SVXwBe/edi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docs.google.com/document/d/1Y5WiNnmfwQqZ8Aj5wqdquiIho0SVXwBe/edi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docs.google.com/document/d/1Y5WiNnmfwQqZ8Aj5wqdquiIho0SVXwBe/edi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docs.google.com/document/d/1Y5WiNnmfwQqZ8Aj5wqdquiIho0SVXwBe/edi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docs.google.com/document/d/1Y5WiNnmfwQqZ8Aj5wqdquiIho0SVXwBe/edi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3.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37.jpg"/><Relationship Id="rId6" Type="http://schemas.openxmlformats.org/officeDocument/2006/relationships/image" Target="../media/image1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0.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1.png"/><Relationship Id="rId4" Type="http://schemas.openxmlformats.org/officeDocument/2006/relationships/hyperlink" Target="https://docs.google.com/document/d/1l3ECM5t_ELk5xO5LxCY-FfA9kEjbhguY/edit" TargetMode="External"/><Relationship Id="rId5" Type="http://schemas.openxmlformats.org/officeDocument/2006/relationships/hyperlink" Target="https://docs.google.com/document/d/1l3ECM5t_ELk5xO5LxCY-FfA9kEjbhguY/edit"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0.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png"/><Relationship Id="rId4" Type="http://schemas.openxmlformats.org/officeDocument/2006/relationships/hyperlink" Target="https://docs.google.com/document/d/1l3ECM5t_ELk5xO5LxCY-FfA9kEjbhguY/edit" TargetMode="External"/><Relationship Id="rId5" Type="http://schemas.openxmlformats.org/officeDocument/2006/relationships/hyperlink" Target="https://docs.google.com/document/d/1l3ECM5t_ELk5xO5LxCY-FfA9kEjbhguY/edi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5.png"/><Relationship Id="rId4" Type="http://schemas.openxmlformats.org/officeDocument/2006/relationships/hyperlink" Target="https://docs.google.com/document/d/1l3ECM5t_ELk5xO5LxCY-FfA9kEjbhguY/edit" TargetMode="External"/><Relationship Id="rId5" Type="http://schemas.openxmlformats.org/officeDocument/2006/relationships/hyperlink" Target="https://docs.google.com/document/d/1l3ECM5t_ELk5xO5LxCY-FfA9kEjbhguY/edi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5.png"/><Relationship Id="rId4" Type="http://schemas.openxmlformats.org/officeDocument/2006/relationships/hyperlink" Target="https://docs.google.com/document/d/1l3ECM5t_ELk5xO5LxCY-FfA9kEjbhguY/edit" TargetMode="External"/><Relationship Id="rId5" Type="http://schemas.openxmlformats.org/officeDocument/2006/relationships/hyperlink" Target="https://docs.google.com/document/d/1l3ECM5t_ELk5xO5LxCY-FfA9kEjbhguY/edi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8.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44.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
          <p:cNvSpPr txBox="1"/>
          <p:nvPr>
            <p:ph type="ctrTitle"/>
          </p:nvPr>
        </p:nvSpPr>
        <p:spPr>
          <a:xfrm>
            <a:off x="914400" y="722286"/>
            <a:ext cx="10363200" cy="20005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Calibri"/>
              <a:buNone/>
            </a:pPr>
            <a:r>
              <a:rPr b="1" lang="de-DE" sz="5400">
                <a:solidFill>
                  <a:srgbClr val="FFFFFF"/>
                </a:solidFill>
              </a:rPr>
              <a:t>Klassenführung</a:t>
            </a:r>
            <a:br>
              <a:rPr b="1" lang="de-DE" sz="5400">
                <a:solidFill>
                  <a:srgbClr val="FFFFFF"/>
                </a:solidFill>
              </a:rPr>
            </a:br>
            <a:r>
              <a:rPr b="1" lang="de-DE" sz="5400">
                <a:solidFill>
                  <a:srgbClr val="FFFFFF"/>
                </a:solidFill>
              </a:rPr>
              <a:t>Classroom Management</a:t>
            </a:r>
            <a:endParaRPr/>
          </a:p>
        </p:txBody>
      </p:sp>
      <p:sp>
        <p:nvSpPr>
          <p:cNvPr id="167" name="Google Shape;167;p1"/>
          <p:cNvSpPr txBox="1"/>
          <p:nvPr>
            <p:ph idx="1" type="subTitle"/>
          </p:nvPr>
        </p:nvSpPr>
        <p:spPr>
          <a:xfrm>
            <a:off x="1976437" y="3156728"/>
            <a:ext cx="19232088" cy="177305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None/>
            </a:pPr>
            <a:r>
              <a:rPr lang="de-DE" sz="2400">
                <a:solidFill>
                  <a:srgbClr val="FFFFFF"/>
                </a:solidFill>
              </a:rPr>
              <a:t>Pädagogikmodul A3</a:t>
            </a:r>
            <a:endParaRPr/>
          </a:p>
          <a:p>
            <a:pPr indent="0" lvl="0" marL="0" rtl="0" algn="l">
              <a:lnSpc>
                <a:spcPct val="90000"/>
              </a:lnSpc>
              <a:spcBef>
                <a:spcPts val="1000"/>
              </a:spcBef>
              <a:spcAft>
                <a:spcPts val="0"/>
              </a:spcAft>
              <a:buClr>
                <a:schemeClr val="dk1"/>
              </a:buClr>
              <a:buSzPts val="2400"/>
              <a:buNone/>
            </a:pPr>
            <a:r>
              <a:t/>
            </a:r>
            <a:endParaRPr>
              <a:solidFill>
                <a:srgbClr val="FFFFFF"/>
              </a:solidFill>
            </a:endParaRPr>
          </a:p>
          <a:p>
            <a:pPr indent="0" lvl="0" marL="0" rtl="0" algn="l">
              <a:lnSpc>
                <a:spcPct val="90000"/>
              </a:lnSpc>
              <a:spcBef>
                <a:spcPts val="1000"/>
              </a:spcBef>
              <a:spcAft>
                <a:spcPts val="0"/>
              </a:spcAft>
              <a:buClr>
                <a:schemeClr val="dk1"/>
              </a:buClr>
              <a:buSzPts val="2400"/>
              <a:buNone/>
            </a:pPr>
            <a:r>
              <a:t/>
            </a:r>
            <a:endParaRPr sz="2400">
              <a:solidFill>
                <a:srgbClr val="FFFFFF"/>
              </a:solidFill>
            </a:endParaRPr>
          </a:p>
          <a:p>
            <a:pPr indent="0" lvl="0" marL="0" rtl="0" algn="l">
              <a:lnSpc>
                <a:spcPct val="90000"/>
              </a:lnSpc>
              <a:spcBef>
                <a:spcPts val="1000"/>
              </a:spcBef>
              <a:spcAft>
                <a:spcPts val="0"/>
              </a:spcAft>
              <a:buClr>
                <a:schemeClr val="dk1"/>
              </a:buClr>
              <a:buSzPts val="2400"/>
              <a:buNone/>
            </a:pPr>
            <a:r>
              <a:t/>
            </a:r>
            <a:endParaRPr/>
          </a:p>
        </p:txBody>
      </p:sp>
      <p:sp>
        <p:nvSpPr>
          <p:cNvPr id="168" name="Google Shape;168;p1"/>
          <p:cNvSpPr txBox="1"/>
          <p:nvPr>
            <p:ph idx="2" type="body"/>
          </p:nvPr>
        </p:nvSpPr>
        <p:spPr>
          <a:xfrm>
            <a:off x="242849" y="6173054"/>
            <a:ext cx="4800000" cy="288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F63"/>
              </a:buClr>
              <a:buSzPts val="1200"/>
              <a:buNone/>
            </a:pPr>
            <a:r>
              <a:rPr lang="de-DE"/>
              <a:t>Beate Simon</a:t>
            </a:r>
            <a:endParaRPr/>
          </a:p>
        </p:txBody>
      </p:sp>
      <p:sp>
        <p:nvSpPr>
          <p:cNvPr id="169" name="Google Shape;169;p1"/>
          <p:cNvSpPr txBox="1"/>
          <p:nvPr>
            <p:ph idx="3" type="body"/>
          </p:nvPr>
        </p:nvSpPr>
        <p:spPr>
          <a:xfrm>
            <a:off x="242849" y="6464164"/>
            <a:ext cx="3840000" cy="2868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F63"/>
              </a:buClr>
              <a:buSzPts val="1200"/>
              <a:buNone/>
            </a:pPr>
            <a:r>
              <a:rPr lang="de-DE"/>
              <a:t>20.11.2024</a:t>
            </a:r>
            <a:endParaRPr/>
          </a:p>
        </p:txBody>
      </p:sp>
      <p:pic>
        <p:nvPicPr>
          <p:cNvPr descr="Intervention von Konflikt- und Unterrichtsstörungen am Beispiel einer  Freien Schule für Erziehungshilfe" id="170" name="Google Shape;170;p1"/>
          <p:cNvPicPr preferRelativeResize="0"/>
          <p:nvPr/>
        </p:nvPicPr>
        <p:blipFill rotWithShape="1">
          <a:blip r:embed="rId3">
            <a:alphaModFix/>
          </a:blip>
          <a:srcRect b="0" l="0" r="0" t="0"/>
          <a:stretch/>
        </p:blipFill>
        <p:spPr>
          <a:xfrm>
            <a:off x="6096000" y="2722798"/>
            <a:ext cx="3941871" cy="3994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8"/>
          <p:cNvSpPr/>
          <p:nvPr/>
        </p:nvSpPr>
        <p:spPr>
          <a:xfrm>
            <a:off x="413875" y="240800"/>
            <a:ext cx="63465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Vorbereitung Unterrichtsbesuch</a:t>
            </a:r>
            <a:endParaRPr/>
          </a:p>
        </p:txBody>
      </p:sp>
      <p:sp>
        <p:nvSpPr>
          <p:cNvPr id="256" name="Google Shape;256;p8"/>
          <p:cNvSpPr txBox="1"/>
          <p:nvPr/>
        </p:nvSpPr>
        <p:spPr>
          <a:xfrm>
            <a:off x="2129646" y="1843314"/>
            <a:ext cx="77651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57" name="Google Shape;257;p8"/>
          <p:cNvPicPr preferRelativeResize="0"/>
          <p:nvPr/>
        </p:nvPicPr>
        <p:blipFill rotWithShape="1">
          <a:blip r:embed="rId3">
            <a:alphaModFix/>
          </a:blip>
          <a:srcRect b="0" l="0" r="0" t="0"/>
          <a:stretch/>
        </p:blipFill>
        <p:spPr>
          <a:xfrm>
            <a:off x="413938" y="2049475"/>
            <a:ext cx="6677025" cy="3067050"/>
          </a:xfrm>
          <a:prstGeom prst="rect">
            <a:avLst/>
          </a:prstGeom>
          <a:noFill/>
          <a:ln>
            <a:noFill/>
          </a:ln>
        </p:spPr>
      </p:pic>
      <p:sp>
        <p:nvSpPr>
          <p:cNvPr id="258" name="Google Shape;258;p8"/>
          <p:cNvSpPr txBox="1"/>
          <p:nvPr/>
        </p:nvSpPr>
        <p:spPr>
          <a:xfrm flipH="1">
            <a:off x="413872" y="5116531"/>
            <a:ext cx="8728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800">
                <a:solidFill>
                  <a:schemeClr val="dk1"/>
                </a:solidFill>
                <a:latin typeface="Calibri"/>
                <a:ea typeface="Calibri"/>
                <a:cs typeface="Calibri"/>
                <a:sym typeface="Calibri"/>
              </a:rPr>
              <a:t>Namen:</a:t>
            </a:r>
            <a:r>
              <a:rPr lang="de-DE" sz="2800">
                <a:solidFill>
                  <a:schemeClr val="dk1"/>
                </a:solidFill>
                <a:latin typeface="Calibri"/>
                <a:ea typeface="Calibri"/>
                <a:cs typeface="Calibri"/>
                <a:sym typeface="Calibri"/>
              </a:rPr>
              <a:t>    </a:t>
            </a:r>
            <a:endParaRPr/>
          </a:p>
        </p:txBody>
      </p:sp>
      <p:pic>
        <p:nvPicPr>
          <p:cNvPr id="259" name="Google Shape;259;p8"/>
          <p:cNvPicPr preferRelativeResize="0"/>
          <p:nvPr/>
        </p:nvPicPr>
        <p:blipFill>
          <a:blip r:embed="rId4">
            <a:alphaModFix/>
          </a:blip>
          <a:stretch>
            <a:fillRect/>
          </a:stretch>
        </p:blipFill>
        <p:spPr>
          <a:xfrm>
            <a:off x="8157650" y="485457"/>
            <a:ext cx="3010275" cy="3463243"/>
          </a:xfrm>
          <a:prstGeom prst="rect">
            <a:avLst/>
          </a:prstGeom>
          <a:noFill/>
          <a:ln>
            <a:noFill/>
          </a:ln>
        </p:spPr>
      </p:pic>
      <p:pic>
        <p:nvPicPr>
          <p:cNvPr id="260" name="Google Shape;260;p8"/>
          <p:cNvPicPr preferRelativeResize="0"/>
          <p:nvPr/>
        </p:nvPicPr>
        <p:blipFill>
          <a:blip r:embed="rId5">
            <a:alphaModFix/>
          </a:blip>
          <a:stretch>
            <a:fillRect/>
          </a:stretch>
        </p:blipFill>
        <p:spPr>
          <a:xfrm>
            <a:off x="8157650" y="3999975"/>
            <a:ext cx="3010275" cy="2756299"/>
          </a:xfrm>
          <a:prstGeom prst="rect">
            <a:avLst/>
          </a:prstGeom>
          <a:noFill/>
          <a:ln>
            <a:noFill/>
          </a:ln>
        </p:spPr>
      </p:pic>
      <p:pic>
        <p:nvPicPr>
          <p:cNvPr id="261" name="Google Shape;261;p8"/>
          <p:cNvPicPr preferRelativeResize="0"/>
          <p:nvPr/>
        </p:nvPicPr>
        <p:blipFill rotWithShape="1">
          <a:blip r:embed="rId6">
            <a:alphaModFix/>
          </a:blip>
          <a:srcRect b="0" l="14544" r="15058" t="0"/>
          <a:stretch/>
        </p:blipFill>
        <p:spPr>
          <a:xfrm>
            <a:off x="8094325" y="0"/>
            <a:ext cx="3073600" cy="52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0"/>
          <p:cNvSpPr/>
          <p:nvPr/>
        </p:nvSpPr>
        <p:spPr>
          <a:xfrm>
            <a:off x="1903941" y="176702"/>
            <a:ext cx="369703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Reflexion </a:t>
            </a:r>
            <a:endParaRPr/>
          </a:p>
          <a:p>
            <a:pPr indent="0" lvl="0" marL="0" marR="0" rtl="0" algn="l">
              <a:spcBef>
                <a:spcPts val="0"/>
              </a:spcBef>
              <a:spcAft>
                <a:spcPts val="0"/>
              </a:spcAft>
              <a:buNone/>
            </a:pPr>
            <a:r>
              <a:rPr b="1" lang="de-DE" sz="3600">
                <a:solidFill>
                  <a:schemeClr val="dk1"/>
                </a:solidFill>
                <a:latin typeface="Calibri"/>
                <a:ea typeface="Calibri"/>
                <a:cs typeface="Calibri"/>
                <a:sym typeface="Calibri"/>
              </a:rPr>
              <a:t>Unterrichtsbesuch</a:t>
            </a:r>
            <a:endParaRPr/>
          </a:p>
        </p:txBody>
      </p:sp>
      <p:sp>
        <p:nvSpPr>
          <p:cNvPr id="267" name="Google Shape;267;p10"/>
          <p:cNvSpPr txBox="1"/>
          <p:nvPr/>
        </p:nvSpPr>
        <p:spPr>
          <a:xfrm>
            <a:off x="2111472" y="1704359"/>
            <a:ext cx="7554900" cy="378660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2800"/>
              <a:buFont typeface="Calibri"/>
              <a:buAutoNum type="arabicPeriod"/>
            </a:pPr>
            <a:r>
              <a:rPr lang="de-DE" sz="2800">
                <a:solidFill>
                  <a:schemeClr val="dk1"/>
                </a:solidFill>
                <a:latin typeface="Calibri"/>
                <a:ea typeface="Calibri"/>
                <a:cs typeface="Calibri"/>
                <a:sym typeface="Calibri"/>
              </a:rPr>
              <a:t>Paul</a:t>
            </a:r>
            <a:r>
              <a:rPr lang="de-DE" sz="2800">
                <a:solidFill>
                  <a:schemeClr val="dk1"/>
                </a:solidFill>
                <a:latin typeface="Calibri"/>
                <a:ea typeface="Calibri"/>
                <a:cs typeface="Calibri"/>
                <a:sym typeface="Calibri"/>
              </a:rPr>
              <a:t> reflektiert seine Stunde.                                      </a:t>
            </a:r>
            <a:r>
              <a:rPr lang="de-DE" sz="2800">
                <a:solidFill>
                  <a:srgbClr val="FF0000"/>
                </a:solidFill>
                <a:latin typeface="Calibri"/>
                <a:ea typeface="Calibri"/>
                <a:cs typeface="Calibri"/>
                <a:sym typeface="Calibri"/>
              </a:rPr>
              <a:t>10 Min</a:t>
            </a:r>
            <a:endParaRPr/>
          </a:p>
          <a:p>
            <a:pPr indent="-514350" lvl="0" marL="514350" marR="0" rtl="0" algn="l">
              <a:spcBef>
                <a:spcPts val="0"/>
              </a:spcBef>
              <a:spcAft>
                <a:spcPts val="0"/>
              </a:spcAft>
              <a:buClr>
                <a:schemeClr val="dk1"/>
              </a:buClr>
              <a:buSzPts val="2800"/>
              <a:buFont typeface="Calibri"/>
              <a:buAutoNum type="arabicPeriod"/>
            </a:pPr>
            <a:r>
              <a:rPr lang="de-DE" sz="2800">
                <a:solidFill>
                  <a:schemeClr val="dk1"/>
                </a:solidFill>
                <a:latin typeface="Calibri"/>
                <a:ea typeface="Calibri"/>
                <a:cs typeface="Calibri"/>
                <a:sym typeface="Calibri"/>
              </a:rPr>
              <a:t>Beobachtende LiVs geben Feedback gemäß ihres </a:t>
            </a:r>
            <a:r>
              <a:rPr b="1" lang="de-DE" sz="2800">
                <a:solidFill>
                  <a:schemeClr val="dk1"/>
                </a:solidFill>
                <a:latin typeface="Calibri"/>
                <a:ea typeface="Calibri"/>
                <a:cs typeface="Calibri"/>
                <a:sym typeface="Calibri"/>
              </a:rPr>
              <a:t>Beobachtungsauftrags</a:t>
            </a:r>
            <a:r>
              <a:rPr lang="de-DE" sz="2800">
                <a:solidFill>
                  <a:schemeClr val="dk1"/>
                </a:solidFill>
                <a:latin typeface="Calibri"/>
                <a:ea typeface="Calibri"/>
                <a:cs typeface="Calibri"/>
                <a:sym typeface="Calibri"/>
              </a:rPr>
              <a:t>.                             </a:t>
            </a:r>
            <a:r>
              <a:rPr lang="de-DE" sz="2800">
                <a:solidFill>
                  <a:srgbClr val="FF0000"/>
                </a:solidFill>
                <a:latin typeface="Calibri"/>
                <a:ea typeface="Calibri"/>
                <a:cs typeface="Calibri"/>
                <a:sym typeface="Calibri"/>
              </a:rPr>
              <a:t>35 Min</a:t>
            </a:r>
            <a:endParaRPr/>
          </a:p>
          <a:p>
            <a:pPr indent="-457200" lvl="0" marL="457200" marR="0" rtl="0" algn="l">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Kognitive Aktivierung (...)</a:t>
            </a:r>
            <a:endParaRPr/>
          </a:p>
          <a:p>
            <a:pPr indent="-457200" lvl="0" marL="457200" marR="0" rtl="0" algn="l">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Konstruktive Unterstützung (...)</a:t>
            </a:r>
            <a:endParaRPr/>
          </a:p>
          <a:p>
            <a:pPr indent="-457200" lvl="0" marL="457200" marR="0" rtl="0" algn="l">
              <a:spcBef>
                <a:spcPts val="0"/>
              </a:spcBef>
              <a:spcAft>
                <a:spcPts val="0"/>
              </a:spcAft>
              <a:buClr>
                <a:schemeClr val="dk1"/>
              </a:buClr>
              <a:buSzPts val="2400"/>
              <a:buFont typeface="Calibri"/>
              <a:buChar char="-"/>
            </a:pPr>
            <a:r>
              <a:rPr lang="de-DE" sz="2400">
                <a:solidFill>
                  <a:schemeClr val="dk1"/>
                </a:solidFill>
                <a:latin typeface="Calibri"/>
                <a:ea typeface="Calibri"/>
                <a:cs typeface="Calibri"/>
                <a:sym typeface="Calibri"/>
              </a:rPr>
              <a:t>Klassenführung (...)</a:t>
            </a:r>
            <a:endParaRPr/>
          </a:p>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15c6f5e5da_0_110"/>
          <p:cNvSpPr txBox="1"/>
          <p:nvPr/>
        </p:nvSpPr>
        <p:spPr>
          <a:xfrm>
            <a:off x="4680857" y="1747157"/>
            <a:ext cx="2463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75" name="Google Shape;275;g315c6f5e5da_0_110"/>
          <p:cNvPicPr preferRelativeResize="0"/>
          <p:nvPr/>
        </p:nvPicPr>
        <p:blipFill rotWithShape="1">
          <a:blip r:embed="rId3">
            <a:alphaModFix/>
          </a:blip>
          <a:srcRect b="0" l="0" r="0" t="0"/>
          <a:stretch/>
        </p:blipFill>
        <p:spPr>
          <a:xfrm>
            <a:off x="3801097" y="2094956"/>
            <a:ext cx="3256643" cy="3517174"/>
          </a:xfrm>
          <a:prstGeom prst="rect">
            <a:avLst/>
          </a:prstGeom>
          <a:noFill/>
          <a:ln>
            <a:noFill/>
          </a:ln>
        </p:spPr>
      </p:pic>
      <p:sp>
        <p:nvSpPr>
          <p:cNvPr id="276" name="Google Shape;276;g315c6f5e5da_0_110"/>
          <p:cNvSpPr/>
          <p:nvPr/>
        </p:nvSpPr>
        <p:spPr>
          <a:xfrm>
            <a:off x="242767" y="566000"/>
            <a:ext cx="7900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10 Minuten Pause</a:t>
            </a:r>
            <a:endParaRPr sz="3600">
              <a:solidFill>
                <a:schemeClr val="dk1"/>
              </a:solidFill>
              <a:latin typeface="Calibri"/>
              <a:ea typeface="Calibri"/>
              <a:cs typeface="Calibri"/>
              <a:sym typeface="Calibri"/>
            </a:endParaRPr>
          </a:p>
        </p:txBody>
      </p:sp>
      <p:pic>
        <p:nvPicPr>
          <p:cNvPr descr="coffee pot" id="277" name="Google Shape;277;g315c6f5e5da_0_110"/>
          <p:cNvPicPr preferRelativeResize="0"/>
          <p:nvPr/>
        </p:nvPicPr>
        <p:blipFill>
          <a:blip r:embed="rId4">
            <a:alphaModFix/>
          </a:blip>
          <a:stretch>
            <a:fillRect/>
          </a:stretch>
        </p:blipFill>
        <p:spPr>
          <a:xfrm>
            <a:off x="8735033" y="4121200"/>
            <a:ext cx="2416875" cy="2416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2"/>
          <p:cNvSpPr/>
          <p:nvPr/>
        </p:nvSpPr>
        <p:spPr>
          <a:xfrm>
            <a:off x="1698625" y="489050"/>
            <a:ext cx="3613140"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Planung für heute</a:t>
            </a:r>
            <a:endParaRPr/>
          </a:p>
        </p:txBody>
      </p:sp>
      <p:sp>
        <p:nvSpPr>
          <p:cNvPr id="286" name="Google Shape;286;p12"/>
          <p:cNvSpPr/>
          <p:nvPr/>
        </p:nvSpPr>
        <p:spPr>
          <a:xfrm>
            <a:off x="1698626" y="1212574"/>
            <a:ext cx="9045574" cy="569311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Begrüßung und Organisatorisches </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Aktuelle Runde</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Gruppenhospitation</a:t>
            </a:r>
            <a:endParaRPr/>
          </a:p>
          <a:p>
            <a:pPr indent="0" lvl="0" marL="0" marR="0" rtl="0" algn="l">
              <a:spcBef>
                <a:spcPts val="0"/>
              </a:spcBef>
              <a:spcAft>
                <a:spcPts val="0"/>
              </a:spcAft>
              <a:buNone/>
            </a:pPr>
            <a:r>
              <a:rPr b="1" lang="de-DE" sz="2800">
                <a:solidFill>
                  <a:schemeClr val="dk1"/>
                </a:solidFill>
                <a:latin typeface="Calibri"/>
                <a:ea typeface="Calibri"/>
                <a:cs typeface="Calibri"/>
                <a:sym typeface="Calibri"/>
              </a:rPr>
              <a:t>Klassenführung – Begriffserklärung allgemein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Klassenführung – Techniken nach Kounin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Beispiele – Techniken nach Kounin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Umgang mit Unterrichtsstörungen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Unterrichtsstörungen vorbeugen – Regeln, Rituale, Routinen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Feedback</a:t>
            </a:r>
            <a:endParaRPr/>
          </a:p>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pic>
        <p:nvPicPr>
          <p:cNvPr descr="positive red arrow presentation" id="287" name="Google Shape;287;p12"/>
          <p:cNvPicPr preferRelativeResize="0"/>
          <p:nvPr/>
        </p:nvPicPr>
        <p:blipFill>
          <a:blip r:embed="rId3">
            <a:alphaModFix/>
          </a:blip>
          <a:stretch>
            <a:fillRect/>
          </a:stretch>
        </p:blipFill>
        <p:spPr>
          <a:xfrm>
            <a:off x="9385575" y="2229275"/>
            <a:ext cx="2217675" cy="221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Ein Bild, das Berg, draußen, Natur, Wasser enthält.&#10;&#10;Automatisch generierte Beschreibung" id="293" name="Google Shape;293;p13"/>
          <p:cNvPicPr preferRelativeResize="0"/>
          <p:nvPr/>
        </p:nvPicPr>
        <p:blipFill rotWithShape="1">
          <a:blip r:embed="rId3">
            <a:alphaModFix/>
          </a:blip>
          <a:srcRect b="7613" l="5884" r="8268" t="0"/>
          <a:stretch/>
        </p:blipFill>
        <p:spPr>
          <a:xfrm>
            <a:off x="3836465" y="1088596"/>
            <a:ext cx="7092335" cy="5249142"/>
          </a:xfrm>
          <a:prstGeom prst="rect">
            <a:avLst/>
          </a:prstGeom>
          <a:noFill/>
          <a:ln>
            <a:noFill/>
          </a:ln>
        </p:spPr>
      </p:pic>
      <p:sp>
        <p:nvSpPr>
          <p:cNvPr id="294" name="Google Shape;294;p13"/>
          <p:cNvSpPr txBox="1"/>
          <p:nvPr>
            <p:ph type="title"/>
          </p:nvPr>
        </p:nvSpPr>
        <p:spPr>
          <a:xfrm>
            <a:off x="386373" y="1396688"/>
            <a:ext cx="3822300" cy="2845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500"/>
              <a:buFont typeface="Calibri"/>
              <a:buNone/>
            </a:pPr>
            <a:r>
              <a:rPr b="1" lang="de-DE" sz="2500" u="sng"/>
              <a:t>Sichtstrukturen:</a:t>
            </a:r>
            <a:br>
              <a:rPr lang="de-DE" sz="2500"/>
            </a:br>
            <a:r>
              <a:rPr lang="de-DE" sz="2500"/>
              <a:t>Stundenphasierung</a:t>
            </a:r>
            <a:br>
              <a:rPr lang="de-DE" sz="2500"/>
            </a:br>
            <a:r>
              <a:rPr lang="de-DE" sz="2500"/>
              <a:t>Methoden</a:t>
            </a:r>
            <a:br>
              <a:rPr lang="de-DE" sz="2500"/>
            </a:br>
            <a:r>
              <a:rPr lang="de-DE" sz="2500"/>
              <a:t>Medien</a:t>
            </a:r>
            <a:br>
              <a:rPr lang="de-DE" sz="2500"/>
            </a:br>
            <a:r>
              <a:rPr lang="de-DE" sz="2500"/>
              <a:t>Sozialformen</a:t>
            </a:r>
            <a:endParaRPr/>
          </a:p>
        </p:txBody>
      </p:sp>
      <p:sp>
        <p:nvSpPr>
          <p:cNvPr id="295" name="Google Shape;295;p13"/>
          <p:cNvSpPr txBox="1"/>
          <p:nvPr>
            <p:ph idx="1" type="body"/>
          </p:nvPr>
        </p:nvSpPr>
        <p:spPr>
          <a:xfrm>
            <a:off x="386385" y="4221950"/>
            <a:ext cx="4203630" cy="223177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de-DE" sz="2400" u="sng">
                <a:latin typeface="Calibri"/>
                <a:ea typeface="Calibri"/>
                <a:cs typeface="Calibri"/>
                <a:sym typeface="Calibri"/>
              </a:rPr>
              <a:t>Tiefenstrukturen:</a:t>
            </a:r>
            <a:endParaRPr/>
          </a:p>
          <a:p>
            <a:pPr indent="0" lvl="0" marL="0" rtl="0" algn="l">
              <a:lnSpc>
                <a:spcPct val="100000"/>
              </a:lnSpc>
              <a:spcBef>
                <a:spcPts val="0"/>
              </a:spcBef>
              <a:spcAft>
                <a:spcPts val="0"/>
              </a:spcAft>
              <a:buClr>
                <a:schemeClr val="dk1"/>
              </a:buClr>
              <a:buSzPts val="2400"/>
              <a:buNone/>
            </a:pPr>
            <a:r>
              <a:rPr lang="de-DE" sz="2400">
                <a:latin typeface="Calibri"/>
                <a:ea typeface="Calibri"/>
                <a:cs typeface="Calibri"/>
                <a:sym typeface="Calibri"/>
              </a:rPr>
              <a:t>Klassenführung</a:t>
            </a:r>
            <a:endParaRPr sz="2400">
              <a:latin typeface="Calibri"/>
              <a:ea typeface="Calibri"/>
              <a:cs typeface="Calibri"/>
              <a:sym typeface="Calibri"/>
            </a:endParaRPr>
          </a:p>
          <a:p>
            <a:pPr indent="0" lvl="0" marL="0" rtl="0" algn="l">
              <a:lnSpc>
                <a:spcPct val="100000"/>
              </a:lnSpc>
              <a:spcBef>
                <a:spcPts val="0"/>
              </a:spcBef>
              <a:spcAft>
                <a:spcPts val="0"/>
              </a:spcAft>
              <a:buClr>
                <a:schemeClr val="dk1"/>
              </a:buClr>
              <a:buSzPts val="2400"/>
              <a:buNone/>
            </a:pPr>
            <a:r>
              <a:rPr lang="de-DE" sz="2400">
                <a:latin typeface="Calibri"/>
                <a:ea typeface="Calibri"/>
                <a:cs typeface="Calibri"/>
                <a:sym typeface="Calibri"/>
              </a:rPr>
              <a:t>Kognitive Aktivierung</a:t>
            </a:r>
            <a:endParaRPr sz="2400">
              <a:latin typeface="Calibri"/>
              <a:ea typeface="Calibri"/>
              <a:cs typeface="Calibri"/>
              <a:sym typeface="Calibri"/>
            </a:endParaRPr>
          </a:p>
          <a:p>
            <a:pPr indent="0" lvl="0" marL="0" rtl="0" algn="l">
              <a:lnSpc>
                <a:spcPct val="100000"/>
              </a:lnSpc>
              <a:spcBef>
                <a:spcPts val="0"/>
              </a:spcBef>
              <a:spcAft>
                <a:spcPts val="0"/>
              </a:spcAft>
              <a:buClr>
                <a:schemeClr val="dk1"/>
              </a:buClr>
              <a:buSzPts val="2400"/>
              <a:buNone/>
            </a:pPr>
            <a:r>
              <a:rPr lang="de-DE" sz="2400">
                <a:latin typeface="Calibri"/>
                <a:ea typeface="Calibri"/>
                <a:cs typeface="Calibri"/>
                <a:sym typeface="Calibri"/>
              </a:rPr>
              <a:t>Konstruktive Unterstützung</a:t>
            </a:r>
            <a:endParaRPr sz="2400">
              <a:latin typeface="Calibri"/>
              <a:ea typeface="Calibri"/>
              <a:cs typeface="Calibri"/>
              <a:sym typeface="Calibri"/>
            </a:endParaRPr>
          </a:p>
        </p:txBody>
      </p:sp>
      <p:sp>
        <p:nvSpPr>
          <p:cNvPr id="296" name="Google Shape;296;p13"/>
          <p:cNvSpPr txBox="1"/>
          <p:nvPr/>
        </p:nvSpPr>
        <p:spPr>
          <a:xfrm>
            <a:off x="186420" y="277300"/>
            <a:ext cx="10742400" cy="585000"/>
          </a:xfrm>
          <a:prstGeom prst="rect">
            <a:avLst/>
          </a:prstGeom>
          <a:gradFill>
            <a:gsLst>
              <a:gs pos="0">
                <a:srgbClr val="B3C6E7">
                  <a:alpha val="14901"/>
                </a:srgbClr>
              </a:gs>
              <a:gs pos="100000">
                <a:srgbClr val="B9CAE9">
                  <a:alpha val="4705"/>
                </a:srgbClr>
              </a:gs>
            </a:gsLst>
            <a:lin ang="108014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Calibri"/>
                <a:ea typeface="Calibri"/>
                <a:cs typeface="Calibri"/>
                <a:sym typeface="Calibri"/>
              </a:rPr>
              <a:t>Wiederholung: </a:t>
            </a:r>
            <a:r>
              <a:rPr b="1" lang="de-DE" sz="3200">
                <a:solidFill>
                  <a:schemeClr val="dk1"/>
                </a:solidFill>
                <a:latin typeface="Calibri"/>
                <a:ea typeface="Calibri"/>
                <a:cs typeface="Calibri"/>
                <a:sym typeface="Calibri"/>
              </a:rPr>
              <a:t>Strukturen, die das Lernen fördern (sollen):</a:t>
            </a:r>
            <a:endParaRPr/>
          </a:p>
        </p:txBody>
      </p:sp>
      <p:grpSp>
        <p:nvGrpSpPr>
          <p:cNvPr id="297" name="Google Shape;297;p13"/>
          <p:cNvGrpSpPr/>
          <p:nvPr/>
        </p:nvGrpSpPr>
        <p:grpSpPr>
          <a:xfrm>
            <a:off x="3948437" y="1883312"/>
            <a:ext cx="5960649" cy="1872000"/>
            <a:chOff x="4371975" y="1851416"/>
            <a:chExt cx="5960649" cy="1872000"/>
          </a:xfrm>
        </p:grpSpPr>
        <p:sp>
          <p:nvSpPr>
            <p:cNvPr id="298" name="Google Shape;298;p13"/>
            <p:cNvSpPr/>
            <p:nvPr/>
          </p:nvSpPr>
          <p:spPr>
            <a:xfrm>
              <a:off x="4371975" y="1851416"/>
              <a:ext cx="236024" cy="1872000"/>
            </a:xfrm>
            <a:prstGeom prst="rightBrace">
              <a:avLst>
                <a:gd fmla="val 8333" name="adj1"/>
                <a:gd fmla="val 50000" name="adj2"/>
              </a:avLst>
            </a:prstGeom>
            <a:noFill/>
            <a:ln cap="rnd"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3"/>
            <p:cNvSpPr txBox="1"/>
            <p:nvPr/>
          </p:nvSpPr>
          <p:spPr>
            <a:xfrm>
              <a:off x="4962692" y="2556583"/>
              <a:ext cx="5369932"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400">
                  <a:solidFill>
                    <a:schemeClr val="dk1"/>
                  </a:solidFill>
                  <a:latin typeface="Calibri"/>
                  <a:ea typeface="Calibri"/>
                  <a:cs typeface="Calibri"/>
                  <a:sym typeface="Calibri"/>
                </a:rPr>
                <a:t>geben den organisatorischen Rahmen vor</a:t>
              </a:r>
              <a:endParaRPr/>
            </a:p>
          </p:txBody>
        </p:sp>
      </p:grpSp>
      <p:grpSp>
        <p:nvGrpSpPr>
          <p:cNvPr id="300" name="Google Shape;300;p13"/>
          <p:cNvGrpSpPr/>
          <p:nvPr/>
        </p:nvGrpSpPr>
        <p:grpSpPr>
          <a:xfrm>
            <a:off x="3957909" y="4424855"/>
            <a:ext cx="6532421" cy="1758643"/>
            <a:chOff x="5273194" y="4464015"/>
            <a:chExt cx="6532421" cy="1944000"/>
          </a:xfrm>
        </p:grpSpPr>
        <p:sp>
          <p:nvSpPr>
            <p:cNvPr id="301" name="Google Shape;301;p13"/>
            <p:cNvSpPr/>
            <p:nvPr/>
          </p:nvSpPr>
          <p:spPr>
            <a:xfrm>
              <a:off x="5273194" y="4464015"/>
              <a:ext cx="236024" cy="1944000"/>
            </a:xfrm>
            <a:prstGeom prst="rightBrace">
              <a:avLst>
                <a:gd fmla="val 8333" name="adj1"/>
                <a:gd fmla="val 50000" name="adj2"/>
              </a:avLst>
            </a:prstGeom>
            <a:noFill/>
            <a:ln cap="rnd"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3"/>
            <p:cNvSpPr txBox="1"/>
            <p:nvPr/>
          </p:nvSpPr>
          <p:spPr>
            <a:xfrm>
              <a:off x="5917272" y="5205182"/>
              <a:ext cx="5888343"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400">
                  <a:solidFill>
                    <a:schemeClr val="dk1"/>
                  </a:solidFill>
                  <a:latin typeface="Calibri"/>
                  <a:ea typeface="Calibri"/>
                  <a:cs typeface="Calibri"/>
                  <a:sym typeface="Calibri"/>
                </a:rPr>
                <a:t>beziehen sich direkt auf den Lehr-Lernprozess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4"/>
          <p:cNvSpPr txBox="1"/>
          <p:nvPr>
            <p:ph type="title"/>
          </p:nvPr>
        </p:nvSpPr>
        <p:spPr>
          <a:xfrm>
            <a:off x="838200" y="467675"/>
            <a:ext cx="10515600" cy="101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Font typeface="Arial"/>
              <a:buNone/>
            </a:pPr>
            <a:r>
              <a:rPr b="1" lang="de-DE" sz="3200"/>
              <a:t>Klassenführung - Begriffsklärung</a:t>
            </a:r>
            <a:endParaRPr/>
          </a:p>
        </p:txBody>
      </p:sp>
      <p:sp>
        <p:nvSpPr>
          <p:cNvPr id="308" name="Google Shape;308;p14"/>
          <p:cNvSpPr txBox="1"/>
          <p:nvPr>
            <p:ph idx="1" type="body"/>
          </p:nvPr>
        </p:nvSpPr>
        <p:spPr>
          <a:xfrm>
            <a:off x="1024125" y="2049850"/>
            <a:ext cx="8657700" cy="3449400"/>
          </a:xfrm>
          <a:prstGeom prst="rect">
            <a:avLst/>
          </a:prstGeom>
          <a:noFill/>
          <a:ln>
            <a:noFill/>
          </a:ln>
        </p:spPr>
        <p:txBody>
          <a:bodyPr anchorCtr="0" anchor="t" bIns="45700" lIns="91425" spcFirstLastPara="1" rIns="91425" wrap="square" tIns="45700">
            <a:normAutofit/>
          </a:bodyPr>
          <a:lstStyle/>
          <a:p>
            <a:pPr indent="-449263" lvl="0" marL="449263" rtl="0" algn="l">
              <a:lnSpc>
                <a:spcPct val="90000"/>
              </a:lnSpc>
              <a:spcBef>
                <a:spcPts val="0"/>
              </a:spcBef>
              <a:spcAft>
                <a:spcPts val="0"/>
              </a:spcAft>
              <a:buClr>
                <a:schemeClr val="dk1"/>
              </a:buClr>
              <a:buSzPts val="2800"/>
              <a:buFont typeface="Noto Sans Symbols"/>
              <a:buChar char="❖"/>
            </a:pPr>
            <a:r>
              <a:rPr lang="de-DE" sz="2800"/>
              <a:t>Maßnahmen, die für Disziplin sorgen (Disziplin, Regelklarheit, Strukturgebung)</a:t>
            </a:r>
            <a:endParaRPr/>
          </a:p>
          <a:p>
            <a:pPr indent="-449263" lvl="0" marL="449263" rtl="0" algn="l">
              <a:lnSpc>
                <a:spcPct val="90000"/>
              </a:lnSpc>
              <a:spcBef>
                <a:spcPts val="1000"/>
              </a:spcBef>
              <a:spcAft>
                <a:spcPts val="0"/>
              </a:spcAft>
              <a:buClr>
                <a:schemeClr val="dk1"/>
              </a:buClr>
              <a:buSzPts val="2800"/>
              <a:buFont typeface="Noto Sans Symbols"/>
              <a:buChar char="❖"/>
            </a:pPr>
            <a:r>
              <a:rPr lang="de-DE" sz="2800"/>
              <a:t>Unterrichtsstrategien zur Erhöhung der aktiven Lernzeit</a:t>
            </a:r>
            <a:endParaRPr/>
          </a:p>
          <a:p>
            <a:pPr indent="-449263" lvl="0" marL="449263" rtl="0" algn="l">
              <a:lnSpc>
                <a:spcPct val="90000"/>
              </a:lnSpc>
              <a:spcBef>
                <a:spcPts val="1000"/>
              </a:spcBef>
              <a:spcAft>
                <a:spcPts val="0"/>
              </a:spcAft>
              <a:buClr>
                <a:schemeClr val="dk1"/>
              </a:buClr>
              <a:buSzPts val="2800"/>
              <a:buFont typeface="Noto Sans Symbols"/>
              <a:buChar char="❖"/>
            </a:pPr>
            <a:r>
              <a:rPr lang="de-DE" sz="2800"/>
              <a:t>Unterstützung der individuellen Lernaktivitäten</a:t>
            </a:r>
            <a:endParaRPr/>
          </a:p>
          <a:p>
            <a:pPr indent="-271463" lvl="0" marL="449263" rtl="0" algn="l">
              <a:lnSpc>
                <a:spcPct val="90000"/>
              </a:lnSpc>
              <a:spcBef>
                <a:spcPts val="1000"/>
              </a:spcBef>
              <a:spcAft>
                <a:spcPts val="0"/>
              </a:spcAft>
              <a:buClr>
                <a:schemeClr val="dk1"/>
              </a:buClr>
              <a:buSzPts val="2800"/>
              <a:buFont typeface="Noto Sans Symbols"/>
              <a:buNone/>
            </a:pPr>
            <a:r>
              <a:t/>
            </a:r>
            <a:endParaRPr sz="2800"/>
          </a:p>
          <a:p>
            <a:pPr indent="-50800" lvl="0" marL="228600" rtl="0" algn="l">
              <a:lnSpc>
                <a:spcPct val="90000"/>
              </a:lnSpc>
              <a:spcBef>
                <a:spcPts val="1000"/>
              </a:spcBef>
              <a:spcAft>
                <a:spcPts val="0"/>
              </a:spcAft>
              <a:buClr>
                <a:schemeClr val="dk1"/>
              </a:buClr>
              <a:buSzPts val="2800"/>
              <a:buNone/>
            </a:pPr>
            <a:r>
              <a:t/>
            </a:r>
            <a:endParaRPr sz="2800"/>
          </a:p>
        </p:txBody>
      </p:sp>
      <p:sp>
        <p:nvSpPr>
          <p:cNvPr id="309" name="Google Shape;309;p14"/>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pic>
        <p:nvPicPr>
          <p:cNvPr descr="okay" id="310" name="Google Shape;310;p14"/>
          <p:cNvPicPr preferRelativeResize="0"/>
          <p:nvPr/>
        </p:nvPicPr>
        <p:blipFill>
          <a:blip r:embed="rId3">
            <a:alphaModFix/>
          </a:blip>
          <a:stretch>
            <a:fillRect/>
          </a:stretch>
        </p:blipFill>
        <p:spPr>
          <a:xfrm>
            <a:off x="9515170" y="3429000"/>
            <a:ext cx="2270075" cy="2270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5"/>
          <p:cNvSpPr txBox="1"/>
          <p:nvPr>
            <p:ph idx="1" type="body"/>
          </p:nvPr>
        </p:nvSpPr>
        <p:spPr>
          <a:xfrm>
            <a:off x="1012825" y="1690688"/>
            <a:ext cx="5157787" cy="1047750"/>
          </a:xfrm>
          <a:prstGeom prst="rect">
            <a:avLst/>
          </a:prstGeom>
          <a:solidFill>
            <a:srgbClr val="8DA9DB"/>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de-DE" sz="2800">
                <a:solidFill>
                  <a:schemeClr val="dk1"/>
                </a:solidFill>
                <a:latin typeface="Calibri"/>
                <a:ea typeface="Calibri"/>
                <a:cs typeface="Calibri"/>
                <a:sym typeface="Calibri"/>
              </a:rPr>
              <a:t>zielorientierte und transparente Unterrichtsprozesse</a:t>
            </a:r>
            <a:endParaRPr/>
          </a:p>
        </p:txBody>
      </p:sp>
      <p:sp>
        <p:nvSpPr>
          <p:cNvPr id="317" name="Google Shape;317;p15"/>
          <p:cNvSpPr txBox="1"/>
          <p:nvPr/>
        </p:nvSpPr>
        <p:spPr>
          <a:xfrm>
            <a:off x="6170612" y="1690688"/>
            <a:ext cx="5183188" cy="1047750"/>
          </a:xfrm>
          <a:prstGeom prst="rect">
            <a:avLst/>
          </a:prstGeom>
          <a:solidFill>
            <a:srgbClr val="8DA9DB"/>
          </a:solidFill>
          <a:ln cap="flat" cmpd="sng" w="19050">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gut mit Störungen umgehen</a:t>
            </a:r>
            <a:endParaRPr/>
          </a:p>
        </p:txBody>
      </p:sp>
      <p:sp>
        <p:nvSpPr>
          <p:cNvPr id="318" name="Google Shape;318;p15"/>
          <p:cNvSpPr txBox="1"/>
          <p:nvPr/>
        </p:nvSpPr>
        <p:spPr>
          <a:xfrm>
            <a:off x="1012824" y="2738438"/>
            <a:ext cx="5157787" cy="3684588"/>
          </a:xfrm>
          <a:prstGeom prst="rect">
            <a:avLst/>
          </a:prstGeom>
          <a:solidFill>
            <a:schemeClr val="lt1"/>
          </a:solidFill>
          <a:ln cap="flat" cmpd="sng" w="22225">
            <a:solidFill>
              <a:schemeClr val="dk1"/>
            </a:solidFill>
            <a:prstDash val="solid"/>
            <a:miter lim="800000"/>
            <a:headEnd len="sm" w="sm" type="none"/>
            <a:tailEnd len="sm" w="sm" type="none"/>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Worum geht es im Großen (Unterrichtseinheit)? </a:t>
            </a:r>
            <a:endParaRPr/>
          </a:p>
          <a:p>
            <a:pPr indent="-228600" lvl="0" marL="228600" marR="0" rtl="0" algn="l">
              <a:lnSpc>
                <a:spcPct val="90000"/>
              </a:lnSpc>
              <a:spcBef>
                <a:spcPts val="100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Worum geht es im Kleinen (Unterrichtsstunde?)</a:t>
            </a:r>
            <a:endParaRPr/>
          </a:p>
          <a:p>
            <a:pPr indent="-228600" lvl="0" marL="228600" marR="0" rtl="0" algn="l">
              <a:lnSpc>
                <a:spcPct val="90000"/>
              </a:lnSpc>
              <a:spcBef>
                <a:spcPts val="100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Wozu dient das ganz Kleine (Aufgabenstellung)?</a:t>
            </a:r>
            <a:endParaRPr/>
          </a:p>
          <a:p>
            <a:pPr indent="-228600" lvl="0" marL="228600" marR="0" rtl="0" algn="l">
              <a:lnSpc>
                <a:spcPct val="90000"/>
              </a:lnSpc>
              <a:spcBef>
                <a:spcPts val="100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       Ziel ist die wachsende Orientierung und letztlich Selbstständigkeit der SuS</a:t>
            </a:r>
            <a:endParaRPr sz="2800">
              <a:solidFill>
                <a:schemeClr val="dk1"/>
              </a:solidFill>
              <a:latin typeface="Calibri"/>
              <a:ea typeface="Calibri"/>
              <a:cs typeface="Calibri"/>
              <a:sym typeface="Calibri"/>
            </a:endParaRPr>
          </a:p>
        </p:txBody>
      </p:sp>
      <p:sp>
        <p:nvSpPr>
          <p:cNvPr id="319" name="Google Shape;319;p15"/>
          <p:cNvSpPr txBox="1"/>
          <p:nvPr/>
        </p:nvSpPr>
        <p:spPr>
          <a:xfrm>
            <a:off x="6170612" y="2738438"/>
            <a:ext cx="5183188" cy="3684588"/>
          </a:xfrm>
          <a:prstGeom prst="rect">
            <a:avLst/>
          </a:prstGeom>
          <a:solidFill>
            <a:schemeClr val="lt1"/>
          </a:solidFill>
          <a:ln cap="flat" cmpd="sng" w="22225">
            <a:solidFill>
              <a:schemeClr val="dk1"/>
            </a:solidFill>
            <a:prstDash val="solid"/>
            <a:miter lim="800000"/>
            <a:headEnd len="sm" w="sm" type="none"/>
            <a:tailEnd len="sm" w="sm" type="none"/>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drei Zeitebenen:</a:t>
            </a:r>
            <a:endParaRPr/>
          </a:p>
          <a:p>
            <a:pPr indent="-228600" lvl="1" marL="685800" marR="0" rtl="0" algn="l">
              <a:lnSpc>
                <a:spcPct val="90000"/>
              </a:lnSpc>
              <a:spcBef>
                <a:spcPts val="500"/>
              </a:spcBef>
              <a:spcAft>
                <a:spcPts val="0"/>
              </a:spcAft>
              <a:buClr>
                <a:schemeClr val="dk1"/>
              </a:buClr>
              <a:buSzPts val="2400"/>
              <a:buFont typeface="Arial"/>
              <a:buChar char="•"/>
            </a:pPr>
            <a:r>
              <a:rPr b="0" i="0" lang="de-DE" sz="2400" u="none" cap="none" strike="noStrike">
                <a:solidFill>
                  <a:schemeClr val="dk1"/>
                </a:solidFill>
                <a:latin typeface="Calibri"/>
                <a:ea typeface="Calibri"/>
                <a:cs typeface="Calibri"/>
                <a:sym typeface="Calibri"/>
              </a:rPr>
              <a:t>Prävention</a:t>
            </a:r>
            <a:endParaRPr/>
          </a:p>
          <a:p>
            <a:pPr indent="-228600" lvl="1" marL="685800" marR="0" rtl="0" algn="l">
              <a:lnSpc>
                <a:spcPct val="90000"/>
              </a:lnSpc>
              <a:spcBef>
                <a:spcPts val="500"/>
              </a:spcBef>
              <a:spcAft>
                <a:spcPts val="0"/>
              </a:spcAft>
              <a:buClr>
                <a:schemeClr val="dk1"/>
              </a:buClr>
              <a:buSzPts val="2400"/>
              <a:buFont typeface="Arial"/>
              <a:buChar char="•"/>
            </a:pPr>
            <a:r>
              <a:rPr b="0" i="0" lang="de-DE" sz="2400" u="none" cap="none" strike="noStrike">
                <a:solidFill>
                  <a:schemeClr val="dk1"/>
                </a:solidFill>
                <a:latin typeface="Calibri"/>
                <a:ea typeface="Calibri"/>
                <a:cs typeface="Calibri"/>
                <a:sym typeface="Calibri"/>
              </a:rPr>
              <a:t>Intervention / Reaktion</a:t>
            </a:r>
            <a:endParaRPr/>
          </a:p>
          <a:p>
            <a:pPr indent="-228600" lvl="1" marL="685800" marR="0" rtl="0" algn="l">
              <a:lnSpc>
                <a:spcPct val="90000"/>
              </a:lnSpc>
              <a:spcBef>
                <a:spcPts val="500"/>
              </a:spcBef>
              <a:spcAft>
                <a:spcPts val="0"/>
              </a:spcAft>
              <a:buClr>
                <a:schemeClr val="dk1"/>
              </a:buClr>
              <a:buSzPts val="2400"/>
              <a:buFont typeface="Arial"/>
              <a:buChar char="•"/>
            </a:pPr>
            <a:r>
              <a:rPr b="0" i="0" lang="de-DE" sz="2400" u="none" cap="none" strike="noStrike">
                <a:solidFill>
                  <a:schemeClr val="dk1"/>
                </a:solidFill>
                <a:latin typeface="Calibri"/>
                <a:ea typeface="Calibri"/>
                <a:cs typeface="Calibri"/>
                <a:sym typeface="Calibri"/>
              </a:rPr>
              <a:t>Nachsorge</a:t>
            </a:r>
            <a:endParaRPr/>
          </a:p>
          <a:p>
            <a:pPr indent="-228600" lvl="0" marL="228600" marR="0" rtl="0" algn="l">
              <a:lnSpc>
                <a:spcPct val="90000"/>
              </a:lnSpc>
              <a:spcBef>
                <a:spcPts val="100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Lehrer-Schüler-Beziehung (Präsenz / Kontakt)</a:t>
            </a:r>
            <a:endParaRPr/>
          </a:p>
          <a:p>
            <a:pPr indent="-228600" lvl="0" marL="228600" marR="0" rtl="0" algn="l">
              <a:lnSpc>
                <a:spcPct val="90000"/>
              </a:lnSpc>
              <a:spcBef>
                <a:spcPts val="100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Schüler-Schüler-Beziehung</a:t>
            </a:r>
            <a:endParaRPr/>
          </a:p>
          <a:p>
            <a:pPr indent="-228600" lvl="0" marL="228600" marR="0" rtl="0" algn="l">
              <a:lnSpc>
                <a:spcPct val="90000"/>
              </a:lnSpc>
              <a:spcBef>
                <a:spcPts val="1000"/>
              </a:spcBef>
              <a:spcAft>
                <a:spcPts val="0"/>
              </a:spcAft>
              <a:buClr>
                <a:schemeClr val="dk1"/>
              </a:buClr>
              <a:buSzPts val="2800"/>
              <a:buFont typeface="Arial"/>
              <a:buChar char="•"/>
            </a:pPr>
            <a:r>
              <a:rPr lang="de-DE" sz="2800">
                <a:solidFill>
                  <a:schemeClr val="dk1"/>
                </a:solidFill>
                <a:latin typeface="Calibri"/>
                <a:ea typeface="Calibri"/>
                <a:cs typeface="Calibri"/>
                <a:sym typeface="Calibri"/>
              </a:rPr>
              <a:t>Voraussetzung ist ein guter Kontakt / Umgang </a:t>
            </a:r>
            <a:r>
              <a:rPr b="1" lang="de-DE" sz="2800">
                <a:solidFill>
                  <a:schemeClr val="dk1"/>
                </a:solidFill>
                <a:latin typeface="Calibri"/>
                <a:ea typeface="Calibri"/>
                <a:cs typeface="Calibri"/>
                <a:sym typeface="Calibri"/>
              </a:rPr>
              <a:t>mit mir selbst</a:t>
            </a:r>
            <a:endParaRPr/>
          </a:p>
        </p:txBody>
      </p:sp>
      <p:sp>
        <p:nvSpPr>
          <p:cNvPr id="320" name="Google Shape;320;p15"/>
          <p:cNvSpPr txBox="1"/>
          <p:nvPr>
            <p:ph type="title"/>
          </p:nvPr>
        </p:nvSpPr>
        <p:spPr>
          <a:xfrm>
            <a:off x="1068925" y="326650"/>
            <a:ext cx="10515600" cy="101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Font typeface="Arial"/>
              <a:buNone/>
            </a:pPr>
            <a:r>
              <a:rPr b="1" lang="de-DE" sz="3200"/>
              <a:t>Klassenführung (classroom management)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6"/>
          <p:cNvSpPr txBox="1"/>
          <p:nvPr>
            <p:ph type="title"/>
          </p:nvPr>
        </p:nvSpPr>
        <p:spPr>
          <a:xfrm>
            <a:off x="838200" y="365125"/>
            <a:ext cx="8409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Transparente Unterrichtsprozesse</a:t>
            </a:r>
            <a:endParaRPr b="1" sz="3200"/>
          </a:p>
        </p:txBody>
      </p:sp>
      <p:sp>
        <p:nvSpPr>
          <p:cNvPr id="327" name="Google Shape;327;p16"/>
          <p:cNvSpPr txBox="1"/>
          <p:nvPr>
            <p:ph idx="1" type="body"/>
          </p:nvPr>
        </p:nvSpPr>
        <p:spPr>
          <a:xfrm>
            <a:off x="838200" y="16908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de-DE"/>
              <a:t>Voraussetzung: Planung der Einheit (zur Not einige Stunden) und eigene übersichtsartige Orientierung darin</a:t>
            </a:r>
            <a:endParaRPr/>
          </a:p>
          <a:p>
            <a:pPr indent="0" lvl="0" marL="0" rtl="0" algn="l">
              <a:lnSpc>
                <a:spcPct val="90000"/>
              </a:lnSpc>
              <a:spcBef>
                <a:spcPts val="1000"/>
              </a:spcBef>
              <a:spcAft>
                <a:spcPts val="0"/>
              </a:spcAft>
              <a:buClr>
                <a:schemeClr val="dk1"/>
              </a:buClr>
              <a:buSzPts val="2800"/>
              <a:buNone/>
            </a:pPr>
            <a:r>
              <a:rPr lang="de-DE"/>
              <a:t>		</a:t>
            </a:r>
            <a:r>
              <a:rPr b="1" lang="de-DE"/>
              <a:t>Mein</a:t>
            </a:r>
            <a:r>
              <a:rPr lang="de-DE"/>
              <a:t> vorausschauendes Arbeiten (</a:t>
            </a:r>
            <a:r>
              <a:rPr b="1" lang="de-DE"/>
              <a:t>Selbstorganisation</a:t>
            </a:r>
            <a:r>
              <a:rPr lang="de-DE"/>
              <a:t>!), 			</a:t>
            </a:r>
            <a:r>
              <a:rPr b="1" lang="de-DE"/>
              <a:t>mein</a:t>
            </a:r>
            <a:r>
              <a:rPr lang="de-DE"/>
              <a:t> </a:t>
            </a:r>
            <a:r>
              <a:rPr b="1" lang="de-DE"/>
              <a:t>Abstraktionsvermögen</a:t>
            </a:r>
            <a:r>
              <a:rPr lang="de-DE"/>
              <a:t> mit Blick auf die Einheit, </a:t>
            </a:r>
            <a:r>
              <a:rPr b="1" lang="de-DE"/>
              <a:t>meine</a:t>
            </a:r>
            <a:r>
              <a:rPr lang="de-DE"/>
              <a:t> </a:t>
            </a:r>
            <a:r>
              <a:rPr b="1" lang="de-DE"/>
              <a:t>Strukturierungsfähigkeit</a:t>
            </a:r>
            <a:r>
              <a:rPr lang="de-DE"/>
              <a:t> sind gefragt.</a:t>
            </a:r>
            <a:endParaRPr/>
          </a:p>
          <a:p>
            <a:pPr indent="-228600" lvl="0" marL="228600" rtl="0" algn="l">
              <a:lnSpc>
                <a:spcPct val="90000"/>
              </a:lnSpc>
              <a:spcBef>
                <a:spcPts val="1000"/>
              </a:spcBef>
              <a:spcAft>
                <a:spcPts val="0"/>
              </a:spcAft>
              <a:buClr>
                <a:schemeClr val="dk1"/>
              </a:buClr>
              <a:buSzPts val="2800"/>
              <a:buChar char="•"/>
            </a:pPr>
            <a:r>
              <a:rPr lang="de-DE"/>
              <a:t>Bei unerfahrenen Lehrkräften bezieht sich die Transparenz häufig auf die Unterrichtsphasen, Sozialformen bzw. Medien</a:t>
            </a:r>
            <a:endParaRPr/>
          </a:p>
          <a:p>
            <a:pPr indent="0" lvl="0" marL="0" rtl="0" algn="l">
              <a:lnSpc>
                <a:spcPct val="90000"/>
              </a:lnSpc>
              <a:spcBef>
                <a:spcPts val="1000"/>
              </a:spcBef>
              <a:spcAft>
                <a:spcPts val="0"/>
              </a:spcAft>
              <a:buClr>
                <a:schemeClr val="dk1"/>
              </a:buClr>
              <a:buSzPts val="2800"/>
              <a:buNone/>
            </a:pPr>
            <a:r>
              <a:rPr lang="de-DE"/>
              <a:t>		Das hilft SuS allerdings leider nicht bei der Orientierung im Lerngegenstand (und damit nicht auf dem Weg zu mehr Selbstständigkeit).</a:t>
            </a:r>
            <a:endParaRPr/>
          </a:p>
        </p:txBody>
      </p:sp>
      <p:sp>
        <p:nvSpPr>
          <p:cNvPr id="328" name="Google Shape;328;p16"/>
          <p:cNvSpPr/>
          <p:nvPr/>
        </p:nvSpPr>
        <p:spPr>
          <a:xfrm>
            <a:off x="1029421" y="2625536"/>
            <a:ext cx="704100" cy="4518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6"/>
          <p:cNvSpPr/>
          <p:nvPr/>
        </p:nvSpPr>
        <p:spPr>
          <a:xfrm>
            <a:off x="1029420" y="4808722"/>
            <a:ext cx="704100" cy="4518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gnifying glass" id="330" name="Google Shape;330;p16"/>
          <p:cNvPicPr preferRelativeResize="0"/>
          <p:nvPr/>
        </p:nvPicPr>
        <p:blipFill>
          <a:blip r:embed="rId3">
            <a:alphaModFix/>
          </a:blip>
          <a:stretch>
            <a:fillRect/>
          </a:stretch>
        </p:blipFill>
        <p:spPr>
          <a:xfrm flipH="1">
            <a:off x="10235025" y="164338"/>
            <a:ext cx="1727150" cy="1727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7"/>
          <p:cNvSpPr/>
          <p:nvPr/>
        </p:nvSpPr>
        <p:spPr>
          <a:xfrm>
            <a:off x="1873250" y="476250"/>
            <a:ext cx="3613150" cy="65405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Planung für heute</a:t>
            </a:r>
            <a:endParaRPr/>
          </a:p>
        </p:txBody>
      </p:sp>
      <p:sp>
        <p:nvSpPr>
          <p:cNvPr id="339" name="Google Shape;339;p17"/>
          <p:cNvSpPr/>
          <p:nvPr/>
        </p:nvSpPr>
        <p:spPr>
          <a:xfrm>
            <a:off x="1698626" y="1212574"/>
            <a:ext cx="9045574" cy="569311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Begrüßung und Organisatorisches </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Aktuelle Runde</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Gruppenhospitation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Klassenführung – Begriffserklärung allgemein</a:t>
            </a:r>
            <a:endParaRPr/>
          </a:p>
          <a:p>
            <a:pPr indent="0" lvl="0" marL="0" marR="0" rtl="0" algn="l">
              <a:spcBef>
                <a:spcPts val="0"/>
              </a:spcBef>
              <a:spcAft>
                <a:spcPts val="0"/>
              </a:spcAft>
              <a:buNone/>
            </a:pPr>
            <a:r>
              <a:rPr b="1" lang="de-DE" sz="2800">
                <a:solidFill>
                  <a:schemeClr val="dk1"/>
                </a:solidFill>
                <a:latin typeface="Calibri"/>
                <a:ea typeface="Calibri"/>
                <a:cs typeface="Calibri"/>
                <a:sym typeface="Calibri"/>
              </a:rPr>
              <a:t>Klassenführung – Techniken nach Kounin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Beispiele – Techniken nach Kounin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Umgang mit Unterrichtsstörungen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Unterrichtsstörungen vorbeugen – Regeln, Rituale, Routinen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Feedback</a:t>
            </a:r>
            <a:endParaRPr/>
          </a:p>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pic>
        <p:nvPicPr>
          <p:cNvPr descr="positive red arrow presentation" id="340" name="Google Shape;340;p17"/>
          <p:cNvPicPr preferRelativeResize="0"/>
          <p:nvPr/>
        </p:nvPicPr>
        <p:blipFill>
          <a:blip r:embed="rId3">
            <a:alphaModFix/>
          </a:blip>
          <a:stretch>
            <a:fillRect/>
          </a:stretch>
        </p:blipFill>
        <p:spPr>
          <a:xfrm>
            <a:off x="9385575" y="2229275"/>
            <a:ext cx="2217675" cy="221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8"/>
          <p:cNvSpPr txBox="1"/>
          <p:nvPr>
            <p:ph type="title"/>
          </p:nvPr>
        </p:nvSpPr>
        <p:spPr>
          <a:xfrm>
            <a:off x="838200" y="365125"/>
            <a:ext cx="821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Klassenführung – Techniken nach Kounin</a:t>
            </a:r>
            <a:endParaRPr b="1" sz="3200"/>
          </a:p>
        </p:txBody>
      </p:sp>
      <p:sp>
        <p:nvSpPr>
          <p:cNvPr id="347" name="Google Shape;347;p18"/>
          <p:cNvSpPr txBox="1"/>
          <p:nvPr>
            <p:ph idx="1" type="body"/>
          </p:nvPr>
        </p:nvSpPr>
        <p:spPr>
          <a:xfrm>
            <a:off x="838200" y="1825625"/>
            <a:ext cx="6781800" cy="43512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Font typeface="Calibri"/>
              <a:buAutoNum type="arabicParenBoth"/>
            </a:pPr>
            <a:r>
              <a:rPr lang="de-DE" sz="2800"/>
              <a:t>Disziplinierung</a:t>
            </a:r>
            <a:endParaRPr/>
          </a:p>
          <a:p>
            <a:pPr indent="-457200" lvl="0" marL="457200" rtl="0" algn="l">
              <a:lnSpc>
                <a:spcPct val="90000"/>
              </a:lnSpc>
              <a:spcBef>
                <a:spcPts val="1000"/>
              </a:spcBef>
              <a:spcAft>
                <a:spcPts val="0"/>
              </a:spcAft>
              <a:buClr>
                <a:schemeClr val="dk1"/>
              </a:buClr>
              <a:buSzPts val="2800"/>
              <a:buFont typeface="Calibri"/>
              <a:buAutoNum type="arabicParenBoth"/>
            </a:pPr>
            <a:r>
              <a:rPr lang="de-DE" sz="2800"/>
              <a:t>Allgegenwärtigkeit und Überlappung</a:t>
            </a:r>
            <a:endParaRPr/>
          </a:p>
          <a:p>
            <a:pPr indent="-457200" lvl="0" marL="457200" rtl="0" algn="l">
              <a:lnSpc>
                <a:spcPct val="90000"/>
              </a:lnSpc>
              <a:spcBef>
                <a:spcPts val="1000"/>
              </a:spcBef>
              <a:spcAft>
                <a:spcPts val="0"/>
              </a:spcAft>
              <a:buClr>
                <a:schemeClr val="dk1"/>
              </a:buClr>
              <a:buSzPts val="2800"/>
              <a:buFont typeface="Calibri"/>
              <a:buAutoNum type="arabicParenBoth"/>
            </a:pPr>
            <a:r>
              <a:rPr lang="de-DE" sz="2800"/>
              <a:t>Reibungslosigkeit und Schwung</a:t>
            </a:r>
            <a:endParaRPr/>
          </a:p>
          <a:p>
            <a:pPr indent="-457200" lvl="0" marL="457200" rtl="0" algn="l">
              <a:lnSpc>
                <a:spcPct val="90000"/>
              </a:lnSpc>
              <a:spcBef>
                <a:spcPts val="1000"/>
              </a:spcBef>
              <a:spcAft>
                <a:spcPts val="0"/>
              </a:spcAft>
              <a:buClr>
                <a:schemeClr val="dk1"/>
              </a:buClr>
              <a:buSzPts val="2800"/>
              <a:buFont typeface="Calibri"/>
              <a:buAutoNum type="arabicParenBoth"/>
            </a:pPr>
            <a:r>
              <a:rPr lang="de-DE" sz="2800"/>
              <a:t>Gruppenmobilisierung</a:t>
            </a:r>
            <a:endParaRPr/>
          </a:p>
          <a:p>
            <a:pPr indent="-457200" lvl="0" marL="457200" rtl="0" algn="l">
              <a:lnSpc>
                <a:spcPct val="90000"/>
              </a:lnSpc>
              <a:spcBef>
                <a:spcPts val="1000"/>
              </a:spcBef>
              <a:spcAft>
                <a:spcPts val="0"/>
              </a:spcAft>
              <a:buClr>
                <a:schemeClr val="dk1"/>
              </a:buClr>
              <a:buSzPts val="2800"/>
              <a:buFont typeface="Calibri"/>
              <a:buAutoNum type="arabicParenBoth"/>
            </a:pPr>
            <a:r>
              <a:rPr lang="de-DE" sz="2800"/>
              <a:t>Abwechslung und Herausforderung</a:t>
            </a:r>
            <a:endParaRPr/>
          </a:p>
          <a:p>
            <a:pPr indent="-50800" lvl="0" marL="228600" rtl="0" algn="l">
              <a:lnSpc>
                <a:spcPct val="90000"/>
              </a:lnSpc>
              <a:spcBef>
                <a:spcPts val="1000"/>
              </a:spcBef>
              <a:spcAft>
                <a:spcPts val="0"/>
              </a:spcAft>
              <a:buClr>
                <a:schemeClr val="dk1"/>
              </a:buClr>
              <a:buSzPts val="2800"/>
              <a:buNone/>
            </a:pPr>
            <a:r>
              <a:t/>
            </a:r>
            <a:endParaRPr sz="2800"/>
          </a:p>
        </p:txBody>
      </p:sp>
      <p:sp>
        <p:nvSpPr>
          <p:cNvPr id="348" name="Google Shape;348;p18"/>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349" name="Google Shape;349;p18"/>
          <p:cNvSpPr txBox="1"/>
          <p:nvPr/>
        </p:nvSpPr>
        <p:spPr>
          <a:xfrm>
            <a:off x="8940325" y="4326325"/>
            <a:ext cx="2986800" cy="1402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Weitere Infos &amp; Erklärungen, siehe </a:t>
            </a:r>
            <a:r>
              <a:rPr lang="de-DE" sz="2100" u="sng">
                <a:solidFill>
                  <a:schemeClr val="hlink"/>
                </a:solidFill>
                <a:latin typeface="Calibri"/>
                <a:ea typeface="Calibri"/>
                <a:cs typeface="Calibri"/>
                <a:sym typeface="Calibri"/>
                <a:hlinkClick r:id="rId3"/>
              </a:rPr>
              <a:t>Reader </a:t>
            </a:r>
            <a:r>
              <a:rPr lang="de-DE" sz="2100">
                <a:solidFill>
                  <a:schemeClr val="dk1"/>
                </a:solidFill>
                <a:latin typeface="Calibri"/>
                <a:ea typeface="Calibri"/>
                <a:cs typeface="Calibri"/>
                <a:sym typeface="Calibri"/>
              </a:rPr>
              <a:t>S. 3</a:t>
            </a:r>
            <a:endParaRPr sz="21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
          <p:cNvSpPr/>
          <p:nvPr/>
        </p:nvSpPr>
        <p:spPr>
          <a:xfrm>
            <a:off x="1873250" y="476250"/>
            <a:ext cx="3613150" cy="65405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i="0" lang="de-DE" sz="3600" u="none" cap="none" strike="noStrike">
                <a:solidFill>
                  <a:srgbClr val="000000"/>
                </a:solidFill>
                <a:latin typeface="Calibri"/>
                <a:ea typeface="Calibri"/>
                <a:cs typeface="Calibri"/>
                <a:sym typeface="Calibri"/>
              </a:rPr>
              <a:t>Planung für heute</a:t>
            </a:r>
            <a:endParaRPr/>
          </a:p>
        </p:txBody>
      </p:sp>
      <p:sp>
        <p:nvSpPr>
          <p:cNvPr id="179" name="Google Shape;179;p2"/>
          <p:cNvSpPr/>
          <p:nvPr/>
        </p:nvSpPr>
        <p:spPr>
          <a:xfrm>
            <a:off x="1698625" y="1212575"/>
            <a:ext cx="9045594" cy="515440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AutoNum type="arabicParenR"/>
            </a:pPr>
            <a:r>
              <a:rPr lang="de-DE" sz="2800">
                <a:solidFill>
                  <a:schemeClr val="dk1"/>
                </a:solidFill>
                <a:latin typeface="Calibri"/>
                <a:ea typeface="Calibri"/>
                <a:cs typeface="Calibri"/>
                <a:sym typeface="Calibri"/>
              </a:rPr>
              <a:t>Begrüßung und Organisatorisches </a:t>
            </a:r>
            <a:endParaRPr/>
          </a:p>
          <a:p>
            <a:pPr indent="-406400" lvl="0" marL="457200" marR="0" rtl="0" algn="l">
              <a:spcBef>
                <a:spcPts val="0"/>
              </a:spcBef>
              <a:spcAft>
                <a:spcPts val="0"/>
              </a:spcAft>
              <a:buClr>
                <a:schemeClr val="dk1"/>
              </a:buClr>
              <a:buSzPts val="2800"/>
              <a:buFont typeface="Calibri"/>
              <a:buAutoNum type="arabicParenR"/>
            </a:pPr>
            <a:r>
              <a:rPr lang="de-DE" sz="2800">
                <a:solidFill>
                  <a:schemeClr val="dk1"/>
                </a:solidFill>
                <a:latin typeface="Calibri"/>
                <a:ea typeface="Calibri"/>
                <a:cs typeface="Calibri"/>
                <a:sym typeface="Calibri"/>
              </a:rPr>
              <a:t>Aktuelle Runde</a:t>
            </a:r>
            <a:endParaRPr/>
          </a:p>
          <a:p>
            <a:pPr indent="-406400" lvl="0" marL="457200" marR="0" rtl="0" algn="l">
              <a:spcBef>
                <a:spcPts val="0"/>
              </a:spcBef>
              <a:spcAft>
                <a:spcPts val="0"/>
              </a:spcAft>
              <a:buClr>
                <a:schemeClr val="dk1"/>
              </a:buClr>
              <a:buSzPts val="2800"/>
              <a:buFont typeface="Calibri"/>
              <a:buAutoNum type="arabicParenR"/>
            </a:pPr>
            <a:r>
              <a:rPr lang="de-DE" sz="2800">
                <a:solidFill>
                  <a:schemeClr val="dk1"/>
                </a:solidFill>
                <a:latin typeface="Calibri"/>
                <a:ea typeface="Calibri"/>
                <a:cs typeface="Calibri"/>
                <a:sym typeface="Calibri"/>
              </a:rPr>
              <a:t>Gruppenhospitation</a:t>
            </a:r>
            <a:endParaRPr/>
          </a:p>
          <a:p>
            <a:pPr indent="-406400" lvl="0" marL="457200" marR="0" rtl="0" algn="l">
              <a:spcBef>
                <a:spcPts val="0"/>
              </a:spcBef>
              <a:spcAft>
                <a:spcPts val="0"/>
              </a:spcAft>
              <a:buClr>
                <a:schemeClr val="dk1"/>
              </a:buClr>
              <a:buSzPts val="2800"/>
              <a:buFont typeface="Calibri"/>
              <a:buAutoNum type="arabicParenR"/>
            </a:pPr>
            <a:r>
              <a:rPr lang="de-DE" sz="2800">
                <a:solidFill>
                  <a:schemeClr val="dk1"/>
                </a:solidFill>
                <a:latin typeface="Calibri"/>
                <a:ea typeface="Calibri"/>
                <a:cs typeface="Calibri"/>
                <a:sym typeface="Calibri"/>
              </a:rPr>
              <a:t>Klassenführung – Begriffserklärung allgemein</a:t>
            </a:r>
            <a:endParaRPr/>
          </a:p>
          <a:p>
            <a:pPr indent="-406400" lvl="0" marL="457200" marR="0" rtl="0" algn="l">
              <a:spcBef>
                <a:spcPts val="0"/>
              </a:spcBef>
              <a:spcAft>
                <a:spcPts val="0"/>
              </a:spcAft>
              <a:buClr>
                <a:schemeClr val="dk1"/>
              </a:buClr>
              <a:buSzPts val="2800"/>
              <a:buFont typeface="Calibri"/>
              <a:buAutoNum type="arabicParenR"/>
            </a:pPr>
            <a:r>
              <a:rPr lang="de-DE" sz="2800">
                <a:solidFill>
                  <a:schemeClr val="dk1"/>
                </a:solidFill>
                <a:latin typeface="Calibri"/>
                <a:ea typeface="Calibri"/>
                <a:cs typeface="Calibri"/>
                <a:sym typeface="Calibri"/>
              </a:rPr>
              <a:t>Klassenführung – Techniken nach Kounin</a:t>
            </a:r>
            <a:endParaRPr/>
          </a:p>
          <a:p>
            <a:pPr indent="-406400" lvl="0" marL="457200" marR="0" rtl="0" algn="l">
              <a:spcBef>
                <a:spcPts val="0"/>
              </a:spcBef>
              <a:spcAft>
                <a:spcPts val="0"/>
              </a:spcAft>
              <a:buClr>
                <a:schemeClr val="dk1"/>
              </a:buClr>
              <a:buSzPts val="2800"/>
              <a:buFont typeface="Calibri"/>
              <a:buAutoNum type="arabicParenR"/>
            </a:pPr>
            <a:r>
              <a:rPr lang="de-DE" sz="2800">
                <a:solidFill>
                  <a:schemeClr val="dk1"/>
                </a:solidFill>
                <a:latin typeface="Calibri"/>
                <a:ea typeface="Calibri"/>
                <a:cs typeface="Calibri"/>
                <a:sym typeface="Calibri"/>
              </a:rPr>
              <a:t>Beispiele – Techniken nach Kounin</a:t>
            </a:r>
            <a:endParaRPr/>
          </a:p>
          <a:p>
            <a:pPr indent="-406400" lvl="0" marL="457200" marR="0" rtl="0" algn="l">
              <a:spcBef>
                <a:spcPts val="0"/>
              </a:spcBef>
              <a:spcAft>
                <a:spcPts val="0"/>
              </a:spcAft>
              <a:buClr>
                <a:schemeClr val="dk1"/>
              </a:buClr>
              <a:buSzPts val="2800"/>
              <a:buFont typeface="Calibri"/>
              <a:buAutoNum type="arabicParenR"/>
            </a:pPr>
            <a:r>
              <a:rPr b="1" lang="de-DE" sz="2800">
                <a:solidFill>
                  <a:schemeClr val="dk1"/>
                </a:solidFill>
                <a:latin typeface="Calibri"/>
                <a:ea typeface="Calibri"/>
                <a:cs typeface="Calibri"/>
                <a:sym typeface="Calibri"/>
              </a:rPr>
              <a:t>Umgang mit Unterrichtsstörungen</a:t>
            </a:r>
            <a:endParaRPr b="1"/>
          </a:p>
          <a:p>
            <a:pPr indent="-406400" lvl="0" marL="457200" marR="0" rtl="0" algn="l">
              <a:spcBef>
                <a:spcPts val="0"/>
              </a:spcBef>
              <a:spcAft>
                <a:spcPts val="0"/>
              </a:spcAft>
              <a:buClr>
                <a:schemeClr val="dk1"/>
              </a:buClr>
              <a:buSzPts val="2800"/>
              <a:buFont typeface="Calibri"/>
              <a:buAutoNum type="arabicParenR"/>
            </a:pPr>
            <a:r>
              <a:rPr lang="de-DE" sz="2800">
                <a:solidFill>
                  <a:schemeClr val="dk1"/>
                </a:solidFill>
                <a:latin typeface="Calibri"/>
                <a:ea typeface="Calibri"/>
                <a:cs typeface="Calibri"/>
                <a:sym typeface="Calibri"/>
              </a:rPr>
              <a:t>Unterrichtsstörungen vorbeugen – Regeln, Rituale, Routinen</a:t>
            </a:r>
            <a:endParaRPr/>
          </a:p>
          <a:p>
            <a:pPr indent="-406400" lvl="0" marL="457200" marR="0" rtl="0" algn="l">
              <a:spcBef>
                <a:spcPts val="0"/>
              </a:spcBef>
              <a:spcAft>
                <a:spcPts val="0"/>
              </a:spcAft>
              <a:buClr>
                <a:schemeClr val="dk1"/>
              </a:buClr>
              <a:buSzPts val="2800"/>
              <a:buFont typeface="Calibri"/>
              <a:buAutoNum type="arabicParenR"/>
            </a:pPr>
            <a:r>
              <a:rPr lang="de-DE" sz="2800">
                <a:solidFill>
                  <a:schemeClr val="dk1"/>
                </a:solidFill>
                <a:latin typeface="Calibri"/>
                <a:ea typeface="Calibri"/>
                <a:cs typeface="Calibri"/>
                <a:sym typeface="Calibri"/>
              </a:rPr>
              <a:t>Feedback</a:t>
            </a:r>
            <a:endParaRPr b="0" i="0" sz="2800" u="none" cap="none" strike="noStrike">
              <a:solidFill>
                <a:schemeClr val="dk1"/>
              </a:solidFill>
              <a:latin typeface="Calibri"/>
              <a:ea typeface="Calibri"/>
              <a:cs typeface="Calibri"/>
              <a:sym typeface="Calibri"/>
            </a:endParaRPr>
          </a:p>
        </p:txBody>
      </p:sp>
      <p:pic>
        <p:nvPicPr>
          <p:cNvPr id="180" name="Google Shape;180;p2" title="Zum Verschieben anwählen und ziehen"/>
          <p:cNvPicPr preferRelativeResize="0"/>
          <p:nvPr/>
        </p:nvPicPr>
        <p:blipFill>
          <a:blip r:embed="rId3">
            <a:alphaModFix/>
          </a:blip>
          <a:stretch>
            <a:fillRect/>
          </a:stretch>
        </p:blipFill>
        <p:spPr>
          <a:xfrm>
            <a:off x="8753250" y="276600"/>
            <a:ext cx="142875" cy="142875"/>
          </a:xfrm>
          <a:prstGeom prst="rect">
            <a:avLst/>
          </a:prstGeom>
          <a:noFill/>
          <a:ln>
            <a:noFill/>
          </a:ln>
        </p:spPr>
      </p:pic>
      <p:pic>
        <p:nvPicPr>
          <p:cNvPr id="181" name="Google Shape;181;p2" title="Zum Verschieben anwählen und ziehen"/>
          <p:cNvPicPr preferRelativeResize="0"/>
          <p:nvPr/>
        </p:nvPicPr>
        <p:blipFill>
          <a:blip r:embed="rId3">
            <a:alphaModFix/>
          </a:blip>
          <a:stretch>
            <a:fillRect/>
          </a:stretch>
        </p:blipFill>
        <p:spPr>
          <a:xfrm>
            <a:off x="7771900" y="834950"/>
            <a:ext cx="142875" cy="142875"/>
          </a:xfrm>
          <a:prstGeom prst="rect">
            <a:avLst/>
          </a:prstGeom>
          <a:noFill/>
          <a:ln>
            <a:noFill/>
          </a:ln>
        </p:spPr>
      </p:pic>
      <p:pic>
        <p:nvPicPr>
          <p:cNvPr descr="positive red arrow presentation" id="182" name="Google Shape;182;p2"/>
          <p:cNvPicPr preferRelativeResize="0"/>
          <p:nvPr/>
        </p:nvPicPr>
        <p:blipFill>
          <a:blip r:embed="rId4">
            <a:alphaModFix/>
          </a:blip>
          <a:stretch>
            <a:fillRect/>
          </a:stretch>
        </p:blipFill>
        <p:spPr>
          <a:xfrm>
            <a:off x="9385575" y="2229275"/>
            <a:ext cx="2217675" cy="221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Klassenführung – Techniken nach Kounin</a:t>
            </a:r>
            <a:endParaRPr b="1" sz="3200"/>
          </a:p>
        </p:txBody>
      </p:sp>
      <p:sp>
        <p:nvSpPr>
          <p:cNvPr id="356" name="Google Shape;35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Font typeface="Calibri"/>
              <a:buAutoNum type="arabicParenBoth"/>
            </a:pPr>
            <a:r>
              <a:rPr b="1" lang="de-DE"/>
              <a:t>Disziplinierung: Fähigkeit des Lehrenden, bei Störungen durch Lernende auf eine klare, feste und nicht zu harte Weise zu reagieren.</a:t>
            </a:r>
            <a:endParaRPr b="1"/>
          </a:p>
          <a:p>
            <a:pPr indent="-495300" lvl="0" marL="457200" rtl="0" algn="l">
              <a:lnSpc>
                <a:spcPct val="90000"/>
              </a:lnSpc>
              <a:spcBef>
                <a:spcPts val="1000"/>
              </a:spcBef>
              <a:spcAft>
                <a:spcPts val="0"/>
              </a:spcAft>
              <a:buClr>
                <a:schemeClr val="dk1"/>
              </a:buClr>
              <a:buSzPts val="2400"/>
              <a:buFont typeface="Calibri"/>
              <a:buAutoNum type="arabicParenBoth"/>
            </a:pPr>
            <a:r>
              <a:rPr lang="de-DE" sz="2400"/>
              <a:t>Allgegenwärtigkeit und Überlappung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Reibungslosigkeit und Schwung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Gruppenmobilisierung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Abwechslung und Herausforderung</a:t>
            </a:r>
            <a:endParaRPr sz="2400"/>
          </a:p>
          <a:p>
            <a:pPr indent="-50800" lvl="0" marL="228600" rtl="0" algn="l">
              <a:lnSpc>
                <a:spcPct val="90000"/>
              </a:lnSpc>
              <a:spcBef>
                <a:spcPts val="1000"/>
              </a:spcBef>
              <a:spcAft>
                <a:spcPts val="0"/>
              </a:spcAft>
              <a:buClr>
                <a:schemeClr val="dk1"/>
              </a:buClr>
              <a:buSzPts val="2800"/>
              <a:buNone/>
            </a:pPr>
            <a:r>
              <a:t/>
            </a:r>
            <a:endParaRPr sz="3200"/>
          </a:p>
        </p:txBody>
      </p:sp>
      <p:sp>
        <p:nvSpPr>
          <p:cNvPr id="357" name="Google Shape;357;p19"/>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95300" lvl="0" marL="457200" rtl="0" algn="l">
              <a:lnSpc>
                <a:spcPct val="90000"/>
              </a:lnSpc>
              <a:spcBef>
                <a:spcPts val="0"/>
              </a:spcBef>
              <a:spcAft>
                <a:spcPts val="0"/>
              </a:spcAft>
              <a:buClr>
                <a:schemeClr val="dk1"/>
              </a:buClr>
              <a:buSzPts val="2400"/>
              <a:buFont typeface="Calibri"/>
              <a:buAutoNum type="arabicParenBoth"/>
            </a:pPr>
            <a:r>
              <a:rPr lang="de-DE" sz="2400"/>
              <a:t>Disziplinierung</a:t>
            </a:r>
            <a:endParaRPr sz="2400"/>
          </a:p>
          <a:p>
            <a:pPr indent="-457200" lvl="0" marL="457200" rtl="0" algn="l">
              <a:lnSpc>
                <a:spcPct val="90000"/>
              </a:lnSpc>
              <a:spcBef>
                <a:spcPts val="1000"/>
              </a:spcBef>
              <a:spcAft>
                <a:spcPts val="0"/>
              </a:spcAft>
              <a:buClr>
                <a:schemeClr val="dk1"/>
              </a:buClr>
              <a:buSzPts val="2800"/>
              <a:buFont typeface="Calibri"/>
              <a:buAutoNum type="arabicParenBoth"/>
            </a:pPr>
            <a:r>
              <a:rPr b="1" lang="de-DE" sz="2800"/>
              <a:t>Allgegenwärtigkeit und Überlappung: Fähigkeit des Lehrenden, den SuS zu verdeutlichen, dass man über die Situation im Klassenzimmer stets informiert ist und gg</a:t>
            </a:r>
            <a:r>
              <a:rPr b="1" lang="de-DE"/>
              <a:t>f. einschreiten wird; sowie die Fähigkeit, bei gleichzeitig auftretenden Problemen die Aufmerksamkeit simultan auf mehrere Dinge richten zu können.</a:t>
            </a:r>
            <a:endParaRPr b="1" sz="28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Reibungslosigkeit und Schwung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Gruppenmobilisierung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Abwechslung und Herausforderung</a:t>
            </a:r>
            <a:endParaRPr sz="2400"/>
          </a:p>
          <a:p>
            <a:pPr indent="-50800" lvl="0" marL="228600" rtl="0" algn="l">
              <a:lnSpc>
                <a:spcPct val="90000"/>
              </a:lnSpc>
              <a:spcBef>
                <a:spcPts val="1000"/>
              </a:spcBef>
              <a:spcAft>
                <a:spcPts val="0"/>
              </a:spcAft>
              <a:buClr>
                <a:schemeClr val="dk1"/>
              </a:buClr>
              <a:buSzPts val="2800"/>
              <a:buNone/>
            </a:pPr>
            <a:r>
              <a:t/>
            </a:r>
            <a:endParaRPr sz="2800"/>
          </a:p>
        </p:txBody>
      </p:sp>
      <p:sp>
        <p:nvSpPr>
          <p:cNvPr id="364" name="Google Shape;364;p20"/>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365" name="Google Shape;365;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Klassenführung – Techniken nach Kounin</a:t>
            </a:r>
            <a:endParaRPr b="1" sz="3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95300" lvl="0" marL="457200" rtl="0" algn="l">
              <a:lnSpc>
                <a:spcPct val="90000"/>
              </a:lnSpc>
              <a:spcBef>
                <a:spcPts val="0"/>
              </a:spcBef>
              <a:spcAft>
                <a:spcPts val="0"/>
              </a:spcAft>
              <a:buClr>
                <a:schemeClr val="dk1"/>
              </a:buClr>
              <a:buSzPts val="2400"/>
              <a:buFont typeface="Calibri"/>
              <a:buAutoNum type="arabicParenBoth"/>
            </a:pPr>
            <a:r>
              <a:rPr lang="de-DE" sz="2400"/>
              <a:t>Disziplinierung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Allgegenwärtigkeit und Überlappung</a:t>
            </a:r>
            <a:endParaRPr sz="2400"/>
          </a:p>
          <a:p>
            <a:pPr indent="-457200" lvl="0" marL="457200" rtl="0" algn="l">
              <a:lnSpc>
                <a:spcPct val="90000"/>
              </a:lnSpc>
              <a:spcBef>
                <a:spcPts val="1000"/>
              </a:spcBef>
              <a:spcAft>
                <a:spcPts val="0"/>
              </a:spcAft>
              <a:buClr>
                <a:schemeClr val="dk1"/>
              </a:buClr>
              <a:buSzPts val="2800"/>
              <a:buFont typeface="Calibri"/>
              <a:buAutoNum type="arabicParenBoth"/>
            </a:pPr>
            <a:r>
              <a:rPr b="1" lang="de-DE"/>
              <a:t>Reibungslosigkeit und Schwung: Fähigkeit des Lehrenden, für einen flüssigen Unterrichtsverlauf zu sorgen und speziell in Übergangsphasen für eine fortgesetzte Auseinandersetzung mit dem Lerninhalt zu sorgen.</a:t>
            </a:r>
            <a:endParaRPr b="1"/>
          </a:p>
          <a:p>
            <a:pPr indent="-495300" lvl="0" marL="457200" rtl="0" algn="l">
              <a:lnSpc>
                <a:spcPct val="90000"/>
              </a:lnSpc>
              <a:spcBef>
                <a:spcPts val="1000"/>
              </a:spcBef>
              <a:spcAft>
                <a:spcPts val="0"/>
              </a:spcAft>
              <a:buClr>
                <a:schemeClr val="dk1"/>
              </a:buClr>
              <a:buSzPts val="2400"/>
              <a:buFont typeface="Calibri"/>
              <a:buAutoNum type="arabicParenBoth"/>
            </a:pPr>
            <a:r>
              <a:rPr lang="de-DE" sz="2400"/>
              <a:t>Gruppenmobilisierung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Abwechslung und Herausforderung</a:t>
            </a:r>
            <a:endParaRPr sz="2400"/>
          </a:p>
          <a:p>
            <a:pPr indent="-50800" lvl="0" marL="228600" rtl="0" algn="l">
              <a:lnSpc>
                <a:spcPct val="90000"/>
              </a:lnSpc>
              <a:spcBef>
                <a:spcPts val="1000"/>
              </a:spcBef>
              <a:spcAft>
                <a:spcPts val="0"/>
              </a:spcAft>
              <a:buClr>
                <a:schemeClr val="dk1"/>
              </a:buClr>
              <a:buSzPts val="2800"/>
              <a:buNone/>
            </a:pPr>
            <a:r>
              <a:t/>
            </a:r>
            <a:endParaRPr sz="2800"/>
          </a:p>
        </p:txBody>
      </p:sp>
      <p:sp>
        <p:nvSpPr>
          <p:cNvPr id="372" name="Google Shape;372;p21"/>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373" name="Google Shape;373;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Klassenführung – Techniken nach Kounin</a:t>
            </a:r>
            <a:endParaRPr b="1"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95300" lvl="0" marL="457200" rtl="0" algn="l">
              <a:lnSpc>
                <a:spcPct val="90000"/>
              </a:lnSpc>
              <a:spcBef>
                <a:spcPts val="0"/>
              </a:spcBef>
              <a:spcAft>
                <a:spcPts val="0"/>
              </a:spcAft>
              <a:buClr>
                <a:schemeClr val="dk1"/>
              </a:buClr>
              <a:buSzPts val="2400"/>
              <a:buFont typeface="Calibri"/>
              <a:buAutoNum type="arabicParenBoth"/>
            </a:pPr>
            <a:r>
              <a:rPr lang="de-DE" sz="2400"/>
              <a:t>Disziplinierung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Allgegenwärtigkeit und Überlappung</a:t>
            </a:r>
            <a:endParaRPr sz="2400"/>
          </a:p>
          <a:p>
            <a:pPr indent="-495300" lvl="0" marL="457200" rtl="0" algn="l">
              <a:lnSpc>
                <a:spcPct val="90000"/>
              </a:lnSpc>
              <a:spcBef>
                <a:spcPts val="1000"/>
              </a:spcBef>
              <a:spcAft>
                <a:spcPts val="0"/>
              </a:spcAft>
              <a:buClr>
                <a:schemeClr val="dk1"/>
              </a:buClr>
              <a:buSzPts val="2400"/>
              <a:buFont typeface="Calibri"/>
              <a:buAutoNum type="arabicParenBoth"/>
            </a:pPr>
            <a:r>
              <a:rPr lang="de-DE" sz="2400"/>
              <a:t>Reibungslosigkeit und Schwung</a:t>
            </a:r>
            <a:endParaRPr sz="2400"/>
          </a:p>
          <a:p>
            <a:pPr indent="-457200" lvl="0" marL="457200" rtl="0" algn="l">
              <a:lnSpc>
                <a:spcPct val="90000"/>
              </a:lnSpc>
              <a:spcBef>
                <a:spcPts val="1000"/>
              </a:spcBef>
              <a:spcAft>
                <a:spcPts val="0"/>
              </a:spcAft>
              <a:buClr>
                <a:schemeClr val="dk1"/>
              </a:buClr>
              <a:buSzPts val="2800"/>
              <a:buFont typeface="Calibri"/>
              <a:buAutoNum type="arabicParenBoth"/>
            </a:pPr>
            <a:r>
              <a:rPr b="1" lang="de-DE"/>
              <a:t>Gruppenmobilisierung: Fähigkeit des Lehrenden, sich auf die Gruppe als Ganzes zu konzentrieren; gleichzeitig aber auch die Fähigkeit, den einzelnen Schüler individuell zu unterstützen.</a:t>
            </a:r>
            <a:endParaRPr b="1"/>
          </a:p>
          <a:p>
            <a:pPr indent="-495300" lvl="0" marL="457200" rtl="0" algn="l">
              <a:lnSpc>
                <a:spcPct val="90000"/>
              </a:lnSpc>
              <a:spcBef>
                <a:spcPts val="1000"/>
              </a:spcBef>
              <a:spcAft>
                <a:spcPts val="0"/>
              </a:spcAft>
              <a:buClr>
                <a:schemeClr val="dk1"/>
              </a:buClr>
              <a:buSzPts val="2400"/>
              <a:buFont typeface="Calibri"/>
              <a:buAutoNum type="arabicParenBoth"/>
            </a:pPr>
            <a:r>
              <a:rPr lang="de-DE" sz="2400"/>
              <a:t>Abwechslung und Herausforderung</a:t>
            </a:r>
            <a:endParaRPr sz="2400"/>
          </a:p>
          <a:p>
            <a:pPr indent="-50800" lvl="0" marL="228600" rtl="0" algn="l">
              <a:lnSpc>
                <a:spcPct val="90000"/>
              </a:lnSpc>
              <a:spcBef>
                <a:spcPts val="1000"/>
              </a:spcBef>
              <a:spcAft>
                <a:spcPts val="0"/>
              </a:spcAft>
              <a:buClr>
                <a:schemeClr val="dk1"/>
              </a:buClr>
              <a:buSzPts val="2800"/>
              <a:buNone/>
            </a:pPr>
            <a:r>
              <a:t/>
            </a:r>
            <a:endParaRPr sz="2800"/>
          </a:p>
        </p:txBody>
      </p:sp>
      <p:sp>
        <p:nvSpPr>
          <p:cNvPr id="380" name="Google Shape;380;p22"/>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381" name="Google Shape;381;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Klassenführung – Techniken nach Kounin</a:t>
            </a:r>
            <a:endParaRPr b="1" sz="3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1800"/>
              <a:buFont typeface="Calibri"/>
              <a:buAutoNum type="arabicParenBoth"/>
            </a:pPr>
            <a:r>
              <a:rPr lang="de-DE" sz="1800"/>
              <a:t>Disziplinierung</a:t>
            </a:r>
            <a:endParaRPr/>
          </a:p>
          <a:p>
            <a:pPr indent="-457200" lvl="0" marL="457200" rtl="0" algn="l">
              <a:lnSpc>
                <a:spcPct val="90000"/>
              </a:lnSpc>
              <a:spcBef>
                <a:spcPts val="1000"/>
              </a:spcBef>
              <a:spcAft>
                <a:spcPts val="0"/>
              </a:spcAft>
              <a:buClr>
                <a:schemeClr val="dk1"/>
              </a:buClr>
              <a:buSzPts val="1800"/>
              <a:buFont typeface="Calibri"/>
              <a:buAutoNum type="arabicParenBoth"/>
            </a:pPr>
            <a:r>
              <a:rPr lang="de-DE" sz="1800"/>
              <a:t>Allgegenwärtigkeit und Überlappung</a:t>
            </a:r>
            <a:endParaRPr/>
          </a:p>
          <a:p>
            <a:pPr indent="-457200" lvl="0" marL="457200" rtl="0" algn="l">
              <a:lnSpc>
                <a:spcPct val="90000"/>
              </a:lnSpc>
              <a:spcBef>
                <a:spcPts val="1000"/>
              </a:spcBef>
              <a:spcAft>
                <a:spcPts val="0"/>
              </a:spcAft>
              <a:buClr>
                <a:schemeClr val="dk1"/>
              </a:buClr>
              <a:buSzPts val="1800"/>
              <a:buFont typeface="Calibri"/>
              <a:buAutoNum type="arabicParenBoth"/>
            </a:pPr>
            <a:r>
              <a:rPr lang="de-DE" sz="1800"/>
              <a:t>Reibungslosigkeit und Schwung</a:t>
            </a:r>
            <a:endParaRPr/>
          </a:p>
          <a:p>
            <a:pPr indent="-457200" lvl="0" marL="457200" rtl="0" algn="l">
              <a:lnSpc>
                <a:spcPct val="90000"/>
              </a:lnSpc>
              <a:spcBef>
                <a:spcPts val="1000"/>
              </a:spcBef>
              <a:spcAft>
                <a:spcPts val="0"/>
              </a:spcAft>
              <a:buClr>
                <a:schemeClr val="dk1"/>
              </a:buClr>
              <a:buSzPts val="1800"/>
              <a:buFont typeface="Calibri"/>
              <a:buAutoNum type="arabicParenBoth"/>
            </a:pPr>
            <a:r>
              <a:rPr lang="de-DE" sz="1800"/>
              <a:t>Gruppenmobilisierung</a:t>
            </a:r>
            <a:endParaRPr/>
          </a:p>
          <a:p>
            <a:pPr indent="-457200" lvl="0" marL="457200" rtl="0" algn="l">
              <a:lnSpc>
                <a:spcPct val="90000"/>
              </a:lnSpc>
              <a:spcBef>
                <a:spcPts val="1000"/>
              </a:spcBef>
              <a:spcAft>
                <a:spcPts val="0"/>
              </a:spcAft>
              <a:buClr>
                <a:schemeClr val="dk1"/>
              </a:buClr>
              <a:buSzPts val="2800"/>
              <a:buFont typeface="Calibri"/>
              <a:buAutoNum type="arabicParenBoth"/>
            </a:pPr>
            <a:r>
              <a:rPr b="1" lang="de-DE"/>
              <a:t>Abwechslung und Herausforderung: Fähigkeit des Lehrenden, die Lernaktivitäten (insbesondere in Stillarbeitsphasen) so zu gestalten, dass sie als abwechslungsreich und herausfordernd erlebt werden.</a:t>
            </a:r>
            <a:endParaRPr b="1"/>
          </a:p>
          <a:p>
            <a:pPr indent="-50800" lvl="0" marL="228600" rtl="0" algn="l">
              <a:lnSpc>
                <a:spcPct val="90000"/>
              </a:lnSpc>
              <a:spcBef>
                <a:spcPts val="1000"/>
              </a:spcBef>
              <a:spcAft>
                <a:spcPts val="0"/>
              </a:spcAft>
              <a:buClr>
                <a:schemeClr val="dk1"/>
              </a:buClr>
              <a:buSzPts val="2800"/>
              <a:buNone/>
            </a:pPr>
            <a:r>
              <a:t/>
            </a:r>
            <a:endParaRPr sz="2800"/>
          </a:p>
        </p:txBody>
      </p:sp>
      <p:sp>
        <p:nvSpPr>
          <p:cNvPr id="388" name="Google Shape;388;p23"/>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389" name="Google Shape;389;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Klassenführung – Techniken nach Kounin</a:t>
            </a:r>
            <a:endParaRPr b="1" sz="3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4"/>
          <p:cNvSpPr/>
          <p:nvPr/>
        </p:nvSpPr>
        <p:spPr>
          <a:xfrm>
            <a:off x="1873250" y="476250"/>
            <a:ext cx="3613150" cy="65405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Planung für heute</a:t>
            </a:r>
            <a:endParaRPr/>
          </a:p>
        </p:txBody>
      </p:sp>
      <p:sp>
        <p:nvSpPr>
          <p:cNvPr id="398" name="Google Shape;398;p24"/>
          <p:cNvSpPr/>
          <p:nvPr/>
        </p:nvSpPr>
        <p:spPr>
          <a:xfrm>
            <a:off x="1698626" y="1212574"/>
            <a:ext cx="9045574" cy="569311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Begrüßung und Organisatorisches </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Aktuelle Runde</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Gruppenhospitation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Klassenführung – Begriffserklärung allgemein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Klassenführung – Techniken nach Kounin</a:t>
            </a:r>
            <a:endParaRPr/>
          </a:p>
          <a:p>
            <a:pPr indent="0" lvl="0" marL="0" marR="0" rtl="0" algn="l">
              <a:spcBef>
                <a:spcPts val="0"/>
              </a:spcBef>
              <a:spcAft>
                <a:spcPts val="0"/>
              </a:spcAft>
              <a:buNone/>
            </a:pPr>
            <a:r>
              <a:rPr b="1" lang="de-DE" sz="2800">
                <a:solidFill>
                  <a:schemeClr val="dk1"/>
                </a:solidFill>
                <a:latin typeface="Calibri"/>
                <a:ea typeface="Calibri"/>
                <a:cs typeface="Calibri"/>
                <a:sym typeface="Calibri"/>
              </a:rPr>
              <a:t>Beispiele – Techniken nach Kounin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Umgang mit Unterrichtsstörungen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Unterrichtsstörungen vorbeugen – Regeln, Rituale, Routinen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Feedback</a:t>
            </a:r>
            <a:endParaRPr/>
          </a:p>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pic>
        <p:nvPicPr>
          <p:cNvPr descr="positive red arrow presentation" id="399" name="Google Shape;399;p24"/>
          <p:cNvPicPr preferRelativeResize="0"/>
          <p:nvPr/>
        </p:nvPicPr>
        <p:blipFill>
          <a:blip r:embed="rId3">
            <a:alphaModFix/>
          </a:blip>
          <a:stretch>
            <a:fillRect/>
          </a:stretch>
        </p:blipFill>
        <p:spPr>
          <a:xfrm>
            <a:off x="9385575" y="2229275"/>
            <a:ext cx="2217675" cy="221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Beispiele – Techniken nach Kounin</a:t>
            </a:r>
            <a:endParaRPr b="1" sz="3200"/>
          </a:p>
        </p:txBody>
      </p:sp>
      <p:sp>
        <p:nvSpPr>
          <p:cNvPr id="405" name="Google Shape;405;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b="1" lang="de-DE" sz="2400"/>
              <a:t>Aufgabe:</a:t>
            </a:r>
            <a:endParaRPr sz="2400"/>
          </a:p>
          <a:p>
            <a:pPr indent="-457200" lvl="0" marL="457200" rtl="0" algn="l">
              <a:lnSpc>
                <a:spcPct val="90000"/>
              </a:lnSpc>
              <a:spcBef>
                <a:spcPts val="1000"/>
              </a:spcBef>
              <a:spcAft>
                <a:spcPts val="0"/>
              </a:spcAft>
              <a:buClr>
                <a:schemeClr val="dk1"/>
              </a:buClr>
              <a:buSzPts val="2400"/>
              <a:buFont typeface="Calibri"/>
              <a:buAutoNum type="arabicParenBoth"/>
            </a:pPr>
            <a:r>
              <a:rPr lang="de-DE" sz="2400"/>
              <a:t>Entwerfen Sie zwei kurze szenische Darstellungen zu dem Ihnen zugewiesenen Merkmalsbereich. </a:t>
            </a:r>
            <a:endParaRPr/>
          </a:p>
          <a:p>
            <a:pPr indent="-279400" lvl="1" marL="723900" rtl="0" algn="l">
              <a:lnSpc>
                <a:spcPct val="90000"/>
              </a:lnSpc>
              <a:spcBef>
                <a:spcPts val="500"/>
              </a:spcBef>
              <a:spcAft>
                <a:spcPts val="0"/>
              </a:spcAft>
              <a:buClr>
                <a:schemeClr val="dk1"/>
              </a:buClr>
              <a:buSzPts val="2400"/>
              <a:buChar char="•"/>
            </a:pPr>
            <a:r>
              <a:rPr lang="de-DE" sz="2400"/>
              <a:t>In der ersten Szene sollen die Bemühungen der Lehrkraft, eine Unterrichtsstörung zu verhindern, scheitern. </a:t>
            </a:r>
            <a:endParaRPr/>
          </a:p>
          <a:p>
            <a:pPr indent="-279400" lvl="1" marL="723900" rtl="0" algn="l">
              <a:lnSpc>
                <a:spcPct val="90000"/>
              </a:lnSpc>
              <a:spcBef>
                <a:spcPts val="500"/>
              </a:spcBef>
              <a:spcAft>
                <a:spcPts val="0"/>
              </a:spcAft>
              <a:buClr>
                <a:schemeClr val="dk1"/>
              </a:buClr>
              <a:buSzPts val="2400"/>
              <a:buChar char="•"/>
            </a:pPr>
            <a:r>
              <a:rPr lang="de-DE" sz="2400"/>
              <a:t>In der zweiten Szene soll die gleiche Unterrichtsstörung dargestellt werden, jedoch soll die Störung mithilfe der richtigen Anwendung des Merkmalsbereichs aufgelöst bzw. verhindert werden.</a:t>
            </a:r>
            <a:endParaRPr/>
          </a:p>
          <a:p>
            <a:pPr indent="-457200" lvl="0" marL="457200" rtl="0" algn="l">
              <a:lnSpc>
                <a:spcPct val="90000"/>
              </a:lnSpc>
              <a:spcBef>
                <a:spcPts val="1000"/>
              </a:spcBef>
              <a:spcAft>
                <a:spcPts val="0"/>
              </a:spcAft>
              <a:buClr>
                <a:schemeClr val="dk1"/>
              </a:buClr>
              <a:buSzPts val="2400"/>
              <a:buFont typeface="Calibri"/>
              <a:buAutoNum type="arabicParenBoth"/>
            </a:pPr>
            <a:r>
              <a:rPr lang="de-DE" sz="2400"/>
              <a:t>Erläutern Sie anschließend, welche Fähigkeit der Lehrkraft hier gefordert ist.</a:t>
            </a:r>
            <a:endParaRPr/>
          </a:p>
          <a:p>
            <a:pPr indent="-76200" lvl="0" marL="228600" rtl="0" algn="l">
              <a:lnSpc>
                <a:spcPct val="90000"/>
              </a:lnSpc>
              <a:spcBef>
                <a:spcPts val="1000"/>
              </a:spcBef>
              <a:spcAft>
                <a:spcPts val="0"/>
              </a:spcAft>
              <a:buClr>
                <a:schemeClr val="dk1"/>
              </a:buClr>
              <a:buSzPts val="2400"/>
              <a:buNone/>
            </a:pPr>
            <a:r>
              <a:t/>
            </a:r>
            <a:endParaRPr sz="2400"/>
          </a:p>
          <a:p>
            <a:pPr indent="-304800" lvl="0" marL="457200" rtl="0" algn="l">
              <a:lnSpc>
                <a:spcPct val="90000"/>
              </a:lnSpc>
              <a:spcBef>
                <a:spcPts val="1000"/>
              </a:spcBef>
              <a:spcAft>
                <a:spcPts val="0"/>
              </a:spcAft>
              <a:buClr>
                <a:schemeClr val="dk1"/>
              </a:buClr>
              <a:buSzPts val="2400"/>
              <a:buFont typeface="Calibri"/>
              <a:buNone/>
            </a:pPr>
            <a:r>
              <a:t/>
            </a:r>
            <a:endParaRPr sz="2400"/>
          </a:p>
        </p:txBody>
      </p:sp>
      <p:sp>
        <p:nvSpPr>
          <p:cNvPr id="406" name="Google Shape;406;p25"/>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pic>
        <p:nvPicPr>
          <p:cNvPr id="407" name="Google Shape;407;p25"/>
          <p:cNvPicPr preferRelativeResize="0"/>
          <p:nvPr/>
        </p:nvPicPr>
        <p:blipFill rotWithShape="1">
          <a:blip r:embed="rId3">
            <a:alphaModFix/>
          </a:blip>
          <a:srcRect b="0" l="0" r="0" t="0"/>
          <a:stretch/>
        </p:blipFill>
        <p:spPr>
          <a:xfrm>
            <a:off x="9432925" y="767207"/>
            <a:ext cx="2294958" cy="15187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31662a5fd34_0_1"/>
          <p:cNvSpPr txBox="1"/>
          <p:nvPr/>
        </p:nvSpPr>
        <p:spPr>
          <a:xfrm>
            <a:off x="4680857" y="1747157"/>
            <a:ext cx="2463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15" name="Google Shape;415;g31662a5fd34_0_1"/>
          <p:cNvPicPr preferRelativeResize="0"/>
          <p:nvPr/>
        </p:nvPicPr>
        <p:blipFill rotWithShape="1">
          <a:blip r:embed="rId3">
            <a:alphaModFix/>
          </a:blip>
          <a:srcRect b="0" l="0" r="0" t="0"/>
          <a:stretch/>
        </p:blipFill>
        <p:spPr>
          <a:xfrm>
            <a:off x="2335364" y="2094968"/>
            <a:ext cx="3256643" cy="3517174"/>
          </a:xfrm>
          <a:prstGeom prst="rect">
            <a:avLst/>
          </a:prstGeom>
          <a:noFill/>
          <a:ln>
            <a:noFill/>
          </a:ln>
        </p:spPr>
      </p:pic>
      <p:sp>
        <p:nvSpPr>
          <p:cNvPr id="416" name="Google Shape;416;g31662a5fd34_0_1"/>
          <p:cNvSpPr/>
          <p:nvPr/>
        </p:nvSpPr>
        <p:spPr>
          <a:xfrm>
            <a:off x="1003500" y="566000"/>
            <a:ext cx="62307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45 Min. Mittagspause</a:t>
            </a:r>
            <a:endParaRPr sz="3600">
              <a:solidFill>
                <a:schemeClr val="dk1"/>
              </a:solidFill>
              <a:latin typeface="Calibri"/>
              <a:ea typeface="Calibri"/>
              <a:cs typeface="Calibri"/>
              <a:sym typeface="Calibri"/>
            </a:endParaRPr>
          </a:p>
        </p:txBody>
      </p:sp>
      <p:pic>
        <p:nvPicPr>
          <p:cNvPr descr="guacamole bowl" id="417" name="Google Shape;417;g31662a5fd34_0_1"/>
          <p:cNvPicPr preferRelativeResize="0"/>
          <p:nvPr/>
        </p:nvPicPr>
        <p:blipFill>
          <a:blip r:embed="rId4">
            <a:alphaModFix/>
          </a:blip>
          <a:stretch>
            <a:fillRect/>
          </a:stretch>
        </p:blipFill>
        <p:spPr>
          <a:xfrm>
            <a:off x="8134000" y="2490475"/>
            <a:ext cx="2726175" cy="2726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6"/>
          <p:cNvSpPr txBox="1"/>
          <p:nvPr>
            <p:ph type="title"/>
          </p:nvPr>
        </p:nvSpPr>
        <p:spPr>
          <a:xfrm>
            <a:off x="838200" y="365125"/>
            <a:ext cx="10515600" cy="1136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Störungen sortieren</a:t>
            </a:r>
            <a:endParaRPr b="1" sz="3200"/>
          </a:p>
        </p:txBody>
      </p:sp>
      <p:sp>
        <p:nvSpPr>
          <p:cNvPr id="423" name="Google Shape;423;p26"/>
          <p:cNvSpPr txBox="1"/>
          <p:nvPr>
            <p:ph idx="1" type="body"/>
          </p:nvPr>
        </p:nvSpPr>
        <p:spPr>
          <a:xfrm>
            <a:off x="788325" y="1860645"/>
            <a:ext cx="10515600" cy="1048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de-DE"/>
              <a:t>First things first: </a:t>
            </a:r>
            <a:r>
              <a:rPr b="1" lang="de-DE"/>
              <a:t>„Störungen nehmen sich Vorrang.“ </a:t>
            </a:r>
            <a:r>
              <a:rPr lang="de-DE"/>
              <a:t>(Ruth Cohn)</a:t>
            </a:r>
            <a:endParaRPr/>
          </a:p>
          <a:p>
            <a:pPr indent="-228600" lvl="0" marL="228600" rtl="0" algn="l">
              <a:lnSpc>
                <a:spcPct val="90000"/>
              </a:lnSpc>
              <a:spcBef>
                <a:spcPts val="1000"/>
              </a:spcBef>
              <a:spcAft>
                <a:spcPts val="0"/>
              </a:spcAft>
              <a:buClr>
                <a:schemeClr val="dk1"/>
              </a:buClr>
              <a:buSzPts val="2800"/>
              <a:buChar char="•"/>
            </a:pPr>
            <a:r>
              <a:rPr lang="de-DE"/>
              <a:t>Und dann:</a:t>
            </a:r>
            <a:endParaRPr/>
          </a:p>
        </p:txBody>
      </p:sp>
      <p:grpSp>
        <p:nvGrpSpPr>
          <p:cNvPr id="424" name="Google Shape;424;p26"/>
          <p:cNvGrpSpPr/>
          <p:nvPr/>
        </p:nvGrpSpPr>
        <p:grpSpPr>
          <a:xfrm>
            <a:off x="1060228" y="4126429"/>
            <a:ext cx="3111068" cy="2243877"/>
            <a:chOff x="1060228" y="4126429"/>
            <a:chExt cx="3111068" cy="2243877"/>
          </a:xfrm>
        </p:grpSpPr>
        <p:sp>
          <p:nvSpPr>
            <p:cNvPr id="425" name="Google Shape;425;p26"/>
            <p:cNvSpPr txBox="1"/>
            <p:nvPr/>
          </p:nvSpPr>
          <p:spPr>
            <a:xfrm>
              <a:off x="1060232" y="4800646"/>
              <a:ext cx="3111064" cy="1569660"/>
            </a:xfrm>
            <a:prstGeom prst="rect">
              <a:avLst/>
            </a:prstGeom>
            <a:solidFill>
              <a:schemeClr val="lt1"/>
            </a:solidFill>
            <a:ln cap="flat" cmpd="sng" w="28575">
              <a:solidFill>
                <a:srgbClr val="2F5496"/>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3200"/>
                <a:buFont typeface="Noto Sans Symbols"/>
                <a:buChar char="▪"/>
              </a:pPr>
              <a:r>
                <a:rPr lang="de-DE" sz="3200">
                  <a:solidFill>
                    <a:schemeClr val="accent1"/>
                  </a:solidFill>
                  <a:latin typeface="Calibri"/>
                  <a:ea typeface="Calibri"/>
                  <a:cs typeface="Calibri"/>
                  <a:sym typeface="Calibri"/>
                </a:rPr>
                <a:t>Prävention</a:t>
              </a:r>
              <a:endParaRPr/>
            </a:p>
            <a:p>
              <a:pPr indent="-285750" lvl="0" marL="285750" marR="0" rtl="0" algn="l">
                <a:spcBef>
                  <a:spcPts val="0"/>
                </a:spcBef>
                <a:spcAft>
                  <a:spcPts val="0"/>
                </a:spcAft>
                <a:buClr>
                  <a:schemeClr val="accent1"/>
                </a:buClr>
                <a:buSzPts val="3200"/>
                <a:buFont typeface="Noto Sans Symbols"/>
                <a:buChar char="▪"/>
              </a:pPr>
              <a:r>
                <a:rPr lang="de-DE" sz="3200">
                  <a:solidFill>
                    <a:schemeClr val="accent1"/>
                  </a:solidFill>
                  <a:latin typeface="Calibri"/>
                  <a:ea typeface="Calibri"/>
                  <a:cs typeface="Calibri"/>
                  <a:sym typeface="Calibri"/>
                </a:rPr>
                <a:t>Intervention</a:t>
              </a:r>
              <a:endParaRPr/>
            </a:p>
            <a:p>
              <a:pPr indent="-285750" lvl="0" marL="285750" marR="0" rtl="0" algn="l">
                <a:spcBef>
                  <a:spcPts val="0"/>
                </a:spcBef>
                <a:spcAft>
                  <a:spcPts val="0"/>
                </a:spcAft>
                <a:buClr>
                  <a:schemeClr val="accent1"/>
                </a:buClr>
                <a:buSzPts val="3200"/>
                <a:buFont typeface="Noto Sans Symbols"/>
                <a:buChar char="▪"/>
              </a:pPr>
              <a:r>
                <a:rPr lang="de-DE" sz="3200">
                  <a:solidFill>
                    <a:schemeClr val="accent1"/>
                  </a:solidFill>
                  <a:latin typeface="Calibri"/>
                  <a:ea typeface="Calibri"/>
                  <a:cs typeface="Calibri"/>
                  <a:sym typeface="Calibri"/>
                </a:rPr>
                <a:t>Nachsorge</a:t>
              </a:r>
              <a:endParaRPr/>
            </a:p>
          </p:txBody>
        </p:sp>
        <p:sp>
          <p:nvSpPr>
            <p:cNvPr id="426" name="Google Shape;426;p26"/>
            <p:cNvSpPr txBox="1"/>
            <p:nvPr/>
          </p:nvSpPr>
          <p:spPr>
            <a:xfrm>
              <a:off x="1060228" y="4126429"/>
              <a:ext cx="311106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3200">
                  <a:solidFill>
                    <a:srgbClr val="2F5496"/>
                  </a:solidFill>
                  <a:latin typeface="Radley"/>
                  <a:ea typeface="Radley"/>
                  <a:cs typeface="Radley"/>
                  <a:sym typeface="Radley"/>
                </a:rPr>
                <a:t>Zeitebene</a:t>
              </a:r>
              <a:endParaRPr/>
            </a:p>
          </p:txBody>
        </p:sp>
      </p:grpSp>
      <p:grpSp>
        <p:nvGrpSpPr>
          <p:cNvPr id="427" name="Google Shape;427;p26"/>
          <p:cNvGrpSpPr/>
          <p:nvPr/>
        </p:nvGrpSpPr>
        <p:grpSpPr>
          <a:xfrm>
            <a:off x="4394636" y="3429012"/>
            <a:ext cx="3303000" cy="2317502"/>
            <a:chOff x="4394636" y="3136612"/>
            <a:chExt cx="3303000" cy="2317502"/>
          </a:xfrm>
        </p:grpSpPr>
        <p:sp>
          <p:nvSpPr>
            <p:cNvPr id="428" name="Google Shape;428;p26"/>
            <p:cNvSpPr txBox="1"/>
            <p:nvPr/>
          </p:nvSpPr>
          <p:spPr>
            <a:xfrm>
              <a:off x="4394636" y="3884214"/>
              <a:ext cx="3303000" cy="1569900"/>
            </a:xfrm>
            <a:prstGeom prst="rect">
              <a:avLst/>
            </a:prstGeom>
            <a:solidFill>
              <a:schemeClr val="lt1"/>
            </a:solidFill>
            <a:ln cap="flat" cmpd="sng" w="28575">
              <a:solidFill>
                <a:srgbClr val="00B050"/>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rgbClr val="00B050"/>
                </a:buClr>
                <a:buSzPts val="3200"/>
                <a:buFont typeface="Noto Sans Symbols"/>
                <a:buChar char="❖"/>
              </a:pPr>
              <a:r>
                <a:rPr lang="de-DE" sz="3200">
                  <a:solidFill>
                    <a:srgbClr val="00B050"/>
                  </a:solidFill>
                  <a:latin typeface="Calibri"/>
                  <a:ea typeface="Calibri"/>
                  <a:cs typeface="Calibri"/>
                  <a:sym typeface="Calibri"/>
                </a:rPr>
                <a:t>intrapersonal</a:t>
              </a:r>
              <a:endParaRPr/>
            </a:p>
            <a:p>
              <a:pPr indent="-285750" lvl="0" marL="285750" marR="0" rtl="0" algn="l">
                <a:spcBef>
                  <a:spcPts val="0"/>
                </a:spcBef>
                <a:spcAft>
                  <a:spcPts val="0"/>
                </a:spcAft>
                <a:buClr>
                  <a:srgbClr val="00B050"/>
                </a:buClr>
                <a:buSzPts val="3200"/>
                <a:buFont typeface="Noto Sans Symbols"/>
                <a:buChar char="❖"/>
              </a:pPr>
              <a:r>
                <a:rPr lang="de-DE" sz="3200">
                  <a:solidFill>
                    <a:srgbClr val="00B050"/>
                  </a:solidFill>
                  <a:latin typeface="Calibri"/>
                  <a:ea typeface="Calibri"/>
                  <a:cs typeface="Calibri"/>
                  <a:sym typeface="Calibri"/>
                </a:rPr>
                <a:t>interpersonal</a:t>
              </a:r>
              <a:endParaRPr/>
            </a:p>
            <a:p>
              <a:pPr indent="-285750" lvl="0" marL="285750" marR="0" rtl="0" algn="l">
                <a:spcBef>
                  <a:spcPts val="0"/>
                </a:spcBef>
                <a:spcAft>
                  <a:spcPts val="0"/>
                </a:spcAft>
                <a:buClr>
                  <a:srgbClr val="00B050"/>
                </a:buClr>
                <a:buSzPts val="3200"/>
                <a:buFont typeface="Noto Sans Symbols"/>
                <a:buChar char="❖"/>
              </a:pPr>
              <a:r>
                <a:rPr lang="de-DE" sz="3200">
                  <a:solidFill>
                    <a:srgbClr val="00B050"/>
                  </a:solidFill>
                  <a:latin typeface="Calibri"/>
                  <a:ea typeface="Calibri"/>
                  <a:cs typeface="Calibri"/>
                  <a:sym typeface="Calibri"/>
                </a:rPr>
                <a:t>situativ</a:t>
              </a:r>
              <a:endParaRPr/>
            </a:p>
          </p:txBody>
        </p:sp>
        <p:sp>
          <p:nvSpPr>
            <p:cNvPr id="429" name="Google Shape;429;p26"/>
            <p:cNvSpPr txBox="1"/>
            <p:nvPr/>
          </p:nvSpPr>
          <p:spPr>
            <a:xfrm>
              <a:off x="4394636" y="3136612"/>
              <a:ext cx="3303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3200">
                  <a:solidFill>
                    <a:srgbClr val="00B050"/>
                  </a:solidFill>
                  <a:latin typeface="Radley"/>
                  <a:ea typeface="Radley"/>
                  <a:cs typeface="Radley"/>
                  <a:sym typeface="Radley"/>
                </a:rPr>
                <a:t>Verortung</a:t>
              </a:r>
              <a:endParaRPr/>
            </a:p>
          </p:txBody>
        </p:sp>
      </p:grpSp>
      <p:grpSp>
        <p:nvGrpSpPr>
          <p:cNvPr id="430" name="Google Shape;430;p26"/>
          <p:cNvGrpSpPr/>
          <p:nvPr/>
        </p:nvGrpSpPr>
        <p:grpSpPr>
          <a:xfrm>
            <a:off x="7920954" y="2729304"/>
            <a:ext cx="3297601" cy="2777249"/>
            <a:chOff x="7920854" y="2319129"/>
            <a:chExt cx="3297601" cy="2777249"/>
          </a:xfrm>
        </p:grpSpPr>
        <p:sp>
          <p:nvSpPr>
            <p:cNvPr id="431" name="Google Shape;431;p26"/>
            <p:cNvSpPr txBox="1"/>
            <p:nvPr/>
          </p:nvSpPr>
          <p:spPr>
            <a:xfrm>
              <a:off x="7920855" y="3095378"/>
              <a:ext cx="3297600" cy="2001000"/>
            </a:xfrm>
            <a:prstGeom prst="rect">
              <a:avLst/>
            </a:prstGeom>
            <a:solidFill>
              <a:schemeClr val="lt1"/>
            </a:solidFill>
            <a:ln cap="flat" cmpd="sng" w="28575">
              <a:solidFill>
                <a:srgbClr val="C55A1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rgbClr val="C55A11"/>
                </a:buClr>
                <a:buSzPts val="3200"/>
                <a:buFont typeface="Noto Sans Symbols"/>
                <a:buChar char="⮚"/>
              </a:pPr>
              <a:r>
                <a:rPr lang="de-DE" sz="3200">
                  <a:solidFill>
                    <a:srgbClr val="C55A11"/>
                  </a:solidFill>
                  <a:latin typeface="Calibri"/>
                  <a:ea typeface="Calibri"/>
                  <a:cs typeface="Calibri"/>
                  <a:sym typeface="Calibri"/>
                </a:rPr>
                <a:t>Person</a:t>
              </a:r>
              <a:endParaRPr/>
            </a:p>
            <a:p>
              <a:pPr indent="-285750" lvl="0" marL="285750" marR="0" rtl="0" algn="l">
                <a:spcBef>
                  <a:spcPts val="0"/>
                </a:spcBef>
                <a:spcAft>
                  <a:spcPts val="0"/>
                </a:spcAft>
                <a:buClr>
                  <a:srgbClr val="C55A11"/>
                </a:buClr>
                <a:buSzPts val="3200"/>
                <a:buFont typeface="Noto Sans Symbols"/>
                <a:buChar char="⮚"/>
              </a:pPr>
              <a:r>
                <a:rPr lang="de-DE" sz="3200">
                  <a:solidFill>
                    <a:srgbClr val="C55A11"/>
                  </a:solidFill>
                  <a:latin typeface="Calibri"/>
                  <a:ea typeface="Calibri"/>
                  <a:cs typeface="Calibri"/>
                  <a:sym typeface="Calibri"/>
                </a:rPr>
                <a:t>Handlung</a:t>
              </a:r>
              <a:endParaRPr/>
            </a:p>
            <a:p>
              <a:pPr indent="0" lvl="0" marL="0" marR="0" rtl="0" algn="l">
                <a:spcBef>
                  <a:spcPts val="0"/>
                </a:spcBef>
                <a:spcAft>
                  <a:spcPts val="0"/>
                </a:spcAft>
                <a:buNone/>
              </a:pPr>
              <a:r>
                <a:t/>
              </a:r>
              <a:endParaRPr sz="2800">
                <a:solidFill>
                  <a:srgbClr val="C55A11"/>
                </a:solidFill>
                <a:latin typeface="Calibri"/>
                <a:ea typeface="Calibri"/>
                <a:cs typeface="Calibri"/>
                <a:sym typeface="Calibri"/>
              </a:endParaRPr>
            </a:p>
            <a:p>
              <a:pPr indent="-285750" lvl="0" marL="285750" marR="0" rtl="0" algn="l">
                <a:spcBef>
                  <a:spcPts val="0"/>
                </a:spcBef>
                <a:spcAft>
                  <a:spcPts val="0"/>
                </a:spcAft>
                <a:buClr>
                  <a:srgbClr val="C55A11"/>
                </a:buClr>
                <a:buSzPts val="3200"/>
                <a:buFont typeface="Noto Sans Symbols"/>
                <a:buChar char="⮚"/>
              </a:pPr>
              <a:r>
                <a:rPr lang="de-DE" sz="3200">
                  <a:solidFill>
                    <a:srgbClr val="C55A11"/>
                  </a:solidFill>
                  <a:latin typeface="Calibri"/>
                  <a:ea typeface="Calibri"/>
                  <a:cs typeface="Calibri"/>
                  <a:sym typeface="Calibri"/>
                </a:rPr>
                <a:t>Motiv/Problem</a:t>
              </a:r>
              <a:endParaRPr/>
            </a:p>
          </p:txBody>
        </p:sp>
        <p:cxnSp>
          <p:nvCxnSpPr>
            <p:cNvPr id="432" name="Google Shape;432;p26"/>
            <p:cNvCxnSpPr/>
            <p:nvPr/>
          </p:nvCxnSpPr>
          <p:spPr>
            <a:xfrm>
              <a:off x="8144201" y="4308204"/>
              <a:ext cx="2627586" cy="0"/>
            </a:xfrm>
            <a:prstGeom prst="straightConnector1">
              <a:avLst/>
            </a:prstGeom>
            <a:noFill/>
            <a:ln cap="flat" cmpd="sng" w="28575">
              <a:solidFill>
                <a:srgbClr val="C55A11"/>
              </a:solidFill>
              <a:prstDash val="dash"/>
              <a:miter lim="800000"/>
              <a:headEnd len="sm" w="sm" type="none"/>
              <a:tailEnd len="sm" w="sm" type="none"/>
            </a:ln>
          </p:spPr>
        </p:cxnSp>
        <p:sp>
          <p:nvSpPr>
            <p:cNvPr id="433" name="Google Shape;433;p26"/>
            <p:cNvSpPr txBox="1"/>
            <p:nvPr/>
          </p:nvSpPr>
          <p:spPr>
            <a:xfrm>
              <a:off x="7920854" y="2319129"/>
              <a:ext cx="3297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rgbClr val="C55A11"/>
                  </a:solidFill>
                  <a:latin typeface="Radley"/>
                  <a:ea typeface="Radley"/>
                  <a:cs typeface="Radley"/>
                  <a:sym typeface="Radley"/>
                </a:rPr>
                <a:t>Päd. Perspektive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7"/>
          <p:cNvSpPr/>
          <p:nvPr/>
        </p:nvSpPr>
        <p:spPr>
          <a:xfrm>
            <a:off x="1757900" y="558525"/>
            <a:ext cx="3613140"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Planung für heute</a:t>
            </a:r>
            <a:endParaRPr/>
          </a:p>
        </p:txBody>
      </p:sp>
      <p:sp>
        <p:nvSpPr>
          <p:cNvPr id="442" name="Google Shape;442;p27"/>
          <p:cNvSpPr/>
          <p:nvPr/>
        </p:nvSpPr>
        <p:spPr>
          <a:xfrm>
            <a:off x="1698626" y="1212574"/>
            <a:ext cx="9045574" cy="569311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Begrüßung und Organisatorisches </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Aktuelle Runde</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Gruppenhospitation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Klassenführung – Begriffserklärung allgemein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Klassenführung – Techniken nach Kounin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Beispiele – Techniken nach Kounin</a:t>
            </a:r>
            <a:endParaRPr/>
          </a:p>
          <a:p>
            <a:pPr indent="0" lvl="0" marL="0" marR="0" rtl="0" algn="l">
              <a:spcBef>
                <a:spcPts val="0"/>
              </a:spcBef>
              <a:spcAft>
                <a:spcPts val="0"/>
              </a:spcAft>
              <a:buNone/>
            </a:pPr>
            <a:r>
              <a:rPr b="1" lang="de-DE" sz="2800">
                <a:solidFill>
                  <a:schemeClr val="dk1"/>
                </a:solidFill>
                <a:latin typeface="Calibri"/>
                <a:ea typeface="Calibri"/>
                <a:cs typeface="Calibri"/>
                <a:sym typeface="Calibri"/>
              </a:rPr>
              <a:t>Umgang mit Unterrichtsstörungen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Unterrichtsstörungen vorbeugen – Regeln, Rituale, Routinen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Feedback</a:t>
            </a:r>
            <a:endParaRPr/>
          </a:p>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pic>
        <p:nvPicPr>
          <p:cNvPr descr="positive red arrow presentation" id="443" name="Google Shape;443;p27"/>
          <p:cNvPicPr preferRelativeResize="0"/>
          <p:nvPr/>
        </p:nvPicPr>
        <p:blipFill>
          <a:blip r:embed="rId3">
            <a:alphaModFix/>
          </a:blip>
          <a:stretch>
            <a:fillRect/>
          </a:stretch>
        </p:blipFill>
        <p:spPr>
          <a:xfrm>
            <a:off x="9385575" y="2229275"/>
            <a:ext cx="2217675" cy="221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
          <p:cNvSpPr/>
          <p:nvPr/>
        </p:nvSpPr>
        <p:spPr>
          <a:xfrm>
            <a:off x="1732450" y="1650554"/>
            <a:ext cx="9045594" cy="4405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b="1" lang="de-DE" sz="2800">
                <a:solidFill>
                  <a:schemeClr val="dk1"/>
                </a:solidFill>
                <a:latin typeface="Calibri"/>
                <a:ea typeface="Calibri"/>
                <a:cs typeface="Calibri"/>
                <a:sym typeface="Calibri"/>
              </a:rPr>
              <a:t>7)  </a:t>
            </a:r>
            <a:r>
              <a:rPr b="1" lang="de-DE" sz="2800">
                <a:solidFill>
                  <a:schemeClr val="dk1"/>
                </a:solidFill>
                <a:latin typeface="Calibri"/>
                <a:ea typeface="Calibri"/>
                <a:cs typeface="Calibri"/>
                <a:sym typeface="Calibri"/>
              </a:rPr>
              <a:t>Umgang mit Unterrichtsstörungen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Ursachen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Ursachensuche bei der Lehrkraft</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Auf Unterrichtsstörungen reagieren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Nonverbale Signale</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Konsequenzen und Maßnahmen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Stufenplan / Maßnahmenkatalog</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Umgang mit schwierigen Situationen</a:t>
            </a:r>
            <a:endParaRPr b="0" i="0" sz="2800" u="none" cap="none" strike="noStrike">
              <a:solidFill>
                <a:schemeClr val="lt1"/>
              </a:solidFill>
              <a:latin typeface="Calibri"/>
              <a:ea typeface="Calibri"/>
              <a:cs typeface="Calibri"/>
              <a:sym typeface="Calibri"/>
            </a:endParaRPr>
          </a:p>
        </p:txBody>
      </p:sp>
      <p:sp>
        <p:nvSpPr>
          <p:cNvPr id="191" name="Google Shape;191;p3"/>
          <p:cNvSpPr/>
          <p:nvPr/>
        </p:nvSpPr>
        <p:spPr>
          <a:xfrm>
            <a:off x="1873250" y="476250"/>
            <a:ext cx="7403616"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de-DE" sz="3600">
                <a:latin typeface="Calibri"/>
                <a:ea typeface="Calibri"/>
                <a:cs typeface="Calibri"/>
                <a:sym typeface="Calibri"/>
              </a:rPr>
              <a:t>Schwerpunktthema</a:t>
            </a:r>
            <a:r>
              <a:rPr b="1" i="0" lang="de-DE" sz="3600" u="none" cap="none" strike="noStrike">
                <a:solidFill>
                  <a:srgbClr val="000000"/>
                </a:solidFill>
                <a:latin typeface="Calibri"/>
                <a:ea typeface="Calibri"/>
                <a:cs typeface="Calibri"/>
                <a:sym typeface="Calibri"/>
              </a:rPr>
              <a:t> heute</a:t>
            </a:r>
            <a:endParaRPr/>
          </a:p>
        </p:txBody>
      </p:sp>
      <p:pic>
        <p:nvPicPr>
          <p:cNvPr id="192" name="Google Shape;192;p3"/>
          <p:cNvPicPr preferRelativeResize="0"/>
          <p:nvPr/>
        </p:nvPicPr>
        <p:blipFill>
          <a:blip r:embed="rId3">
            <a:alphaModFix/>
          </a:blip>
          <a:stretch>
            <a:fillRect/>
          </a:stretch>
        </p:blipFill>
        <p:spPr>
          <a:xfrm>
            <a:off x="8464739" y="2244275"/>
            <a:ext cx="3035649" cy="2987975"/>
          </a:xfrm>
          <a:prstGeom prst="rect">
            <a:avLst/>
          </a:prstGeom>
          <a:noFill/>
          <a:ln>
            <a:noFill/>
          </a:ln>
        </p:spPr>
      </p:pic>
      <p:pic>
        <p:nvPicPr>
          <p:cNvPr id="193" name="Google Shape;193;p3"/>
          <p:cNvPicPr preferRelativeResize="0"/>
          <p:nvPr/>
        </p:nvPicPr>
        <p:blipFill>
          <a:blip r:embed="rId4">
            <a:alphaModFix/>
          </a:blip>
          <a:stretch>
            <a:fillRect/>
          </a:stretch>
        </p:blipFill>
        <p:spPr>
          <a:xfrm>
            <a:off x="8463313" y="273900"/>
            <a:ext cx="3038475" cy="170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15c6f5e5da_0_201"/>
          <p:cNvSpPr/>
          <p:nvPr/>
        </p:nvSpPr>
        <p:spPr>
          <a:xfrm>
            <a:off x="1732450" y="1650554"/>
            <a:ext cx="9045594" cy="4405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b="1" lang="de-DE" sz="2800">
                <a:solidFill>
                  <a:schemeClr val="dk1"/>
                </a:solidFill>
                <a:latin typeface="Calibri"/>
                <a:ea typeface="Calibri"/>
                <a:cs typeface="Calibri"/>
                <a:sym typeface="Calibri"/>
              </a:rPr>
              <a:t>7)  Umgang mit Unterrichtsstörungen</a:t>
            </a:r>
            <a:endParaRPr/>
          </a:p>
          <a:p>
            <a:pPr indent="0" lvl="1" marL="457200" marR="0" rtl="0" algn="l">
              <a:spcBef>
                <a:spcPts val="0"/>
              </a:spcBef>
              <a:spcAft>
                <a:spcPts val="0"/>
              </a:spcAft>
              <a:buNone/>
            </a:pPr>
            <a:r>
              <a:rPr b="1" i="0" lang="de-DE" sz="2400" u="none" cap="none" strike="noStrike">
                <a:solidFill>
                  <a:schemeClr val="dk1"/>
                </a:solidFill>
                <a:latin typeface="Calibri"/>
                <a:ea typeface="Calibri"/>
                <a:cs typeface="Calibri"/>
                <a:sym typeface="Calibri"/>
              </a:rPr>
              <a:t>Ursachen</a:t>
            </a:r>
            <a:endParaRPr b="1"/>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Ursachensuche bei der Lehrkraft</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Auf Unterrichtsstörungen reagieren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Nonverbale Signale</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Konsequenzen und Maßnahmen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Stufenplan / Maßnahmenkatalog</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Umgang mit schwierigen Situationen</a:t>
            </a:r>
            <a:endParaRPr b="0" i="0" sz="2800" u="none" cap="none" strike="noStrike">
              <a:solidFill>
                <a:schemeClr val="lt1"/>
              </a:solidFill>
              <a:latin typeface="Calibri"/>
              <a:ea typeface="Calibri"/>
              <a:cs typeface="Calibri"/>
              <a:sym typeface="Calibri"/>
            </a:endParaRPr>
          </a:p>
        </p:txBody>
      </p:sp>
      <p:sp>
        <p:nvSpPr>
          <p:cNvPr id="452" name="Google Shape;452;g315c6f5e5da_0_201"/>
          <p:cNvSpPr/>
          <p:nvPr/>
        </p:nvSpPr>
        <p:spPr>
          <a:xfrm>
            <a:off x="1873250" y="476250"/>
            <a:ext cx="7403616"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de-DE" sz="3600">
                <a:latin typeface="Calibri"/>
                <a:ea typeface="Calibri"/>
                <a:cs typeface="Calibri"/>
                <a:sym typeface="Calibri"/>
              </a:rPr>
              <a:t>Schwerpunktthema</a:t>
            </a:r>
            <a:r>
              <a:rPr b="1" i="0" lang="de-DE" sz="3600" u="none" cap="none" strike="noStrike">
                <a:solidFill>
                  <a:srgbClr val="000000"/>
                </a:solidFill>
                <a:latin typeface="Calibri"/>
                <a:ea typeface="Calibri"/>
                <a:cs typeface="Calibri"/>
                <a:sym typeface="Calibri"/>
              </a:rPr>
              <a:t> heute</a:t>
            </a:r>
            <a:endParaRPr/>
          </a:p>
        </p:txBody>
      </p:sp>
      <p:pic>
        <p:nvPicPr>
          <p:cNvPr id="453" name="Google Shape;453;g315c6f5e5da_0_201"/>
          <p:cNvPicPr preferRelativeResize="0"/>
          <p:nvPr/>
        </p:nvPicPr>
        <p:blipFill>
          <a:blip r:embed="rId3">
            <a:alphaModFix/>
          </a:blip>
          <a:stretch>
            <a:fillRect/>
          </a:stretch>
        </p:blipFill>
        <p:spPr>
          <a:xfrm>
            <a:off x="8464739" y="2244275"/>
            <a:ext cx="3035649" cy="2987975"/>
          </a:xfrm>
          <a:prstGeom prst="rect">
            <a:avLst/>
          </a:prstGeom>
          <a:noFill/>
          <a:ln>
            <a:noFill/>
          </a:ln>
        </p:spPr>
      </p:pic>
      <p:pic>
        <p:nvPicPr>
          <p:cNvPr id="454" name="Google Shape;454;g315c6f5e5da_0_201"/>
          <p:cNvPicPr preferRelativeResize="0"/>
          <p:nvPr/>
        </p:nvPicPr>
        <p:blipFill>
          <a:blip r:embed="rId4">
            <a:alphaModFix/>
          </a:blip>
          <a:stretch>
            <a:fillRect/>
          </a:stretch>
        </p:blipFill>
        <p:spPr>
          <a:xfrm>
            <a:off x="8463313" y="273900"/>
            <a:ext cx="3038475" cy="170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29"/>
          <p:cNvPicPr preferRelativeResize="0"/>
          <p:nvPr/>
        </p:nvPicPr>
        <p:blipFill rotWithShape="1">
          <a:blip r:embed="rId3">
            <a:alphaModFix/>
          </a:blip>
          <a:srcRect b="0" l="0" r="0" t="0"/>
          <a:stretch/>
        </p:blipFill>
        <p:spPr>
          <a:xfrm>
            <a:off x="855355" y="566983"/>
            <a:ext cx="10481290" cy="5724033"/>
          </a:xfrm>
          <a:prstGeom prst="rect">
            <a:avLst/>
          </a:prstGeom>
          <a:noFill/>
          <a:ln>
            <a:noFill/>
          </a:ln>
        </p:spPr>
      </p:pic>
      <p:sp>
        <p:nvSpPr>
          <p:cNvPr id="460" name="Google Shape;460;p29"/>
          <p:cNvSpPr txBox="1"/>
          <p:nvPr/>
        </p:nvSpPr>
        <p:spPr>
          <a:xfrm>
            <a:off x="8940325" y="4326325"/>
            <a:ext cx="2986800" cy="1402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Weitere Infos &amp; Erklärungen, siehe </a:t>
            </a:r>
            <a:r>
              <a:rPr lang="de-DE" sz="2100" u="sng">
                <a:solidFill>
                  <a:schemeClr val="hlink"/>
                </a:solidFill>
                <a:latin typeface="Calibri"/>
                <a:ea typeface="Calibri"/>
                <a:cs typeface="Calibri"/>
                <a:sym typeface="Calibri"/>
                <a:hlinkClick r:id="rId4"/>
              </a:rPr>
              <a:t>Reader </a:t>
            </a:r>
            <a:r>
              <a:rPr lang="de-DE" sz="2100">
                <a:solidFill>
                  <a:schemeClr val="dk1"/>
                </a:solidFill>
                <a:latin typeface="Calibri"/>
                <a:ea typeface="Calibri"/>
                <a:cs typeface="Calibri"/>
                <a:sym typeface="Calibri"/>
              </a:rPr>
              <a:t>S. 4</a:t>
            </a:r>
            <a:endParaRPr sz="21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30"/>
          <p:cNvPicPr preferRelativeResize="0"/>
          <p:nvPr/>
        </p:nvPicPr>
        <p:blipFill rotWithShape="1">
          <a:blip r:embed="rId3">
            <a:alphaModFix/>
          </a:blip>
          <a:srcRect b="0" l="0" r="0" t="0"/>
          <a:stretch/>
        </p:blipFill>
        <p:spPr>
          <a:xfrm>
            <a:off x="915831" y="567098"/>
            <a:ext cx="10360338" cy="57238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Weitere Ursachen von Unterrichtsstörungen</a:t>
            </a:r>
            <a:endParaRPr b="1" sz="3200"/>
          </a:p>
        </p:txBody>
      </p:sp>
      <p:pic>
        <p:nvPicPr>
          <p:cNvPr id="472" name="Google Shape;472;p31"/>
          <p:cNvPicPr preferRelativeResize="0"/>
          <p:nvPr>
            <p:ph idx="1" type="body"/>
          </p:nvPr>
        </p:nvPicPr>
        <p:blipFill rotWithShape="1">
          <a:blip r:embed="rId3">
            <a:alphaModFix/>
          </a:blip>
          <a:srcRect b="11968" l="0" r="0" t="0"/>
          <a:stretch/>
        </p:blipFill>
        <p:spPr>
          <a:xfrm>
            <a:off x="1993775" y="1945132"/>
            <a:ext cx="7910002" cy="4187951"/>
          </a:xfrm>
          <a:prstGeom prst="rect">
            <a:avLst/>
          </a:prstGeom>
          <a:noFill/>
          <a:ln>
            <a:noFill/>
          </a:ln>
        </p:spPr>
      </p:pic>
      <p:sp>
        <p:nvSpPr>
          <p:cNvPr id="473" name="Google Shape;473;p31"/>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315c6f5e5da_0_212"/>
          <p:cNvSpPr/>
          <p:nvPr/>
        </p:nvSpPr>
        <p:spPr>
          <a:xfrm>
            <a:off x="1732450" y="1650554"/>
            <a:ext cx="9045594" cy="4405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b="1" lang="de-DE" sz="2800">
                <a:solidFill>
                  <a:schemeClr val="dk1"/>
                </a:solidFill>
                <a:latin typeface="Calibri"/>
                <a:ea typeface="Calibri"/>
                <a:cs typeface="Calibri"/>
                <a:sym typeface="Calibri"/>
              </a:rPr>
              <a:t>7)  Umgang mit Unterrichtsstörungen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Ursachen</a:t>
            </a:r>
            <a:endParaRPr/>
          </a:p>
          <a:p>
            <a:pPr indent="0" lvl="1" marL="457200" marR="0" rtl="0" algn="l">
              <a:spcBef>
                <a:spcPts val="0"/>
              </a:spcBef>
              <a:spcAft>
                <a:spcPts val="0"/>
              </a:spcAft>
              <a:buNone/>
            </a:pPr>
            <a:r>
              <a:rPr b="1" i="0" lang="de-DE" sz="2400" u="none" cap="none" strike="noStrike">
                <a:solidFill>
                  <a:schemeClr val="dk1"/>
                </a:solidFill>
                <a:latin typeface="Calibri"/>
                <a:ea typeface="Calibri"/>
                <a:cs typeface="Calibri"/>
                <a:sym typeface="Calibri"/>
              </a:rPr>
              <a:t>Ursachensuche bei der Lehrkraft</a:t>
            </a:r>
            <a:endParaRPr b="1"/>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Auf Unterrichtsstörungen reagieren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Nonverbale Signale</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Konsequenzen und Maßnahmen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Stufenplan / Maßnahmenkatalog</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Umgang mit schwierigen Situationen</a:t>
            </a:r>
            <a:endParaRPr b="0" i="0" sz="2800" u="none" cap="none" strike="noStrike">
              <a:solidFill>
                <a:schemeClr val="lt1"/>
              </a:solidFill>
              <a:latin typeface="Calibri"/>
              <a:ea typeface="Calibri"/>
              <a:cs typeface="Calibri"/>
              <a:sym typeface="Calibri"/>
            </a:endParaRPr>
          </a:p>
        </p:txBody>
      </p:sp>
      <p:sp>
        <p:nvSpPr>
          <p:cNvPr id="482" name="Google Shape;482;g315c6f5e5da_0_212"/>
          <p:cNvSpPr/>
          <p:nvPr/>
        </p:nvSpPr>
        <p:spPr>
          <a:xfrm>
            <a:off x="1873250" y="476250"/>
            <a:ext cx="7403616"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de-DE" sz="3600">
                <a:latin typeface="Calibri"/>
                <a:ea typeface="Calibri"/>
                <a:cs typeface="Calibri"/>
                <a:sym typeface="Calibri"/>
              </a:rPr>
              <a:t>Schwerpunktthema</a:t>
            </a:r>
            <a:r>
              <a:rPr b="1" i="0" lang="de-DE" sz="3600" u="none" cap="none" strike="noStrike">
                <a:solidFill>
                  <a:srgbClr val="000000"/>
                </a:solidFill>
                <a:latin typeface="Calibri"/>
                <a:ea typeface="Calibri"/>
                <a:cs typeface="Calibri"/>
                <a:sym typeface="Calibri"/>
              </a:rPr>
              <a:t> heute</a:t>
            </a:r>
            <a:endParaRPr/>
          </a:p>
        </p:txBody>
      </p:sp>
      <p:pic>
        <p:nvPicPr>
          <p:cNvPr id="483" name="Google Shape;483;g315c6f5e5da_0_212"/>
          <p:cNvPicPr preferRelativeResize="0"/>
          <p:nvPr/>
        </p:nvPicPr>
        <p:blipFill>
          <a:blip r:embed="rId3">
            <a:alphaModFix/>
          </a:blip>
          <a:stretch>
            <a:fillRect/>
          </a:stretch>
        </p:blipFill>
        <p:spPr>
          <a:xfrm>
            <a:off x="8464739" y="2244275"/>
            <a:ext cx="3035649" cy="2987975"/>
          </a:xfrm>
          <a:prstGeom prst="rect">
            <a:avLst/>
          </a:prstGeom>
          <a:noFill/>
          <a:ln>
            <a:noFill/>
          </a:ln>
        </p:spPr>
      </p:pic>
      <p:pic>
        <p:nvPicPr>
          <p:cNvPr id="484" name="Google Shape;484;g315c6f5e5da_0_212"/>
          <p:cNvPicPr preferRelativeResize="0"/>
          <p:nvPr/>
        </p:nvPicPr>
        <p:blipFill>
          <a:blip r:embed="rId4">
            <a:alphaModFix/>
          </a:blip>
          <a:stretch>
            <a:fillRect/>
          </a:stretch>
        </p:blipFill>
        <p:spPr>
          <a:xfrm>
            <a:off x="8463313" y="273900"/>
            <a:ext cx="3038475" cy="170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33"/>
          <p:cNvPicPr preferRelativeResize="0"/>
          <p:nvPr/>
        </p:nvPicPr>
        <p:blipFill rotWithShape="1">
          <a:blip r:embed="rId3">
            <a:alphaModFix/>
          </a:blip>
          <a:srcRect b="0" l="0" r="0" t="0"/>
          <a:stretch/>
        </p:blipFill>
        <p:spPr>
          <a:xfrm>
            <a:off x="996936" y="246935"/>
            <a:ext cx="10198128" cy="5116597"/>
          </a:xfrm>
          <a:prstGeom prst="rect">
            <a:avLst/>
          </a:prstGeom>
          <a:noFill/>
          <a:ln>
            <a:noFill/>
          </a:ln>
        </p:spPr>
      </p:pic>
      <p:sp>
        <p:nvSpPr>
          <p:cNvPr id="491" name="Google Shape;491;p33"/>
          <p:cNvSpPr txBox="1"/>
          <p:nvPr/>
        </p:nvSpPr>
        <p:spPr>
          <a:xfrm>
            <a:off x="8837775" y="246925"/>
            <a:ext cx="29868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Siehe</a:t>
            </a:r>
            <a:r>
              <a:rPr lang="de-DE" sz="2100">
                <a:solidFill>
                  <a:schemeClr val="dk1"/>
                </a:solidFill>
                <a:latin typeface="Calibri"/>
                <a:ea typeface="Calibri"/>
                <a:cs typeface="Calibri"/>
                <a:sym typeface="Calibri"/>
              </a:rPr>
              <a:t> </a:t>
            </a:r>
            <a:r>
              <a:rPr lang="de-DE" sz="2100" u="sng">
                <a:solidFill>
                  <a:schemeClr val="hlink"/>
                </a:solidFill>
                <a:latin typeface="Calibri"/>
                <a:ea typeface="Calibri"/>
                <a:cs typeface="Calibri"/>
                <a:sym typeface="Calibri"/>
                <a:hlinkClick r:id="rId4"/>
              </a:rPr>
              <a:t>Reader </a:t>
            </a:r>
            <a:r>
              <a:rPr lang="de-DE" sz="2100">
                <a:solidFill>
                  <a:schemeClr val="dk1"/>
                </a:solidFill>
                <a:latin typeface="Calibri"/>
                <a:ea typeface="Calibri"/>
                <a:cs typeface="Calibri"/>
                <a:sym typeface="Calibri"/>
              </a:rPr>
              <a:t>S. 5/6</a:t>
            </a:r>
            <a:endParaRPr sz="21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15c6f5e5da_0_223"/>
          <p:cNvSpPr/>
          <p:nvPr/>
        </p:nvSpPr>
        <p:spPr>
          <a:xfrm>
            <a:off x="1732450" y="1650554"/>
            <a:ext cx="9045594" cy="4405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b="1" lang="de-DE" sz="2800">
                <a:solidFill>
                  <a:schemeClr val="dk1"/>
                </a:solidFill>
                <a:latin typeface="Calibri"/>
                <a:ea typeface="Calibri"/>
                <a:cs typeface="Calibri"/>
                <a:sym typeface="Calibri"/>
              </a:rPr>
              <a:t>7)  Umgang mit Unterrichtsstörungen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Ursachen</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Ursachensuche bei der Lehrkraft</a:t>
            </a:r>
            <a:endParaRPr/>
          </a:p>
          <a:p>
            <a:pPr indent="0" lvl="1" marL="457200" marR="0" rtl="0" algn="l">
              <a:spcBef>
                <a:spcPts val="0"/>
              </a:spcBef>
              <a:spcAft>
                <a:spcPts val="0"/>
              </a:spcAft>
              <a:buNone/>
            </a:pPr>
            <a:r>
              <a:rPr b="1" i="0" lang="de-DE" sz="2400" u="none" cap="none" strike="noStrike">
                <a:solidFill>
                  <a:schemeClr val="dk1"/>
                </a:solidFill>
                <a:latin typeface="Calibri"/>
                <a:ea typeface="Calibri"/>
                <a:cs typeface="Calibri"/>
                <a:sym typeface="Calibri"/>
              </a:rPr>
              <a:t>Auf Unterrichtsstörungen reagieren</a:t>
            </a:r>
            <a:endParaRPr b="1"/>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Nonverbale Signale</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Konsequenzen und Maßnahmen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Stufenplan / Maßnahmenkatalog</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Umgang mit schwierigen Situationen</a:t>
            </a:r>
            <a:endParaRPr b="0" i="0" sz="2800" u="none" cap="none" strike="noStrike">
              <a:solidFill>
                <a:schemeClr val="lt1"/>
              </a:solidFill>
              <a:latin typeface="Calibri"/>
              <a:ea typeface="Calibri"/>
              <a:cs typeface="Calibri"/>
              <a:sym typeface="Calibri"/>
            </a:endParaRPr>
          </a:p>
        </p:txBody>
      </p:sp>
      <p:sp>
        <p:nvSpPr>
          <p:cNvPr id="500" name="Google Shape;500;g315c6f5e5da_0_223"/>
          <p:cNvSpPr/>
          <p:nvPr/>
        </p:nvSpPr>
        <p:spPr>
          <a:xfrm>
            <a:off x="1873250" y="476250"/>
            <a:ext cx="7403616"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de-DE" sz="3600">
                <a:latin typeface="Calibri"/>
                <a:ea typeface="Calibri"/>
                <a:cs typeface="Calibri"/>
                <a:sym typeface="Calibri"/>
              </a:rPr>
              <a:t>Schwerpunktthema</a:t>
            </a:r>
            <a:r>
              <a:rPr b="1" i="0" lang="de-DE" sz="3600" u="none" cap="none" strike="noStrike">
                <a:solidFill>
                  <a:srgbClr val="000000"/>
                </a:solidFill>
                <a:latin typeface="Calibri"/>
                <a:ea typeface="Calibri"/>
                <a:cs typeface="Calibri"/>
                <a:sym typeface="Calibri"/>
              </a:rPr>
              <a:t> heute</a:t>
            </a:r>
            <a:endParaRPr/>
          </a:p>
        </p:txBody>
      </p:sp>
      <p:pic>
        <p:nvPicPr>
          <p:cNvPr id="501" name="Google Shape;501;g315c6f5e5da_0_223"/>
          <p:cNvPicPr preferRelativeResize="0"/>
          <p:nvPr/>
        </p:nvPicPr>
        <p:blipFill>
          <a:blip r:embed="rId3">
            <a:alphaModFix/>
          </a:blip>
          <a:stretch>
            <a:fillRect/>
          </a:stretch>
        </p:blipFill>
        <p:spPr>
          <a:xfrm>
            <a:off x="8464739" y="2244275"/>
            <a:ext cx="3035649" cy="2987975"/>
          </a:xfrm>
          <a:prstGeom prst="rect">
            <a:avLst/>
          </a:prstGeom>
          <a:noFill/>
          <a:ln>
            <a:noFill/>
          </a:ln>
        </p:spPr>
      </p:pic>
      <p:pic>
        <p:nvPicPr>
          <p:cNvPr id="502" name="Google Shape;502;g315c6f5e5da_0_223"/>
          <p:cNvPicPr preferRelativeResize="0"/>
          <p:nvPr/>
        </p:nvPicPr>
        <p:blipFill>
          <a:blip r:embed="rId4">
            <a:alphaModFix/>
          </a:blip>
          <a:stretch>
            <a:fillRect/>
          </a:stretch>
        </p:blipFill>
        <p:spPr>
          <a:xfrm>
            <a:off x="8463313" y="273900"/>
            <a:ext cx="3038475" cy="170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35"/>
          <p:cNvPicPr preferRelativeResize="0"/>
          <p:nvPr/>
        </p:nvPicPr>
        <p:blipFill rotWithShape="1">
          <a:blip r:embed="rId3">
            <a:alphaModFix/>
          </a:blip>
          <a:srcRect b="0" l="0" r="0" t="0"/>
          <a:stretch/>
        </p:blipFill>
        <p:spPr>
          <a:xfrm>
            <a:off x="894666" y="304590"/>
            <a:ext cx="10402668" cy="5723301"/>
          </a:xfrm>
          <a:prstGeom prst="rect">
            <a:avLst/>
          </a:prstGeom>
          <a:noFill/>
          <a:ln>
            <a:noFill/>
          </a:ln>
        </p:spPr>
      </p:pic>
      <p:sp>
        <p:nvSpPr>
          <p:cNvPr id="509" name="Google Shape;509;p35"/>
          <p:cNvSpPr txBox="1"/>
          <p:nvPr/>
        </p:nvSpPr>
        <p:spPr>
          <a:xfrm>
            <a:off x="9786375" y="618650"/>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Siehe </a:t>
            </a:r>
            <a:r>
              <a:rPr lang="de-DE" sz="2100" u="sng">
                <a:solidFill>
                  <a:schemeClr val="hlink"/>
                </a:solidFill>
                <a:latin typeface="Calibri"/>
                <a:ea typeface="Calibri"/>
                <a:cs typeface="Calibri"/>
                <a:sym typeface="Calibri"/>
                <a:hlinkClick r:id="rId4"/>
              </a:rPr>
              <a:t>Reader </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de-DE" sz="2100">
                <a:solidFill>
                  <a:schemeClr val="dk1"/>
                </a:solidFill>
                <a:latin typeface="Calibri"/>
                <a:ea typeface="Calibri"/>
                <a:cs typeface="Calibri"/>
                <a:sym typeface="Calibri"/>
              </a:rPr>
              <a:t>S. 7/8</a:t>
            </a:r>
            <a:endParaRPr sz="21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de-DE" sz="3600">
                <a:latin typeface="Calibri"/>
                <a:ea typeface="Calibri"/>
                <a:cs typeface="Calibri"/>
                <a:sym typeface="Calibri"/>
              </a:rPr>
              <a:t>Entscheidungsbaum für den Umgang mit Störungen</a:t>
            </a:r>
            <a:br>
              <a:rPr lang="de-DE" sz="1800">
                <a:latin typeface="Calibri"/>
                <a:ea typeface="Calibri"/>
                <a:cs typeface="Calibri"/>
                <a:sym typeface="Calibri"/>
              </a:rPr>
            </a:br>
            <a:endParaRPr/>
          </a:p>
        </p:txBody>
      </p:sp>
      <p:sp>
        <p:nvSpPr>
          <p:cNvPr id="516" name="Google Shape;516;p36"/>
          <p:cNvSpPr txBox="1"/>
          <p:nvPr/>
        </p:nvSpPr>
        <p:spPr>
          <a:xfrm>
            <a:off x="3034205" y="1167448"/>
            <a:ext cx="5829300" cy="523240"/>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5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b="1" lang="de-DE" sz="1400">
                <a:solidFill>
                  <a:schemeClr val="dk1"/>
                </a:solidFill>
                <a:latin typeface="Calibri"/>
                <a:ea typeface="Calibri"/>
                <a:cs typeface="Calibri"/>
                <a:sym typeface="Calibri"/>
              </a:rPr>
              <a:t>WER HAT (EMPFINDET) DAS PROBLEM?</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1200">
                <a:solidFill>
                  <a:schemeClr val="dk1"/>
                </a:solidFill>
                <a:latin typeface="Calibri"/>
                <a:ea typeface="Calibri"/>
                <a:cs typeface="Calibri"/>
                <a:sym typeface="Calibri"/>
              </a:rPr>
              <a:t> </a:t>
            </a:r>
            <a:endParaRPr/>
          </a:p>
        </p:txBody>
      </p:sp>
      <p:sp>
        <p:nvSpPr>
          <p:cNvPr id="517" name="Google Shape;517;p36"/>
          <p:cNvSpPr/>
          <p:nvPr/>
        </p:nvSpPr>
        <p:spPr>
          <a:xfrm rot="-8107925">
            <a:off x="5786437" y="1645097"/>
            <a:ext cx="619125" cy="600075"/>
          </a:xfrm>
          <a:prstGeom prst="leftUpArrow">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36"/>
          <p:cNvSpPr txBox="1"/>
          <p:nvPr/>
        </p:nvSpPr>
        <p:spPr>
          <a:xfrm>
            <a:off x="3034205" y="2057509"/>
            <a:ext cx="2914649" cy="2278380"/>
          </a:xfrm>
          <a:prstGeom prst="rect">
            <a:avLst/>
          </a:prstGeom>
          <a:solidFill>
            <a:srgbClr val="D8E2F3"/>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de-DE" sz="1400">
                <a:solidFill>
                  <a:schemeClr val="dk1"/>
                </a:solidFill>
                <a:latin typeface="Calibri"/>
                <a:ea typeface="Calibri"/>
                <a:cs typeface="Calibri"/>
                <a:sym typeface="Calibri"/>
              </a:rPr>
              <a:t>Ich</a:t>
            </a:r>
            <a:r>
              <a:rPr lang="de-DE" sz="1400">
                <a:solidFill>
                  <a:schemeClr val="dk1"/>
                </a:solidFill>
                <a:latin typeface="Calibri"/>
                <a:ea typeface="Calibri"/>
                <a:cs typeface="Calibri"/>
                <a:sym typeface="Calibri"/>
              </a:rPr>
              <a:t> habe das Problem, z.B.</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wenn „mein“ Unterricht gestört wurde.</a:t>
            </a:r>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wenn ich mit dem Lernfortschritt unzufrieden bin.</a:t>
            </a:r>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wenn ich mich von der/dem SoS angegangen fühle.</a:t>
            </a:r>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 </a:t>
            </a:r>
            <a:endParaRPr/>
          </a:p>
          <a:p>
            <a:pPr indent="0" lvl="0" marL="457200" marR="0" rtl="0" algn="l">
              <a:spcBef>
                <a:spcPts val="0"/>
              </a:spcBef>
              <a:spcAft>
                <a:spcPts val="0"/>
              </a:spcAft>
              <a:buNone/>
            </a:pPr>
            <a:r>
              <a:rPr lang="de-DE" sz="1200">
                <a:solidFill>
                  <a:schemeClr val="dk1"/>
                </a:solidFill>
                <a:latin typeface="Calibri"/>
                <a:ea typeface="Calibri"/>
                <a:cs typeface="Calibri"/>
                <a:sym typeface="Calibri"/>
              </a:rPr>
              <a:t>(Ergänze weitere Möglichkeiten!)</a:t>
            </a:r>
            <a:endParaRPr/>
          </a:p>
        </p:txBody>
      </p:sp>
      <p:sp>
        <p:nvSpPr>
          <p:cNvPr id="519" name="Google Shape;519;p36"/>
          <p:cNvSpPr txBox="1"/>
          <p:nvPr/>
        </p:nvSpPr>
        <p:spPr>
          <a:xfrm>
            <a:off x="6243148" y="2107247"/>
            <a:ext cx="2862580" cy="2643505"/>
          </a:xfrm>
          <a:prstGeom prst="rect">
            <a:avLst/>
          </a:prstGeom>
          <a:solidFill>
            <a:srgbClr val="E1EFD8"/>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de-DE" sz="1400">
                <a:solidFill>
                  <a:schemeClr val="dk1"/>
                </a:solidFill>
                <a:latin typeface="Calibri"/>
                <a:ea typeface="Calibri"/>
                <a:cs typeface="Calibri"/>
                <a:sym typeface="Calibri"/>
              </a:rPr>
              <a:t>Die/der SoS</a:t>
            </a:r>
            <a:r>
              <a:rPr lang="de-DE" sz="1400">
                <a:solidFill>
                  <a:schemeClr val="dk1"/>
                </a:solidFill>
                <a:latin typeface="Calibri"/>
                <a:ea typeface="Calibri"/>
                <a:cs typeface="Calibri"/>
                <a:sym typeface="Calibri"/>
              </a:rPr>
              <a:t> hat das Problem, z.B.</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das Erledigen der Hausaufgaben klappt nicht, der Wunsch dazu ist aber da.</a:t>
            </a:r>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die/der SoS würde sich gerne mehr beteiligen, weiß aber nicht wie.</a:t>
            </a:r>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die/der SoS erlebt Lernrückstände und möchte die gerne aufholen. Es gelingt bisher nicht.</a:t>
            </a:r>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a:t>
            </a:r>
            <a:endParaRPr/>
          </a:p>
          <a:p>
            <a:pPr indent="0" lvl="0" marL="457200" marR="0" rtl="0" algn="l">
              <a:spcBef>
                <a:spcPts val="0"/>
              </a:spcBef>
              <a:spcAft>
                <a:spcPts val="0"/>
              </a:spcAft>
              <a:buNone/>
            </a:pPr>
            <a:r>
              <a:rPr lang="de-DE" sz="1200">
                <a:solidFill>
                  <a:schemeClr val="dk1"/>
                </a:solidFill>
                <a:latin typeface="Calibri"/>
                <a:ea typeface="Calibri"/>
                <a:cs typeface="Calibri"/>
                <a:sym typeface="Calibri"/>
              </a:rPr>
              <a:t>(Ergänze weitere Möglichkeiten!)</a:t>
            </a:r>
            <a:endParaRPr/>
          </a:p>
        </p:txBody>
      </p:sp>
      <p:sp>
        <p:nvSpPr>
          <p:cNvPr id="520" name="Google Shape;520;p36"/>
          <p:cNvSpPr/>
          <p:nvPr/>
        </p:nvSpPr>
        <p:spPr>
          <a:xfrm>
            <a:off x="6527067" y="4598164"/>
            <a:ext cx="249555" cy="449580"/>
          </a:xfrm>
          <a:prstGeom prst="downArrow">
            <a:avLst>
              <a:gd fmla="val 50000" name="adj1"/>
              <a:gd fmla="val 50000" name="adj2"/>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36"/>
          <p:cNvSpPr txBox="1"/>
          <p:nvPr/>
        </p:nvSpPr>
        <p:spPr>
          <a:xfrm>
            <a:off x="6295215" y="5047744"/>
            <a:ext cx="2862580" cy="683895"/>
          </a:xfrm>
          <a:prstGeom prst="rect">
            <a:avLst/>
          </a:prstGeom>
          <a:solidFill>
            <a:srgbClr val="E1EFD8"/>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1400">
                <a:solidFill>
                  <a:schemeClr val="dk1"/>
                </a:solidFill>
                <a:latin typeface="Calibri"/>
                <a:ea typeface="Calibri"/>
                <a:cs typeface="Calibri"/>
                <a:sym typeface="Calibri"/>
              </a:rPr>
              <a:t>Klassisches Beratungsgespräch</a:t>
            </a:r>
            <a:endParaRPr sz="1200">
              <a:solidFill>
                <a:schemeClr val="dk1"/>
              </a:solidFill>
              <a:latin typeface="Calibri"/>
              <a:ea typeface="Calibri"/>
              <a:cs typeface="Calibri"/>
              <a:sym typeface="Calibri"/>
            </a:endParaRPr>
          </a:p>
        </p:txBody>
      </p:sp>
      <p:sp>
        <p:nvSpPr>
          <p:cNvPr id="522" name="Google Shape;522;p36"/>
          <p:cNvSpPr/>
          <p:nvPr/>
        </p:nvSpPr>
        <p:spPr>
          <a:xfrm>
            <a:off x="3301594" y="4191495"/>
            <a:ext cx="249555" cy="449580"/>
          </a:xfrm>
          <a:prstGeom prst="downArrow">
            <a:avLst>
              <a:gd fmla="val 50000" name="adj1"/>
              <a:gd fmla="val 50000" name="adj2"/>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36"/>
          <p:cNvSpPr txBox="1"/>
          <p:nvPr/>
        </p:nvSpPr>
        <p:spPr>
          <a:xfrm>
            <a:off x="3034205" y="4665873"/>
            <a:ext cx="2738120" cy="1983740"/>
          </a:xfrm>
          <a:prstGeom prst="rect">
            <a:avLst/>
          </a:prstGeom>
          <a:solidFill>
            <a:srgbClr val="D8E2F3"/>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1400" u="sng">
                <a:solidFill>
                  <a:schemeClr val="dk1"/>
                </a:solidFill>
                <a:latin typeface="Calibri"/>
                <a:ea typeface="Calibri"/>
                <a:cs typeface="Calibri"/>
                <a:sym typeface="Calibri"/>
              </a:rPr>
              <a:t>Vorgehen: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Information / Transparenz / Klarheit</a:t>
            </a:r>
            <a:endParaRPr/>
          </a:p>
          <a:p>
            <a:pPr indent="0" lvl="0" marL="45720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KEINE Beratung – die greift nur, wenn die/der SoS ein Problem empfindet (und das ist dann ein anderes Gespräch).</a:t>
            </a:r>
            <a:endParaRPr/>
          </a:p>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524" name="Google Shape;524;p36"/>
          <p:cNvSpPr txBox="1"/>
          <p:nvPr/>
        </p:nvSpPr>
        <p:spPr>
          <a:xfrm>
            <a:off x="9824825" y="4944450"/>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Siehe </a:t>
            </a:r>
            <a:r>
              <a:rPr lang="de-DE" sz="2100" u="sng">
                <a:solidFill>
                  <a:schemeClr val="hlink"/>
                </a:solidFill>
                <a:latin typeface="Calibri"/>
                <a:ea typeface="Calibri"/>
                <a:cs typeface="Calibri"/>
                <a:sym typeface="Calibri"/>
                <a:hlinkClick r:id="rId3"/>
              </a:rPr>
              <a:t>Reader </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de-DE" sz="2100">
                <a:solidFill>
                  <a:schemeClr val="dk1"/>
                </a:solidFill>
                <a:latin typeface="Calibri"/>
                <a:ea typeface="Calibri"/>
                <a:cs typeface="Calibri"/>
                <a:sym typeface="Calibri"/>
              </a:rPr>
              <a:t>S. 9</a:t>
            </a:r>
            <a:endParaRPr sz="21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de-DE" sz="3600">
                <a:latin typeface="Calibri"/>
                <a:ea typeface="Calibri"/>
                <a:cs typeface="Calibri"/>
                <a:sym typeface="Calibri"/>
              </a:rPr>
              <a:t>Entscheidungsbaum für den Umgang mit Störungen</a:t>
            </a:r>
            <a:br>
              <a:rPr lang="de-DE" sz="1800">
                <a:latin typeface="Calibri"/>
                <a:ea typeface="Calibri"/>
                <a:cs typeface="Calibri"/>
                <a:sym typeface="Calibri"/>
              </a:rPr>
            </a:br>
            <a:endParaRPr/>
          </a:p>
        </p:txBody>
      </p:sp>
      <p:sp>
        <p:nvSpPr>
          <p:cNvPr id="531" name="Google Shape;531;p37"/>
          <p:cNvSpPr txBox="1"/>
          <p:nvPr/>
        </p:nvSpPr>
        <p:spPr>
          <a:xfrm>
            <a:off x="3034205" y="1167448"/>
            <a:ext cx="5829300" cy="523240"/>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5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b="1" lang="de-DE" sz="1400">
                <a:solidFill>
                  <a:schemeClr val="dk1"/>
                </a:solidFill>
                <a:latin typeface="Calibri"/>
                <a:ea typeface="Calibri"/>
                <a:cs typeface="Calibri"/>
                <a:sym typeface="Calibri"/>
              </a:rPr>
              <a:t>WER HAT (EMPFINDET) DAS PROBLEM?</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1200">
                <a:solidFill>
                  <a:schemeClr val="dk1"/>
                </a:solidFill>
                <a:latin typeface="Calibri"/>
                <a:ea typeface="Calibri"/>
                <a:cs typeface="Calibri"/>
                <a:sym typeface="Calibri"/>
              </a:rPr>
              <a:t> </a:t>
            </a:r>
            <a:endParaRPr/>
          </a:p>
        </p:txBody>
      </p:sp>
      <p:sp>
        <p:nvSpPr>
          <p:cNvPr id="532" name="Google Shape;532;p37"/>
          <p:cNvSpPr/>
          <p:nvPr/>
        </p:nvSpPr>
        <p:spPr>
          <a:xfrm rot="-8107925">
            <a:off x="5786437" y="1645097"/>
            <a:ext cx="619125" cy="600075"/>
          </a:xfrm>
          <a:prstGeom prst="leftUpArrow">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37"/>
          <p:cNvSpPr txBox="1"/>
          <p:nvPr/>
        </p:nvSpPr>
        <p:spPr>
          <a:xfrm>
            <a:off x="3243516" y="1830200"/>
            <a:ext cx="2052802" cy="1022022"/>
          </a:xfrm>
          <a:prstGeom prst="rect">
            <a:avLst/>
          </a:prstGeom>
          <a:solidFill>
            <a:srgbClr val="D8E2F3"/>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de-DE" sz="500">
                <a:solidFill>
                  <a:schemeClr val="dk1"/>
                </a:solidFill>
                <a:latin typeface="Calibri"/>
                <a:ea typeface="Calibri"/>
                <a:cs typeface="Calibri"/>
                <a:sym typeface="Calibri"/>
              </a:rPr>
              <a:t>Ich</a:t>
            </a:r>
            <a:r>
              <a:rPr lang="de-DE" sz="500">
                <a:solidFill>
                  <a:schemeClr val="dk1"/>
                </a:solidFill>
                <a:latin typeface="Calibri"/>
                <a:ea typeface="Calibri"/>
                <a:cs typeface="Calibri"/>
                <a:sym typeface="Calibri"/>
              </a:rPr>
              <a:t> habe das Problem, z.B.</a:t>
            </a:r>
            <a:endParaRPr/>
          </a:p>
          <a:p>
            <a:pPr indent="0" lvl="0" marL="0" marR="0" rtl="0" algn="l">
              <a:spcBef>
                <a:spcPts val="0"/>
              </a:spcBef>
              <a:spcAft>
                <a:spcPts val="0"/>
              </a:spcAft>
              <a:buNone/>
            </a:pPr>
            <a:r>
              <a:rPr lang="de-DE" sz="500">
                <a:solidFill>
                  <a:schemeClr val="dk1"/>
                </a:solidFill>
                <a:latin typeface="Calibri"/>
                <a:ea typeface="Calibri"/>
                <a:cs typeface="Calibri"/>
                <a:sym typeface="Calibri"/>
              </a:rPr>
              <a:t> </a:t>
            </a:r>
            <a:endParaRPr/>
          </a:p>
          <a:p>
            <a:pPr indent="-342900" lvl="0" marL="342900" marR="0" rtl="0" algn="l">
              <a:spcBef>
                <a:spcPts val="0"/>
              </a:spcBef>
              <a:spcAft>
                <a:spcPts val="0"/>
              </a:spcAft>
              <a:buClr>
                <a:schemeClr val="dk1"/>
              </a:buClr>
              <a:buSzPts val="500"/>
              <a:buFont typeface="Noto Sans Symbols"/>
              <a:buChar char="∙"/>
            </a:pPr>
            <a:r>
              <a:rPr lang="de-DE" sz="500">
                <a:solidFill>
                  <a:schemeClr val="dk1"/>
                </a:solidFill>
                <a:latin typeface="Calibri"/>
                <a:ea typeface="Calibri"/>
                <a:cs typeface="Calibri"/>
                <a:sym typeface="Calibri"/>
              </a:rPr>
              <a:t>wenn „mein“ Unterricht gestört wurde.</a:t>
            </a:r>
            <a:endParaRPr/>
          </a:p>
          <a:p>
            <a:pPr indent="-342900" lvl="0" marL="342900" marR="0" rtl="0" algn="l">
              <a:spcBef>
                <a:spcPts val="0"/>
              </a:spcBef>
              <a:spcAft>
                <a:spcPts val="0"/>
              </a:spcAft>
              <a:buClr>
                <a:schemeClr val="dk1"/>
              </a:buClr>
              <a:buSzPts val="500"/>
              <a:buFont typeface="Noto Sans Symbols"/>
              <a:buChar char="∙"/>
            </a:pPr>
            <a:r>
              <a:rPr lang="de-DE" sz="500">
                <a:solidFill>
                  <a:schemeClr val="dk1"/>
                </a:solidFill>
                <a:latin typeface="Calibri"/>
                <a:ea typeface="Calibri"/>
                <a:cs typeface="Calibri"/>
                <a:sym typeface="Calibri"/>
              </a:rPr>
              <a:t>wenn ich mit dem Lernfortschritt unzufrieden bin.</a:t>
            </a:r>
            <a:endParaRPr/>
          </a:p>
          <a:p>
            <a:pPr indent="-342900" lvl="0" marL="342900" marR="0" rtl="0" algn="l">
              <a:spcBef>
                <a:spcPts val="0"/>
              </a:spcBef>
              <a:spcAft>
                <a:spcPts val="0"/>
              </a:spcAft>
              <a:buClr>
                <a:schemeClr val="dk1"/>
              </a:buClr>
              <a:buSzPts val="500"/>
              <a:buFont typeface="Noto Sans Symbols"/>
              <a:buChar char="∙"/>
            </a:pPr>
            <a:r>
              <a:rPr lang="de-DE" sz="500">
                <a:solidFill>
                  <a:schemeClr val="dk1"/>
                </a:solidFill>
                <a:latin typeface="Calibri"/>
                <a:ea typeface="Calibri"/>
                <a:cs typeface="Calibri"/>
                <a:sym typeface="Calibri"/>
              </a:rPr>
              <a:t>wenn ich mich von der/dem SoS angegangen fühle.</a:t>
            </a:r>
            <a:endParaRPr/>
          </a:p>
          <a:p>
            <a:pPr indent="-342900" lvl="0" marL="342900" marR="0" rtl="0" algn="l">
              <a:spcBef>
                <a:spcPts val="0"/>
              </a:spcBef>
              <a:spcAft>
                <a:spcPts val="0"/>
              </a:spcAft>
              <a:buClr>
                <a:schemeClr val="dk1"/>
              </a:buClr>
              <a:buSzPts val="500"/>
              <a:buFont typeface="Noto Sans Symbols"/>
              <a:buChar char="∙"/>
            </a:pPr>
            <a:r>
              <a:rPr lang="de-DE" sz="500">
                <a:solidFill>
                  <a:schemeClr val="dk1"/>
                </a:solidFill>
                <a:latin typeface="Calibri"/>
                <a:ea typeface="Calibri"/>
                <a:cs typeface="Calibri"/>
                <a:sym typeface="Calibri"/>
              </a:rPr>
              <a:t>…. </a:t>
            </a:r>
            <a:endParaRPr/>
          </a:p>
          <a:p>
            <a:pPr indent="0" lvl="0" marL="457200" marR="0" rtl="0" algn="l">
              <a:spcBef>
                <a:spcPts val="0"/>
              </a:spcBef>
              <a:spcAft>
                <a:spcPts val="0"/>
              </a:spcAft>
              <a:buNone/>
            </a:pPr>
            <a:r>
              <a:rPr lang="de-DE" sz="500">
                <a:solidFill>
                  <a:schemeClr val="dk1"/>
                </a:solidFill>
                <a:latin typeface="Calibri"/>
                <a:ea typeface="Calibri"/>
                <a:cs typeface="Calibri"/>
                <a:sym typeface="Calibri"/>
              </a:rPr>
              <a:t>(Ergänze weitere Möglichkeiten!)</a:t>
            </a:r>
            <a:endParaRPr/>
          </a:p>
        </p:txBody>
      </p:sp>
      <p:sp>
        <p:nvSpPr>
          <p:cNvPr id="534" name="Google Shape;534;p37"/>
          <p:cNvSpPr txBox="1"/>
          <p:nvPr/>
        </p:nvSpPr>
        <p:spPr>
          <a:xfrm>
            <a:off x="6527066" y="1910174"/>
            <a:ext cx="2862580" cy="862074"/>
          </a:xfrm>
          <a:prstGeom prst="rect">
            <a:avLst/>
          </a:prstGeom>
          <a:solidFill>
            <a:srgbClr val="E1EFD8"/>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5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de-DE" sz="500">
                <a:solidFill>
                  <a:schemeClr val="dk1"/>
                </a:solidFill>
                <a:latin typeface="Calibri"/>
                <a:ea typeface="Calibri"/>
                <a:cs typeface="Calibri"/>
                <a:sym typeface="Calibri"/>
              </a:rPr>
              <a:t>Die/der SoS</a:t>
            </a:r>
            <a:r>
              <a:rPr lang="de-DE" sz="500">
                <a:solidFill>
                  <a:schemeClr val="dk1"/>
                </a:solidFill>
                <a:latin typeface="Calibri"/>
                <a:ea typeface="Calibri"/>
                <a:cs typeface="Calibri"/>
                <a:sym typeface="Calibri"/>
              </a:rPr>
              <a:t> hat das Problem, z.B.</a:t>
            </a:r>
            <a:endParaRPr/>
          </a:p>
          <a:p>
            <a:pPr indent="0" lvl="0" marL="0" marR="0" rtl="0" algn="l">
              <a:spcBef>
                <a:spcPts val="0"/>
              </a:spcBef>
              <a:spcAft>
                <a:spcPts val="0"/>
              </a:spcAft>
              <a:buNone/>
            </a:pPr>
            <a:r>
              <a:rPr lang="de-DE" sz="500">
                <a:solidFill>
                  <a:schemeClr val="dk1"/>
                </a:solidFill>
                <a:latin typeface="Calibri"/>
                <a:ea typeface="Calibri"/>
                <a:cs typeface="Calibri"/>
                <a:sym typeface="Calibri"/>
              </a:rPr>
              <a:t> </a:t>
            </a:r>
            <a:endParaRPr/>
          </a:p>
          <a:p>
            <a:pPr indent="-342900" lvl="0" marL="342900" marR="0" rtl="0" algn="l">
              <a:spcBef>
                <a:spcPts val="0"/>
              </a:spcBef>
              <a:spcAft>
                <a:spcPts val="0"/>
              </a:spcAft>
              <a:buClr>
                <a:schemeClr val="dk1"/>
              </a:buClr>
              <a:buSzPts val="500"/>
              <a:buFont typeface="Noto Sans Symbols"/>
              <a:buChar char="∙"/>
            </a:pPr>
            <a:r>
              <a:rPr lang="de-DE" sz="500">
                <a:solidFill>
                  <a:schemeClr val="dk1"/>
                </a:solidFill>
                <a:latin typeface="Calibri"/>
                <a:ea typeface="Calibri"/>
                <a:cs typeface="Calibri"/>
                <a:sym typeface="Calibri"/>
              </a:rPr>
              <a:t>das Erledigen der Hausaufgaben klappt nicht, der Wunsch dazu ist aber da.</a:t>
            </a:r>
            <a:endParaRPr/>
          </a:p>
          <a:p>
            <a:pPr indent="-342900" lvl="0" marL="342900" marR="0" rtl="0" algn="l">
              <a:spcBef>
                <a:spcPts val="0"/>
              </a:spcBef>
              <a:spcAft>
                <a:spcPts val="0"/>
              </a:spcAft>
              <a:buClr>
                <a:schemeClr val="dk1"/>
              </a:buClr>
              <a:buSzPts val="500"/>
              <a:buFont typeface="Noto Sans Symbols"/>
              <a:buChar char="∙"/>
            </a:pPr>
            <a:r>
              <a:rPr lang="de-DE" sz="500">
                <a:solidFill>
                  <a:schemeClr val="dk1"/>
                </a:solidFill>
                <a:latin typeface="Calibri"/>
                <a:ea typeface="Calibri"/>
                <a:cs typeface="Calibri"/>
                <a:sym typeface="Calibri"/>
              </a:rPr>
              <a:t>die/der SoS würde sich gerne mehr beteiligen, weiß aber nicht wie.</a:t>
            </a:r>
            <a:endParaRPr/>
          </a:p>
          <a:p>
            <a:pPr indent="-342900" lvl="0" marL="342900" marR="0" rtl="0" algn="l">
              <a:spcBef>
                <a:spcPts val="0"/>
              </a:spcBef>
              <a:spcAft>
                <a:spcPts val="0"/>
              </a:spcAft>
              <a:buClr>
                <a:schemeClr val="dk1"/>
              </a:buClr>
              <a:buSzPts val="500"/>
              <a:buFont typeface="Noto Sans Symbols"/>
              <a:buChar char="∙"/>
            </a:pPr>
            <a:r>
              <a:rPr lang="de-DE" sz="500">
                <a:solidFill>
                  <a:schemeClr val="dk1"/>
                </a:solidFill>
                <a:latin typeface="Calibri"/>
                <a:ea typeface="Calibri"/>
                <a:cs typeface="Calibri"/>
                <a:sym typeface="Calibri"/>
              </a:rPr>
              <a:t>die/der SoS erlebt Lernrückstände und möchte die gerne aufholen. Es gelingt bisher nicht.</a:t>
            </a:r>
            <a:endParaRPr/>
          </a:p>
          <a:p>
            <a:pPr indent="-342900" lvl="0" marL="342900" marR="0" rtl="0" algn="l">
              <a:spcBef>
                <a:spcPts val="0"/>
              </a:spcBef>
              <a:spcAft>
                <a:spcPts val="0"/>
              </a:spcAft>
              <a:buClr>
                <a:schemeClr val="dk1"/>
              </a:buClr>
              <a:buSzPts val="500"/>
              <a:buFont typeface="Noto Sans Symbols"/>
              <a:buChar char="∙"/>
            </a:pPr>
            <a:r>
              <a:rPr lang="de-DE" sz="500">
                <a:solidFill>
                  <a:schemeClr val="dk1"/>
                </a:solidFill>
                <a:latin typeface="Calibri"/>
                <a:ea typeface="Calibri"/>
                <a:cs typeface="Calibri"/>
                <a:sym typeface="Calibri"/>
              </a:rPr>
              <a:t>…</a:t>
            </a:r>
            <a:endParaRPr/>
          </a:p>
          <a:p>
            <a:pPr indent="0" lvl="0" marL="457200" marR="0" rtl="0" algn="l">
              <a:spcBef>
                <a:spcPts val="0"/>
              </a:spcBef>
              <a:spcAft>
                <a:spcPts val="0"/>
              </a:spcAft>
              <a:buNone/>
            </a:pPr>
            <a:r>
              <a:rPr lang="de-DE" sz="500">
                <a:solidFill>
                  <a:schemeClr val="dk1"/>
                </a:solidFill>
                <a:latin typeface="Calibri"/>
                <a:ea typeface="Calibri"/>
                <a:cs typeface="Calibri"/>
                <a:sym typeface="Calibri"/>
              </a:rPr>
              <a:t>(Ergänze weitere Möglichkeiten!)</a:t>
            </a:r>
            <a:endParaRPr/>
          </a:p>
        </p:txBody>
      </p:sp>
      <p:sp>
        <p:nvSpPr>
          <p:cNvPr id="535" name="Google Shape;535;p37"/>
          <p:cNvSpPr/>
          <p:nvPr/>
        </p:nvSpPr>
        <p:spPr>
          <a:xfrm>
            <a:off x="6770906" y="2588704"/>
            <a:ext cx="249555" cy="449580"/>
          </a:xfrm>
          <a:prstGeom prst="downArrow">
            <a:avLst>
              <a:gd fmla="val 50000" name="adj1"/>
              <a:gd fmla="val 50000" name="adj2"/>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37"/>
          <p:cNvSpPr txBox="1"/>
          <p:nvPr/>
        </p:nvSpPr>
        <p:spPr>
          <a:xfrm>
            <a:off x="6527066" y="3032919"/>
            <a:ext cx="2862580" cy="683895"/>
          </a:xfrm>
          <a:prstGeom prst="rect">
            <a:avLst/>
          </a:prstGeom>
          <a:solidFill>
            <a:srgbClr val="E1EFD8"/>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1400">
                <a:solidFill>
                  <a:schemeClr val="dk1"/>
                </a:solidFill>
                <a:latin typeface="Calibri"/>
                <a:ea typeface="Calibri"/>
                <a:cs typeface="Calibri"/>
                <a:sym typeface="Calibri"/>
              </a:rPr>
              <a:t>Klassisches Beratungsgespräch</a:t>
            </a:r>
            <a:endParaRPr sz="1200">
              <a:solidFill>
                <a:schemeClr val="dk1"/>
              </a:solidFill>
              <a:latin typeface="Calibri"/>
              <a:ea typeface="Calibri"/>
              <a:cs typeface="Calibri"/>
              <a:sym typeface="Calibri"/>
            </a:endParaRPr>
          </a:p>
        </p:txBody>
      </p:sp>
      <p:sp>
        <p:nvSpPr>
          <p:cNvPr id="537" name="Google Shape;537;p37"/>
          <p:cNvSpPr/>
          <p:nvPr/>
        </p:nvSpPr>
        <p:spPr>
          <a:xfrm>
            <a:off x="3391077" y="2629951"/>
            <a:ext cx="249555" cy="449580"/>
          </a:xfrm>
          <a:prstGeom prst="downArrow">
            <a:avLst>
              <a:gd fmla="val 50000" name="adj1"/>
              <a:gd fmla="val 50000" name="adj2"/>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37"/>
          <p:cNvSpPr txBox="1"/>
          <p:nvPr/>
        </p:nvSpPr>
        <p:spPr>
          <a:xfrm>
            <a:off x="2596055" y="3079531"/>
            <a:ext cx="3385581" cy="1555531"/>
          </a:xfrm>
          <a:prstGeom prst="rect">
            <a:avLst/>
          </a:prstGeom>
          <a:solidFill>
            <a:srgbClr val="D8E2F3"/>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1400" u="sng">
                <a:solidFill>
                  <a:schemeClr val="dk1"/>
                </a:solidFill>
                <a:latin typeface="Calibri"/>
                <a:ea typeface="Calibri"/>
                <a:cs typeface="Calibri"/>
                <a:sym typeface="Calibri"/>
              </a:rPr>
              <a:t>Vorgehen: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Information / Transparenz / Klarheit</a:t>
            </a:r>
            <a:endParaRPr/>
          </a:p>
          <a:p>
            <a:pPr indent="0" lvl="0" marL="45720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200"/>
              <a:buFont typeface="Noto Sans Symbols"/>
              <a:buChar char="∙"/>
            </a:pPr>
            <a:r>
              <a:rPr lang="de-DE" sz="1200">
                <a:solidFill>
                  <a:schemeClr val="dk1"/>
                </a:solidFill>
                <a:latin typeface="Calibri"/>
                <a:ea typeface="Calibri"/>
                <a:cs typeface="Calibri"/>
                <a:sym typeface="Calibri"/>
              </a:rPr>
              <a:t>KEINE Beratung – die greift nur, wenn die/der SoS ein Problem empfindet (und das ist dann ein anderes Gespräch).</a:t>
            </a:r>
            <a:endParaRPr/>
          </a:p>
          <a:p>
            <a:pPr indent="0" lvl="0" marL="0" marR="0" rtl="0" algn="l">
              <a:spcBef>
                <a:spcPts val="0"/>
              </a:spcBef>
              <a:spcAft>
                <a:spcPts val="0"/>
              </a:spcAft>
              <a:buNone/>
            </a:pPr>
            <a:r>
              <a:rPr lang="de-DE" sz="9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539" name="Google Shape;539;p37"/>
          <p:cNvSpPr txBox="1"/>
          <p:nvPr/>
        </p:nvSpPr>
        <p:spPr>
          <a:xfrm>
            <a:off x="838200" y="4945875"/>
            <a:ext cx="9912080" cy="1691968"/>
          </a:xfrm>
          <a:prstGeom prst="rect">
            <a:avLst/>
          </a:prstGeom>
          <a:solidFill>
            <a:srgbClr val="FBE4D4"/>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de-DE" sz="1600">
                <a:solidFill>
                  <a:schemeClr val="dk1"/>
                </a:solidFill>
                <a:latin typeface="Noto Sans Symbols"/>
                <a:ea typeface="Noto Sans Symbols"/>
                <a:cs typeface="Noto Sans Symbols"/>
                <a:sym typeface="Noto Sans Symbols"/>
              </a:rPr>
              <a:t>☝</a:t>
            </a:r>
            <a:r>
              <a:rPr b="1" lang="de-DE" sz="1200">
                <a:solidFill>
                  <a:schemeClr val="dk1"/>
                </a:solidFill>
                <a:latin typeface="Calibri"/>
                <a:ea typeface="Calibri"/>
                <a:cs typeface="Calibri"/>
                <a:sym typeface="Calibri"/>
              </a:rPr>
              <a:t> Achtung:</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rPr lang="de-DE" sz="1200">
                <a:solidFill>
                  <a:schemeClr val="dk1"/>
                </a:solidFill>
                <a:latin typeface="Calibri"/>
                <a:ea typeface="Calibri"/>
                <a:cs typeface="Calibri"/>
                <a:sym typeface="Calibri"/>
              </a:rPr>
              <a:t>In diesem Gespräch entsteht vermutlich ein Problem bei der/dem SoS: Meine Kritik/Transparenz löst einen sozialen Druck aus, der unangenehm ist. Dieser Druck ist das Problem, das die/der SoS in diesem Moment lösen möchte. Die naheliegende Lösung dazu: Auf meine Kritik/Transparenz eingehend reagieren. Die/der SoS beteuert also „Besserung“, will damit aber primär ihr/sein aktuelles Problem lösen (es ist gerade eine unangenehme Situation – die soll beendet/harmonisiert werden), nicht oder nur mittelbar das von mir adressierte Problem.</a:t>
            </a:r>
            <a:endParaRPr/>
          </a:p>
          <a:p>
            <a:pPr indent="0" lvl="0" marL="0" marR="0" rtl="0" algn="just">
              <a:spcBef>
                <a:spcPts val="0"/>
              </a:spcBef>
              <a:spcAft>
                <a:spcPts val="0"/>
              </a:spcAft>
              <a:buNone/>
            </a:pPr>
            <a:r>
              <a:rPr lang="de-DE" sz="1200">
                <a:solidFill>
                  <a:schemeClr val="dk1"/>
                </a:solidFill>
                <a:latin typeface="Calibri"/>
                <a:ea typeface="Calibri"/>
                <a:cs typeface="Calibri"/>
                <a:sym typeface="Calibri"/>
              </a:rPr>
              <a:t>Es entsteht also eine Tendenz dazu, auf die rechte/grüne Seite in diesem Schema zu wechseln. In diese Falle nicht tappen, sondern ein eventuelles Beratungsgespräch zu einem anderen Zeitpunkt und mit eigenen Vorüberlegungen der/des SoS (Verantwortungsübernahme für das eigene Problem) dazu anbieten.</a:t>
            </a:r>
            <a:endParaRPr/>
          </a:p>
        </p:txBody>
      </p:sp>
      <p:sp>
        <p:nvSpPr>
          <p:cNvPr id="540" name="Google Shape;540;p37"/>
          <p:cNvSpPr/>
          <p:nvPr/>
        </p:nvSpPr>
        <p:spPr>
          <a:xfrm>
            <a:off x="4604878" y="4637581"/>
            <a:ext cx="249555" cy="449580"/>
          </a:xfrm>
          <a:prstGeom prst="downArrow">
            <a:avLst>
              <a:gd fmla="val 50000" name="adj1"/>
              <a:gd fmla="val 50000" name="adj2"/>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15c6f5e5da_0_75"/>
          <p:cNvSpPr txBox="1"/>
          <p:nvPr>
            <p:ph idx="1" type="body"/>
          </p:nvPr>
        </p:nvSpPr>
        <p:spPr>
          <a:xfrm>
            <a:off x="838200" y="2853825"/>
            <a:ext cx="4423200" cy="2550000"/>
          </a:xfrm>
          <a:prstGeom prst="rect">
            <a:avLst/>
          </a:prstGeom>
        </p:spPr>
        <p:txBody>
          <a:bodyPr anchorCtr="0" anchor="t" bIns="45700" lIns="91425" spcFirstLastPara="1" rIns="91425" wrap="square" tIns="45700">
            <a:normAutofit/>
          </a:bodyPr>
          <a:lstStyle/>
          <a:p>
            <a:pPr indent="0" lvl="1" marL="0" marR="0" rtl="0" algn="l">
              <a:lnSpc>
                <a:spcPct val="100000"/>
              </a:lnSpc>
              <a:spcBef>
                <a:spcPts val="0"/>
              </a:spcBef>
              <a:spcAft>
                <a:spcPts val="0"/>
              </a:spcAft>
              <a:buClr>
                <a:srgbClr val="000000"/>
              </a:buClr>
              <a:buFont typeface="Arial"/>
              <a:buNone/>
            </a:pPr>
            <a:r>
              <a:rPr lang="de-DE" sz="2700"/>
              <a:t>Bildet aus den Anfangsbuchstaben eurer Vornamen ein Motto für euer Referendariat!</a:t>
            </a:r>
            <a:endParaRPr sz="2700"/>
          </a:p>
        </p:txBody>
      </p:sp>
      <p:sp>
        <p:nvSpPr>
          <p:cNvPr id="200" name="Google Shape;200;g315c6f5e5da_0_75"/>
          <p:cNvSpPr txBox="1"/>
          <p:nvPr/>
        </p:nvSpPr>
        <p:spPr>
          <a:xfrm>
            <a:off x="890722" y="604350"/>
            <a:ext cx="7980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Warm Up: Gruppenmotto</a:t>
            </a:r>
            <a:endParaRPr/>
          </a:p>
        </p:txBody>
      </p:sp>
      <p:pic>
        <p:nvPicPr>
          <p:cNvPr id="201" name="Google Shape;201;g315c6f5e5da_0_75"/>
          <p:cNvPicPr preferRelativeResize="0"/>
          <p:nvPr/>
        </p:nvPicPr>
        <p:blipFill>
          <a:blip r:embed="rId3">
            <a:alphaModFix/>
          </a:blip>
          <a:stretch>
            <a:fillRect/>
          </a:stretch>
        </p:blipFill>
        <p:spPr>
          <a:xfrm>
            <a:off x="7664600" y="2681025"/>
            <a:ext cx="2888083" cy="2895601"/>
          </a:xfrm>
          <a:prstGeom prst="rect">
            <a:avLst/>
          </a:prstGeom>
          <a:noFill/>
          <a:ln>
            <a:noFill/>
          </a:ln>
        </p:spPr>
      </p:pic>
      <p:pic>
        <p:nvPicPr>
          <p:cNvPr id="202" name="Google Shape;202;g315c6f5e5da_0_75" title="Zum Verschieben anwählen und ziehen"/>
          <p:cNvPicPr preferRelativeResize="0"/>
          <p:nvPr/>
        </p:nvPicPr>
        <p:blipFill>
          <a:blip r:embed="rId4">
            <a:alphaModFix/>
          </a:blip>
          <a:stretch>
            <a:fillRect/>
          </a:stretch>
        </p:blipFill>
        <p:spPr>
          <a:xfrm>
            <a:off x="8302025" y="2538150"/>
            <a:ext cx="142875" cy="142875"/>
          </a:xfrm>
          <a:prstGeom prst="rect">
            <a:avLst/>
          </a:prstGeom>
          <a:noFill/>
          <a:ln>
            <a:noFill/>
          </a:ln>
        </p:spPr>
      </p:pic>
      <p:sp>
        <p:nvSpPr>
          <p:cNvPr id="203" name="Google Shape;203;g315c6f5e5da_0_75"/>
          <p:cNvSpPr txBox="1"/>
          <p:nvPr/>
        </p:nvSpPr>
        <p:spPr>
          <a:xfrm>
            <a:off x="7759938" y="1922550"/>
            <a:ext cx="2589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de-DE" sz="2800">
                <a:solidFill>
                  <a:srgbClr val="000000"/>
                </a:solidFill>
                <a:latin typeface="Calibri"/>
                <a:ea typeface="Calibri"/>
                <a:cs typeface="Calibri"/>
                <a:sym typeface="Calibri"/>
              </a:rPr>
              <a:t>Schmunzelecke</a:t>
            </a:r>
            <a:endParaRPr sz="1200">
              <a:solidFill>
                <a:srgbClr val="333333"/>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8"/>
          <p:cNvSpPr txBox="1"/>
          <p:nvPr>
            <p:ph type="title"/>
          </p:nvPr>
        </p:nvSpPr>
        <p:spPr>
          <a:xfrm>
            <a:off x="764627" y="364523"/>
            <a:ext cx="10515600" cy="7910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de-DE" sz="4000"/>
              <a:t>Meine Ressourcen zum Umgang mit Störungen</a:t>
            </a:r>
            <a:endParaRPr/>
          </a:p>
        </p:txBody>
      </p:sp>
      <p:grpSp>
        <p:nvGrpSpPr>
          <p:cNvPr id="546" name="Google Shape;546;p38"/>
          <p:cNvGrpSpPr/>
          <p:nvPr/>
        </p:nvGrpSpPr>
        <p:grpSpPr>
          <a:xfrm>
            <a:off x="4996018" y="1145362"/>
            <a:ext cx="5981792" cy="5173019"/>
            <a:chOff x="2339529" y="-191711"/>
            <a:chExt cx="5981792" cy="5173019"/>
          </a:xfrm>
        </p:grpSpPr>
        <p:sp>
          <p:nvSpPr>
            <p:cNvPr id="547" name="Google Shape;547;p38"/>
            <p:cNvSpPr/>
            <p:nvPr/>
          </p:nvSpPr>
          <p:spPr>
            <a:xfrm>
              <a:off x="4416743" y="-191711"/>
              <a:ext cx="2036231" cy="1235696"/>
            </a:xfrm>
            <a:prstGeom prst="roundRect">
              <a:avLst>
                <a:gd fmla="val 16667" name="adj"/>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8"/>
            <p:cNvSpPr txBox="1"/>
            <p:nvPr/>
          </p:nvSpPr>
          <p:spPr>
            <a:xfrm>
              <a:off x="4477065" y="-131389"/>
              <a:ext cx="1915587" cy="111505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de-DE" sz="2400">
                  <a:solidFill>
                    <a:schemeClr val="dk1"/>
                  </a:solidFill>
                  <a:latin typeface="Calibri"/>
                  <a:ea typeface="Calibri"/>
                  <a:cs typeface="Calibri"/>
                  <a:sym typeface="Calibri"/>
                </a:rPr>
                <a:t>physische</a:t>
              </a:r>
              <a:endParaRPr/>
            </a:p>
            <a:p>
              <a:pPr indent="0" lvl="0" marL="0" marR="0" rtl="0" algn="ctr">
                <a:lnSpc>
                  <a:spcPct val="90000"/>
                </a:lnSpc>
                <a:spcBef>
                  <a:spcPts val="840"/>
                </a:spcBef>
                <a:spcAft>
                  <a:spcPts val="0"/>
                </a:spcAft>
                <a:buClr>
                  <a:schemeClr val="dk1"/>
                </a:buClr>
                <a:buSzPts val="2400"/>
                <a:buFont typeface="Calibri"/>
                <a:buNone/>
              </a:pPr>
              <a:r>
                <a:rPr lang="de-DE" sz="2400">
                  <a:solidFill>
                    <a:schemeClr val="dk1"/>
                  </a:solidFill>
                  <a:latin typeface="Calibri"/>
                  <a:ea typeface="Calibri"/>
                  <a:cs typeface="Calibri"/>
                  <a:sym typeface="Calibri"/>
                </a:rPr>
                <a:t>Präsenz</a:t>
              </a:r>
              <a:endParaRPr/>
            </a:p>
          </p:txBody>
        </p:sp>
        <p:sp>
          <p:nvSpPr>
            <p:cNvPr id="549" name="Google Shape;549;p38"/>
            <p:cNvSpPr/>
            <p:nvPr/>
          </p:nvSpPr>
          <p:spPr>
            <a:xfrm>
              <a:off x="3795730" y="677040"/>
              <a:ext cx="3947062" cy="3947062"/>
            </a:xfrm>
            <a:custGeom>
              <a:rect b="b" l="l" r="r" t="t"/>
              <a:pathLst>
                <a:path extrusionOk="0" h="120000" w="120000">
                  <a:moveTo>
                    <a:pt x="80961" y="3781"/>
                  </a:moveTo>
                  <a:lnTo>
                    <a:pt x="80961" y="3781"/>
                  </a:lnTo>
                  <a:cubicBezTo>
                    <a:pt x="86705" y="5923"/>
                    <a:pt x="92087" y="8932"/>
                    <a:pt x="96920" y="12705"/>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8"/>
            <p:cNvSpPr/>
            <p:nvPr/>
          </p:nvSpPr>
          <p:spPr>
            <a:xfrm>
              <a:off x="6314606" y="1098693"/>
              <a:ext cx="2006715" cy="1239445"/>
            </a:xfrm>
            <a:prstGeom prst="roundRect">
              <a:avLst>
                <a:gd fmla="val 16667" name="adj"/>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8"/>
            <p:cNvSpPr txBox="1"/>
            <p:nvPr/>
          </p:nvSpPr>
          <p:spPr>
            <a:xfrm>
              <a:off x="6375111" y="1159198"/>
              <a:ext cx="1885705" cy="111843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de-DE" sz="2400">
                  <a:solidFill>
                    <a:schemeClr val="dk1"/>
                  </a:solidFill>
                  <a:latin typeface="Calibri"/>
                  <a:ea typeface="Calibri"/>
                  <a:cs typeface="Calibri"/>
                  <a:sym typeface="Calibri"/>
                </a:rPr>
                <a:t>pragmatische Präsenz</a:t>
              </a:r>
              <a:endParaRPr/>
            </a:p>
          </p:txBody>
        </p:sp>
        <p:sp>
          <p:nvSpPr>
            <p:cNvPr id="552" name="Google Shape;552;p38"/>
            <p:cNvSpPr/>
            <p:nvPr/>
          </p:nvSpPr>
          <p:spPr>
            <a:xfrm>
              <a:off x="3540905" y="845838"/>
              <a:ext cx="3947062" cy="3947062"/>
            </a:xfrm>
            <a:custGeom>
              <a:rect b="b" l="l" r="r" t="t"/>
              <a:pathLst>
                <a:path extrusionOk="0" h="120000" w="120000">
                  <a:moveTo>
                    <a:pt x="118208" y="45446"/>
                  </a:moveTo>
                  <a:cubicBezTo>
                    <a:pt x="118830" y="47935"/>
                    <a:pt x="119293" y="50462"/>
                    <a:pt x="119591" y="53011"/>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p:nvPr/>
          </p:nvSpPr>
          <p:spPr>
            <a:xfrm>
              <a:off x="6353625" y="2592024"/>
              <a:ext cx="1947695" cy="1239445"/>
            </a:xfrm>
            <a:prstGeom prst="roundRect">
              <a:avLst>
                <a:gd fmla="val 16667" name="adj"/>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8"/>
            <p:cNvSpPr txBox="1"/>
            <p:nvPr/>
          </p:nvSpPr>
          <p:spPr>
            <a:xfrm>
              <a:off x="6414130" y="2652529"/>
              <a:ext cx="1826685" cy="111843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de-DE" sz="2400">
                  <a:solidFill>
                    <a:schemeClr val="dk1"/>
                  </a:solidFill>
                  <a:latin typeface="Calibri"/>
                  <a:ea typeface="Calibri"/>
                  <a:cs typeface="Calibri"/>
                  <a:sym typeface="Calibri"/>
                </a:rPr>
                <a:t>internale Präsenz</a:t>
              </a:r>
              <a:endParaRPr/>
            </a:p>
          </p:txBody>
        </p:sp>
        <p:sp>
          <p:nvSpPr>
            <p:cNvPr id="555" name="Google Shape;555;p38"/>
            <p:cNvSpPr/>
            <p:nvPr/>
          </p:nvSpPr>
          <p:spPr>
            <a:xfrm>
              <a:off x="3988682" y="150418"/>
              <a:ext cx="3947062" cy="3947062"/>
            </a:xfrm>
            <a:custGeom>
              <a:rect b="b" l="l" r="r" t="t"/>
              <a:pathLst>
                <a:path extrusionOk="0" h="120000" w="120000">
                  <a:moveTo>
                    <a:pt x="89919" y="112008"/>
                  </a:moveTo>
                  <a:lnTo>
                    <a:pt x="89919" y="112008"/>
                  </a:lnTo>
                  <a:cubicBezTo>
                    <a:pt x="84473" y="115141"/>
                    <a:pt x="78568" y="117399"/>
                    <a:pt x="72421" y="118700"/>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p:nvPr/>
          </p:nvSpPr>
          <p:spPr>
            <a:xfrm>
              <a:off x="4363012" y="3765091"/>
              <a:ext cx="2001619" cy="1216217"/>
            </a:xfrm>
            <a:prstGeom prst="roundRect">
              <a:avLst>
                <a:gd fmla="val 16667" name="adj"/>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8"/>
            <p:cNvSpPr txBox="1"/>
            <p:nvPr/>
          </p:nvSpPr>
          <p:spPr>
            <a:xfrm>
              <a:off x="4422383" y="3824462"/>
              <a:ext cx="1882877" cy="109747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de-DE" sz="2400">
                  <a:solidFill>
                    <a:schemeClr val="dk1"/>
                  </a:solidFill>
                  <a:latin typeface="Calibri"/>
                  <a:ea typeface="Calibri"/>
                  <a:cs typeface="Calibri"/>
                  <a:sym typeface="Calibri"/>
                </a:rPr>
                <a:t>intentionale Präsenz</a:t>
              </a:r>
              <a:endParaRPr/>
            </a:p>
          </p:txBody>
        </p:sp>
        <p:sp>
          <p:nvSpPr>
            <p:cNvPr id="558" name="Google Shape;558;p38"/>
            <p:cNvSpPr/>
            <p:nvPr/>
          </p:nvSpPr>
          <p:spPr>
            <a:xfrm>
              <a:off x="3176293" y="360630"/>
              <a:ext cx="3947062" cy="3947062"/>
            </a:xfrm>
            <a:custGeom>
              <a:rect b="b" l="l" r="r" t="t"/>
              <a:pathLst>
                <a:path extrusionOk="0" h="120000" w="120000">
                  <a:moveTo>
                    <a:pt x="35892" y="114944"/>
                  </a:moveTo>
                  <a:lnTo>
                    <a:pt x="35892" y="114944"/>
                  </a:lnTo>
                  <a:cubicBezTo>
                    <a:pt x="29754" y="112251"/>
                    <a:pt x="24110" y="108548"/>
                    <a:pt x="19196" y="103989"/>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p:nvPr/>
          </p:nvSpPr>
          <p:spPr>
            <a:xfrm>
              <a:off x="2421231" y="2537044"/>
              <a:ext cx="1977211" cy="1239445"/>
            </a:xfrm>
            <a:prstGeom prst="roundRect">
              <a:avLst>
                <a:gd fmla="val 16667" name="adj"/>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8"/>
            <p:cNvSpPr txBox="1"/>
            <p:nvPr/>
          </p:nvSpPr>
          <p:spPr>
            <a:xfrm>
              <a:off x="2481736" y="2597549"/>
              <a:ext cx="1856201" cy="111843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de-DE" sz="2400">
                  <a:solidFill>
                    <a:schemeClr val="dk1"/>
                  </a:solidFill>
                  <a:latin typeface="Calibri"/>
                  <a:ea typeface="Calibri"/>
                  <a:cs typeface="Calibri"/>
                  <a:sym typeface="Calibri"/>
                </a:rPr>
                <a:t>moralische Präsenz</a:t>
              </a:r>
              <a:endParaRPr/>
            </a:p>
          </p:txBody>
        </p:sp>
        <p:sp>
          <p:nvSpPr>
            <p:cNvPr id="561" name="Google Shape;561;p38"/>
            <p:cNvSpPr/>
            <p:nvPr/>
          </p:nvSpPr>
          <p:spPr>
            <a:xfrm>
              <a:off x="3262747" y="423501"/>
              <a:ext cx="3947062" cy="3947062"/>
            </a:xfrm>
            <a:custGeom>
              <a:rect b="b" l="l" r="r" t="t"/>
              <a:pathLst>
                <a:path extrusionOk="0" h="120000" w="120000">
                  <a:moveTo>
                    <a:pt x="146" y="64181"/>
                  </a:moveTo>
                  <a:lnTo>
                    <a:pt x="146" y="64181"/>
                  </a:lnTo>
                  <a:cubicBezTo>
                    <a:pt x="-27" y="61711"/>
                    <a:pt x="-46" y="59232"/>
                    <a:pt x="88" y="56759"/>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8"/>
            <p:cNvSpPr/>
            <p:nvPr/>
          </p:nvSpPr>
          <p:spPr>
            <a:xfrm>
              <a:off x="2339529" y="1017679"/>
              <a:ext cx="2131619" cy="1270269"/>
            </a:xfrm>
            <a:prstGeom prst="roundRect">
              <a:avLst>
                <a:gd fmla="val 16667" name="adj"/>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8"/>
            <p:cNvSpPr txBox="1"/>
            <p:nvPr/>
          </p:nvSpPr>
          <p:spPr>
            <a:xfrm>
              <a:off x="2401538" y="1079688"/>
              <a:ext cx="2007601" cy="114625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de-DE" sz="2400">
                  <a:solidFill>
                    <a:schemeClr val="dk1"/>
                  </a:solidFill>
                  <a:latin typeface="Calibri"/>
                  <a:ea typeface="Calibri"/>
                  <a:cs typeface="Calibri"/>
                  <a:sym typeface="Calibri"/>
                </a:rPr>
                <a:t>systemische Präsenz</a:t>
              </a:r>
              <a:endParaRPr/>
            </a:p>
          </p:txBody>
        </p:sp>
        <p:sp>
          <p:nvSpPr>
            <p:cNvPr id="564" name="Google Shape;564;p38"/>
            <p:cNvSpPr/>
            <p:nvPr/>
          </p:nvSpPr>
          <p:spPr>
            <a:xfrm>
              <a:off x="3191856" y="475866"/>
              <a:ext cx="3947062" cy="3947062"/>
            </a:xfrm>
            <a:custGeom>
              <a:rect b="b" l="l" r="r" t="t"/>
              <a:pathLst>
                <a:path extrusionOk="0" h="120000" w="120000">
                  <a:moveTo>
                    <a:pt x="18865" y="16321"/>
                  </a:moveTo>
                  <a:lnTo>
                    <a:pt x="18865" y="16321"/>
                  </a:lnTo>
                  <a:cubicBezTo>
                    <a:pt x="24160" y="11335"/>
                    <a:pt x="30317" y="7353"/>
                    <a:pt x="37036" y="4569"/>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5" name="Google Shape;565;p38"/>
          <p:cNvSpPr txBox="1"/>
          <p:nvPr/>
        </p:nvSpPr>
        <p:spPr>
          <a:xfrm>
            <a:off x="7209182" y="6308209"/>
            <a:ext cx="48550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Quelle: Körner/Lemme „Transformative Autorität“</a:t>
            </a:r>
            <a:endParaRPr/>
          </a:p>
        </p:txBody>
      </p:sp>
      <p:pic>
        <p:nvPicPr>
          <p:cNvPr descr="Fortbildung „Unterrichtsstörungen?...&quot; - Lehrer NRW" id="566" name="Google Shape;566;p38"/>
          <p:cNvPicPr preferRelativeResize="0"/>
          <p:nvPr/>
        </p:nvPicPr>
        <p:blipFill rotWithShape="1">
          <a:blip r:embed="rId3">
            <a:alphaModFix/>
          </a:blip>
          <a:srcRect b="0" l="0" r="0" t="0"/>
          <a:stretch/>
        </p:blipFill>
        <p:spPr>
          <a:xfrm>
            <a:off x="310549" y="2681287"/>
            <a:ext cx="4467427" cy="21850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39"/>
          <p:cNvSpPr/>
          <p:nvPr/>
        </p:nvSpPr>
        <p:spPr>
          <a:xfrm>
            <a:off x="1873250" y="476250"/>
            <a:ext cx="5624594" cy="654431"/>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Bedeutung der Präsenzarten</a:t>
            </a:r>
            <a:endParaRPr/>
          </a:p>
        </p:txBody>
      </p:sp>
      <p:sp>
        <p:nvSpPr>
          <p:cNvPr id="575" name="Google Shape;575;p39"/>
          <p:cNvSpPr/>
          <p:nvPr/>
        </p:nvSpPr>
        <p:spPr>
          <a:xfrm>
            <a:off x="1698626" y="1212574"/>
            <a:ext cx="9045574" cy="4114994"/>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1" i="0" lang="de-DE" sz="2400" u="none" cap="none" strike="noStrike">
                <a:solidFill>
                  <a:schemeClr val="dk1"/>
                </a:solidFill>
                <a:latin typeface="Calibri"/>
                <a:ea typeface="Calibri"/>
                <a:cs typeface="Calibri"/>
                <a:sym typeface="Calibri"/>
              </a:rPr>
              <a:t>Physische Präsenz (Körperlichkeit)</a:t>
            </a:r>
            <a:endParaRPr/>
          </a:p>
          <a:p>
            <a:pPr indent="0" lvl="1" marL="457200" marR="0" rtl="0" algn="l">
              <a:lnSpc>
                <a:spcPct val="130000"/>
              </a:lnSpc>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0" i="0" lang="de-DE" sz="2400" u="none" cap="none" strike="noStrike">
                <a:solidFill>
                  <a:schemeClr val="dk1"/>
                </a:solidFill>
                <a:latin typeface="Calibri"/>
                <a:ea typeface="Calibri"/>
                <a:cs typeface="Calibri"/>
                <a:sym typeface="Calibri"/>
              </a:rPr>
              <a:t>Ich bin körperlich und geistig anwesend, achtsam und wachsam. Ich bleibe, auch wenn es schwierig ist, dabei und harre aus. Ich bin bereit, mich auseinander zusetzen. Killer in diesem Bereich: Übermüdung, Überlastung, hoher Stresspegel, Schmerz, etc.</a:t>
            </a:r>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sp>
        <p:nvSpPr>
          <p:cNvPr id="576" name="Google Shape;576;p39"/>
          <p:cNvSpPr txBox="1"/>
          <p:nvPr/>
        </p:nvSpPr>
        <p:spPr>
          <a:xfrm>
            <a:off x="9722275" y="409863"/>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Vgl. </a:t>
            </a:r>
            <a:r>
              <a:rPr lang="de-DE" sz="2100" u="sng">
                <a:solidFill>
                  <a:schemeClr val="hlink"/>
                </a:solidFill>
                <a:latin typeface="Calibri"/>
                <a:ea typeface="Calibri"/>
                <a:cs typeface="Calibri"/>
                <a:sym typeface="Calibri"/>
                <a:hlinkClick r:id="rId3"/>
              </a:rPr>
              <a:t>AB “Mischpult”</a:t>
            </a:r>
            <a:r>
              <a:rPr lang="de-DE" sz="2100">
                <a:solidFill>
                  <a:schemeClr val="dk1"/>
                </a:solidFill>
                <a:latin typeface="Calibri"/>
                <a:ea typeface="Calibri"/>
                <a:cs typeface="Calibri"/>
                <a:sym typeface="Calibri"/>
              </a:rPr>
              <a:t>, S. 2</a:t>
            </a:r>
            <a:endParaRPr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0"/>
          <p:cNvSpPr/>
          <p:nvPr/>
        </p:nvSpPr>
        <p:spPr>
          <a:xfrm>
            <a:off x="1873250" y="476250"/>
            <a:ext cx="5624594" cy="654431"/>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Bedeutung der Präsenzarten</a:t>
            </a:r>
            <a:endParaRPr/>
          </a:p>
        </p:txBody>
      </p:sp>
      <p:sp>
        <p:nvSpPr>
          <p:cNvPr id="585" name="Google Shape;585;p40"/>
          <p:cNvSpPr/>
          <p:nvPr/>
        </p:nvSpPr>
        <p:spPr>
          <a:xfrm>
            <a:off x="1698626" y="1212574"/>
            <a:ext cx="9045574" cy="4603396"/>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1" i="0" lang="de-DE" sz="2400" u="none" cap="none" strike="noStrike">
                <a:solidFill>
                  <a:schemeClr val="dk1"/>
                </a:solidFill>
                <a:latin typeface="Calibri"/>
                <a:ea typeface="Calibri"/>
                <a:cs typeface="Calibri"/>
                <a:sym typeface="Calibri"/>
              </a:rPr>
              <a:t>Intentionale Präsenz (Absicht)</a:t>
            </a:r>
            <a:endParaRPr/>
          </a:p>
          <a:p>
            <a:pPr indent="0" lvl="1" marL="457200" marR="0" rtl="0" algn="l">
              <a:lnSpc>
                <a:spcPct val="130000"/>
              </a:lnSpc>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0" i="0" lang="de-DE" sz="2400" u="none" cap="none" strike="noStrike">
                <a:solidFill>
                  <a:schemeClr val="dk1"/>
                </a:solidFill>
                <a:latin typeface="Calibri"/>
                <a:ea typeface="Calibri"/>
                <a:cs typeface="Calibri"/>
                <a:sym typeface="Calibri"/>
              </a:rPr>
              <a:t>Ich habe ein klares Ziel in meinem didaktischen und pädagogischen Handeln. Ich bleibe in einer fachlichen Verantwortung und auch in der Beziehungsverantwortung. Ich nehme immer wieder Kontakt auf und zeige mein Interesse am Fach, am Verstehensprozess der SuS und an der Beziehung, auch in schwierigen Zeiten.</a:t>
            </a:r>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sp>
        <p:nvSpPr>
          <p:cNvPr id="586" name="Google Shape;586;p40"/>
          <p:cNvSpPr txBox="1"/>
          <p:nvPr/>
        </p:nvSpPr>
        <p:spPr>
          <a:xfrm>
            <a:off x="9722275" y="409863"/>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Vgl. </a:t>
            </a:r>
            <a:r>
              <a:rPr lang="de-DE" sz="2100" u="sng">
                <a:solidFill>
                  <a:schemeClr val="hlink"/>
                </a:solidFill>
                <a:latin typeface="Calibri"/>
                <a:ea typeface="Calibri"/>
                <a:cs typeface="Calibri"/>
                <a:sym typeface="Calibri"/>
                <a:hlinkClick r:id="rId3"/>
              </a:rPr>
              <a:t>AB “Mischpult”</a:t>
            </a:r>
            <a:r>
              <a:rPr lang="de-DE" sz="2100">
                <a:solidFill>
                  <a:schemeClr val="dk1"/>
                </a:solidFill>
                <a:latin typeface="Calibri"/>
                <a:ea typeface="Calibri"/>
                <a:cs typeface="Calibri"/>
                <a:sym typeface="Calibri"/>
              </a:rPr>
              <a:t>, S. 2</a:t>
            </a:r>
            <a:endParaRPr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1"/>
          <p:cNvSpPr/>
          <p:nvPr/>
        </p:nvSpPr>
        <p:spPr>
          <a:xfrm>
            <a:off x="1873250" y="476250"/>
            <a:ext cx="5624594" cy="654431"/>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Bedeutung der Präsenzarten</a:t>
            </a:r>
            <a:endParaRPr/>
          </a:p>
        </p:txBody>
      </p:sp>
      <p:sp>
        <p:nvSpPr>
          <p:cNvPr id="595" name="Google Shape;595;p41"/>
          <p:cNvSpPr/>
          <p:nvPr/>
        </p:nvSpPr>
        <p:spPr>
          <a:xfrm>
            <a:off x="1698626" y="1212574"/>
            <a:ext cx="9045574" cy="3626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1" i="0" lang="de-DE" sz="2400" u="none" cap="none" strike="noStrike">
                <a:solidFill>
                  <a:schemeClr val="dk1"/>
                </a:solidFill>
                <a:latin typeface="Calibri"/>
                <a:ea typeface="Calibri"/>
                <a:cs typeface="Calibri"/>
                <a:sym typeface="Calibri"/>
              </a:rPr>
              <a:t>Pragmatische Präsenz (Handlungsmöglichkeit)</a:t>
            </a:r>
            <a:endParaRPr/>
          </a:p>
          <a:p>
            <a:pPr indent="0" lvl="1" marL="457200" marR="0" rtl="0" algn="l">
              <a:lnSpc>
                <a:spcPct val="130000"/>
              </a:lnSpc>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0" i="0" lang="de-DE" sz="2400" u="none" cap="none" strike="noStrike">
                <a:solidFill>
                  <a:schemeClr val="dk1"/>
                </a:solidFill>
                <a:latin typeface="Calibri"/>
                <a:ea typeface="Calibri"/>
                <a:cs typeface="Calibri"/>
                <a:sym typeface="Calibri"/>
              </a:rPr>
              <a:t>Ich kann handeln und verfüge über eine große Vielfalt an didaktischen und pädagogischen Handlungsmaßnahmen. Ich erleben mein Handeln als wirksam.</a:t>
            </a:r>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sp>
        <p:nvSpPr>
          <p:cNvPr id="596" name="Google Shape;596;p41"/>
          <p:cNvSpPr txBox="1"/>
          <p:nvPr/>
        </p:nvSpPr>
        <p:spPr>
          <a:xfrm>
            <a:off x="9722275" y="409863"/>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Vgl. </a:t>
            </a:r>
            <a:r>
              <a:rPr lang="de-DE" sz="2100" u="sng">
                <a:solidFill>
                  <a:schemeClr val="hlink"/>
                </a:solidFill>
                <a:latin typeface="Calibri"/>
                <a:ea typeface="Calibri"/>
                <a:cs typeface="Calibri"/>
                <a:sym typeface="Calibri"/>
                <a:hlinkClick r:id="rId3"/>
              </a:rPr>
              <a:t>AB “Mischpult”</a:t>
            </a:r>
            <a:r>
              <a:rPr lang="de-DE" sz="2100">
                <a:solidFill>
                  <a:schemeClr val="dk1"/>
                </a:solidFill>
                <a:latin typeface="Calibri"/>
                <a:ea typeface="Calibri"/>
                <a:cs typeface="Calibri"/>
                <a:sym typeface="Calibri"/>
              </a:rPr>
              <a:t>, S. 2</a:t>
            </a:r>
            <a:endParaRPr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2"/>
          <p:cNvSpPr/>
          <p:nvPr/>
        </p:nvSpPr>
        <p:spPr>
          <a:xfrm>
            <a:off x="1873250" y="476250"/>
            <a:ext cx="5624594" cy="654431"/>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Bedeutung der Präsenzarten</a:t>
            </a:r>
            <a:endParaRPr/>
          </a:p>
        </p:txBody>
      </p:sp>
      <p:sp>
        <p:nvSpPr>
          <p:cNvPr id="605" name="Google Shape;605;p42"/>
          <p:cNvSpPr/>
          <p:nvPr/>
        </p:nvSpPr>
        <p:spPr>
          <a:xfrm>
            <a:off x="1698626" y="1212574"/>
            <a:ext cx="9045574" cy="3626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1" i="0" lang="de-DE" sz="2400" u="none" cap="none" strike="noStrike">
                <a:solidFill>
                  <a:schemeClr val="dk1"/>
                </a:solidFill>
                <a:latin typeface="Calibri"/>
                <a:ea typeface="Calibri"/>
                <a:cs typeface="Calibri"/>
                <a:sym typeface="Calibri"/>
              </a:rPr>
              <a:t>Soziale Präsenz (Eingebundenheit)</a:t>
            </a:r>
            <a:endParaRPr/>
          </a:p>
          <a:p>
            <a:pPr indent="0" lvl="1" marL="457200" marR="0" rtl="0" algn="l">
              <a:lnSpc>
                <a:spcPct val="130000"/>
              </a:lnSpc>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0" i="0" lang="de-DE" sz="2400" u="none" cap="none" strike="noStrike">
                <a:solidFill>
                  <a:schemeClr val="dk1"/>
                </a:solidFill>
                <a:latin typeface="Calibri"/>
                <a:ea typeface="Calibri"/>
                <a:cs typeface="Calibri"/>
                <a:sym typeface="Calibri"/>
              </a:rPr>
              <a:t>Ich bin nicht allein. Ich weiß, wen ich ansprechen kann. Ich kann mich auf meine Mentoren, meine Kollegen und das schulische Netzwerk verlassen.</a:t>
            </a:r>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sp>
        <p:nvSpPr>
          <p:cNvPr id="606" name="Google Shape;606;p42"/>
          <p:cNvSpPr txBox="1"/>
          <p:nvPr/>
        </p:nvSpPr>
        <p:spPr>
          <a:xfrm>
            <a:off x="9722275" y="409863"/>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Vgl. </a:t>
            </a:r>
            <a:r>
              <a:rPr lang="de-DE" sz="2100" u="sng">
                <a:solidFill>
                  <a:schemeClr val="hlink"/>
                </a:solidFill>
                <a:latin typeface="Calibri"/>
                <a:ea typeface="Calibri"/>
                <a:cs typeface="Calibri"/>
                <a:sym typeface="Calibri"/>
                <a:hlinkClick r:id="rId3"/>
              </a:rPr>
              <a:t>AB “Mischpult”</a:t>
            </a:r>
            <a:r>
              <a:rPr lang="de-DE" sz="2100">
                <a:solidFill>
                  <a:schemeClr val="dk1"/>
                </a:solidFill>
                <a:latin typeface="Calibri"/>
                <a:ea typeface="Calibri"/>
                <a:cs typeface="Calibri"/>
                <a:sym typeface="Calibri"/>
              </a:rPr>
              <a:t>, S. 2</a:t>
            </a:r>
            <a:endParaRPr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3"/>
          <p:cNvSpPr/>
          <p:nvPr/>
        </p:nvSpPr>
        <p:spPr>
          <a:xfrm>
            <a:off x="1873250" y="476250"/>
            <a:ext cx="5624594" cy="654431"/>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Bedeutung der Präsenzarten</a:t>
            </a:r>
            <a:endParaRPr/>
          </a:p>
        </p:txBody>
      </p:sp>
      <p:sp>
        <p:nvSpPr>
          <p:cNvPr id="615" name="Google Shape;615;p43"/>
          <p:cNvSpPr/>
          <p:nvPr/>
        </p:nvSpPr>
        <p:spPr>
          <a:xfrm>
            <a:off x="1698626" y="1212574"/>
            <a:ext cx="9045574" cy="4114994"/>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1" i="0" lang="de-DE" sz="2400" u="none" cap="none" strike="noStrike">
                <a:solidFill>
                  <a:schemeClr val="dk1"/>
                </a:solidFill>
                <a:latin typeface="Calibri"/>
                <a:ea typeface="Calibri"/>
                <a:cs typeface="Calibri"/>
                <a:sym typeface="Calibri"/>
              </a:rPr>
              <a:t>Internale Präsenz (Selbstführung)</a:t>
            </a:r>
            <a:endParaRPr/>
          </a:p>
          <a:p>
            <a:pPr indent="0" lvl="1" marL="457200" marR="0" rtl="0" algn="l">
              <a:lnSpc>
                <a:spcPct val="130000"/>
              </a:lnSpc>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0" i="0" lang="de-DE" sz="2400" u="none" cap="none" strike="noStrike">
                <a:solidFill>
                  <a:schemeClr val="dk1"/>
                </a:solidFill>
                <a:latin typeface="Calibri"/>
                <a:ea typeface="Calibri"/>
                <a:cs typeface="Calibri"/>
                <a:sym typeface="Calibri"/>
              </a:rPr>
              <a:t>Erleben von Selbstkontrolle: Ich kann mich bei Eskalationen selbst kontrollieren und steige nicht mit ein. Meinen Erwartungen an mich selbst entsprechen auch in schwierigen Situationen meinen Handlungen. Ich gerate nicht in Panik oder andere emotionale Not. </a:t>
            </a:r>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sp>
        <p:nvSpPr>
          <p:cNvPr id="616" name="Google Shape;616;p43"/>
          <p:cNvSpPr txBox="1"/>
          <p:nvPr/>
        </p:nvSpPr>
        <p:spPr>
          <a:xfrm>
            <a:off x="9722275" y="409863"/>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Vgl. </a:t>
            </a:r>
            <a:r>
              <a:rPr lang="de-DE" sz="2100" u="sng">
                <a:solidFill>
                  <a:schemeClr val="hlink"/>
                </a:solidFill>
                <a:latin typeface="Calibri"/>
                <a:ea typeface="Calibri"/>
                <a:cs typeface="Calibri"/>
                <a:sym typeface="Calibri"/>
                <a:hlinkClick r:id="rId3"/>
              </a:rPr>
              <a:t>AB “Mischpult”</a:t>
            </a:r>
            <a:r>
              <a:rPr lang="de-DE" sz="2100">
                <a:solidFill>
                  <a:schemeClr val="dk1"/>
                </a:solidFill>
                <a:latin typeface="Calibri"/>
                <a:ea typeface="Calibri"/>
                <a:cs typeface="Calibri"/>
                <a:sym typeface="Calibri"/>
              </a:rPr>
              <a:t>, S. 2</a:t>
            </a:r>
            <a:endParaRPr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44"/>
          <p:cNvSpPr/>
          <p:nvPr/>
        </p:nvSpPr>
        <p:spPr>
          <a:xfrm>
            <a:off x="1873250" y="476250"/>
            <a:ext cx="5624594" cy="654431"/>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Bedeutung der Präsenzarten</a:t>
            </a:r>
            <a:endParaRPr/>
          </a:p>
        </p:txBody>
      </p:sp>
      <p:sp>
        <p:nvSpPr>
          <p:cNvPr id="625" name="Google Shape;625;p44"/>
          <p:cNvSpPr/>
          <p:nvPr/>
        </p:nvSpPr>
        <p:spPr>
          <a:xfrm>
            <a:off x="1698626" y="1212574"/>
            <a:ext cx="9045574" cy="4114994"/>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1" i="0" lang="de-DE" sz="2400" u="none" cap="none" strike="noStrike">
                <a:solidFill>
                  <a:schemeClr val="dk1"/>
                </a:solidFill>
                <a:latin typeface="Calibri"/>
                <a:ea typeface="Calibri"/>
                <a:cs typeface="Calibri"/>
                <a:sym typeface="Calibri"/>
              </a:rPr>
              <a:t>Moralische Präsenz (Selbstwirksamkeit / Authentizität)</a:t>
            </a:r>
            <a:endParaRPr/>
          </a:p>
          <a:p>
            <a:pPr indent="0" lvl="1" marL="457200" marR="0" rtl="0" algn="l">
              <a:lnSpc>
                <a:spcPct val="130000"/>
              </a:lnSpc>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0" i="0" lang="de-DE" sz="2400" u="none" cap="none" strike="noStrike">
                <a:solidFill>
                  <a:schemeClr val="dk1"/>
                </a:solidFill>
                <a:latin typeface="Calibri"/>
                <a:ea typeface="Calibri"/>
                <a:cs typeface="Calibri"/>
                <a:sym typeface="Calibri"/>
              </a:rPr>
              <a:t>Mein pädagogisches Handeln stimmt mit meinen Werten und Überzeugungen sowie meinem Menschenbild überein. Meine wertschätzende und standhafte Haltung ist erlebbar. Ich drücke mein Selbstwertgefühl durch Klarheit und Eindeutigkeit aus. </a:t>
            </a:r>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sp>
        <p:nvSpPr>
          <p:cNvPr id="626" name="Google Shape;626;p44"/>
          <p:cNvSpPr txBox="1"/>
          <p:nvPr/>
        </p:nvSpPr>
        <p:spPr>
          <a:xfrm>
            <a:off x="9722275" y="409863"/>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Vgl. </a:t>
            </a:r>
            <a:r>
              <a:rPr lang="de-DE" sz="2100" u="sng">
                <a:solidFill>
                  <a:schemeClr val="hlink"/>
                </a:solidFill>
                <a:latin typeface="Calibri"/>
                <a:ea typeface="Calibri"/>
                <a:cs typeface="Calibri"/>
                <a:sym typeface="Calibri"/>
                <a:hlinkClick r:id="rId3"/>
              </a:rPr>
              <a:t>AB “Mischpult”</a:t>
            </a:r>
            <a:r>
              <a:rPr lang="de-DE" sz="2100">
                <a:solidFill>
                  <a:schemeClr val="dk1"/>
                </a:solidFill>
                <a:latin typeface="Calibri"/>
                <a:ea typeface="Calibri"/>
                <a:cs typeface="Calibri"/>
                <a:sym typeface="Calibri"/>
              </a:rPr>
              <a:t>, S. 2</a:t>
            </a:r>
            <a:endParaRPr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5"/>
          <p:cNvSpPr/>
          <p:nvPr/>
        </p:nvSpPr>
        <p:spPr>
          <a:xfrm>
            <a:off x="1873250" y="476250"/>
            <a:ext cx="5624594" cy="654431"/>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Bedeutung der Präsenzarten</a:t>
            </a:r>
            <a:endParaRPr/>
          </a:p>
        </p:txBody>
      </p:sp>
      <p:sp>
        <p:nvSpPr>
          <p:cNvPr id="635" name="Google Shape;635;p45"/>
          <p:cNvSpPr/>
          <p:nvPr/>
        </p:nvSpPr>
        <p:spPr>
          <a:xfrm>
            <a:off x="1698625" y="1447375"/>
            <a:ext cx="9045594" cy="462753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rPr b="1" i="0" lang="de-DE" sz="2800" u="none" cap="none" strike="noStrike">
                <a:solidFill>
                  <a:schemeClr val="dk1"/>
                </a:solidFill>
                <a:latin typeface="Calibri"/>
                <a:ea typeface="Calibri"/>
                <a:cs typeface="Calibri"/>
                <a:sym typeface="Calibri"/>
              </a:rPr>
              <a:t>Aufgaben:</a:t>
            </a:r>
            <a:endParaRPr b="1" i="0" sz="2400" u="none" cap="none" strike="noStrike">
              <a:solidFill>
                <a:schemeClr val="dk1"/>
              </a:solidFill>
              <a:latin typeface="Calibri"/>
              <a:ea typeface="Calibri"/>
              <a:cs typeface="Calibri"/>
              <a:sym typeface="Calibri"/>
            </a:endParaRPr>
          </a:p>
          <a:p>
            <a:pPr indent="0" lvl="1" marL="457200" marR="0" rtl="0" algn="l">
              <a:lnSpc>
                <a:spcPct val="130000"/>
              </a:lnSpc>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381000" lvl="0" marL="457200" marR="0" rtl="0" algn="l">
              <a:lnSpc>
                <a:spcPct val="130000"/>
              </a:lnSpc>
              <a:spcBef>
                <a:spcPts val="0"/>
              </a:spcBef>
              <a:spcAft>
                <a:spcPts val="0"/>
              </a:spcAft>
              <a:buClr>
                <a:schemeClr val="dk1"/>
              </a:buClr>
              <a:buSzPts val="2400"/>
              <a:buFont typeface="Calibri"/>
              <a:buAutoNum type="arabicPeriod"/>
            </a:pPr>
            <a:r>
              <a:rPr b="0" i="0" lang="de-DE" sz="2400" u="none" cap="none" strike="noStrike">
                <a:solidFill>
                  <a:schemeClr val="dk1"/>
                </a:solidFill>
                <a:latin typeface="Calibri"/>
                <a:ea typeface="Calibri"/>
                <a:cs typeface="Calibri"/>
                <a:sym typeface="Calibri"/>
              </a:rPr>
              <a:t>Diskutieren Sie mit einem Partner: Inwiefern haben diese Formen der Präsenz Einfluss auf die (2 Säule</a:t>
            </a:r>
            <a:r>
              <a:rPr lang="de-DE" sz="2400">
                <a:solidFill>
                  <a:schemeClr val="dk1"/>
                </a:solidFill>
                <a:latin typeface="Calibri"/>
                <a:ea typeface="Calibri"/>
                <a:cs typeface="Calibri"/>
                <a:sym typeface="Calibri"/>
              </a:rPr>
              <a:t>n, siehe Beginn des heutigen Moduls) </a:t>
            </a:r>
            <a:r>
              <a:rPr b="0" i="0" lang="de-DE" sz="2400" u="none" cap="none" strike="noStrike">
                <a:solidFill>
                  <a:schemeClr val="dk1"/>
                </a:solidFill>
                <a:latin typeface="Calibri"/>
                <a:ea typeface="Calibri"/>
                <a:cs typeface="Calibri"/>
                <a:sym typeface="Calibri"/>
              </a:rPr>
              <a:t>Klassenführung?</a:t>
            </a:r>
            <a:endParaRPr/>
          </a:p>
          <a:p>
            <a:pPr indent="-381000" lvl="0" marL="457200" marR="0" rtl="0" algn="l">
              <a:lnSpc>
                <a:spcPct val="130000"/>
              </a:lnSpc>
              <a:spcBef>
                <a:spcPts val="0"/>
              </a:spcBef>
              <a:spcAft>
                <a:spcPts val="0"/>
              </a:spcAft>
              <a:buClr>
                <a:schemeClr val="dk1"/>
              </a:buClr>
              <a:buSzPts val="2400"/>
              <a:buFont typeface="Calibri"/>
              <a:buAutoNum type="arabicPeriod"/>
            </a:pPr>
            <a:r>
              <a:rPr b="0" i="0" lang="de-DE" sz="2400" u="none" cap="none" strike="noStrike">
                <a:solidFill>
                  <a:schemeClr val="dk1"/>
                </a:solidFill>
                <a:latin typeface="Calibri"/>
                <a:ea typeface="Calibri"/>
                <a:cs typeface="Calibri"/>
                <a:sym typeface="Calibri"/>
              </a:rPr>
              <a:t>Überlegen Sie anhand der Einstellungen am Mischpult, an welcher Art der Präsenz Sie als nächstes weiterarbeiten möchten. Wie kann das konkret aussehen? Wer/was kann unterstützen?</a:t>
            </a:r>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sp>
        <p:nvSpPr>
          <p:cNvPr id="636" name="Google Shape;636;p45"/>
          <p:cNvSpPr txBox="1"/>
          <p:nvPr/>
        </p:nvSpPr>
        <p:spPr>
          <a:xfrm>
            <a:off x="9722275" y="409863"/>
            <a:ext cx="2166300" cy="78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Vgl. </a:t>
            </a:r>
            <a:r>
              <a:rPr lang="de-DE" sz="2100" u="sng">
                <a:solidFill>
                  <a:schemeClr val="hlink"/>
                </a:solidFill>
                <a:latin typeface="Calibri"/>
                <a:ea typeface="Calibri"/>
                <a:cs typeface="Calibri"/>
                <a:sym typeface="Calibri"/>
                <a:hlinkClick r:id="rId3"/>
              </a:rPr>
              <a:t>AB “Mischpult”</a:t>
            </a:r>
            <a:r>
              <a:rPr lang="de-DE" sz="2100">
                <a:solidFill>
                  <a:schemeClr val="dk1"/>
                </a:solidFill>
                <a:latin typeface="Calibri"/>
                <a:ea typeface="Calibri"/>
                <a:cs typeface="Calibri"/>
                <a:sym typeface="Calibri"/>
              </a:rPr>
              <a:t>, S. 2</a:t>
            </a:r>
            <a:endParaRPr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31662a5fd34_0_75"/>
          <p:cNvSpPr txBox="1"/>
          <p:nvPr/>
        </p:nvSpPr>
        <p:spPr>
          <a:xfrm>
            <a:off x="4680857" y="1747157"/>
            <a:ext cx="2463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44" name="Google Shape;644;g31662a5fd34_0_75"/>
          <p:cNvPicPr preferRelativeResize="0"/>
          <p:nvPr/>
        </p:nvPicPr>
        <p:blipFill rotWithShape="1">
          <a:blip r:embed="rId3">
            <a:alphaModFix/>
          </a:blip>
          <a:srcRect b="0" l="0" r="0" t="0"/>
          <a:stretch/>
        </p:blipFill>
        <p:spPr>
          <a:xfrm>
            <a:off x="3801097" y="2094956"/>
            <a:ext cx="3256643" cy="3517174"/>
          </a:xfrm>
          <a:prstGeom prst="rect">
            <a:avLst/>
          </a:prstGeom>
          <a:noFill/>
          <a:ln>
            <a:noFill/>
          </a:ln>
        </p:spPr>
      </p:pic>
      <p:sp>
        <p:nvSpPr>
          <p:cNvPr id="645" name="Google Shape;645;g31662a5fd34_0_75"/>
          <p:cNvSpPr/>
          <p:nvPr/>
        </p:nvSpPr>
        <p:spPr>
          <a:xfrm>
            <a:off x="1003499" y="565995"/>
            <a:ext cx="36753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10 Min Pause</a:t>
            </a:r>
            <a:endParaRPr sz="3600">
              <a:solidFill>
                <a:schemeClr val="dk1"/>
              </a:solidFill>
              <a:latin typeface="Calibri"/>
              <a:ea typeface="Calibri"/>
              <a:cs typeface="Calibri"/>
              <a:sym typeface="Calibri"/>
            </a:endParaRPr>
          </a:p>
        </p:txBody>
      </p:sp>
      <p:pic>
        <p:nvPicPr>
          <p:cNvPr descr="cheesecake" id="646" name="Google Shape;646;g31662a5fd34_0_75"/>
          <p:cNvPicPr preferRelativeResize="0"/>
          <p:nvPr/>
        </p:nvPicPr>
        <p:blipFill>
          <a:blip r:embed="rId4">
            <a:alphaModFix/>
          </a:blip>
          <a:stretch>
            <a:fillRect/>
          </a:stretch>
        </p:blipFill>
        <p:spPr>
          <a:xfrm>
            <a:off x="325725" y="3613450"/>
            <a:ext cx="2862300" cy="28623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315c6f5e5da_0_236"/>
          <p:cNvSpPr/>
          <p:nvPr/>
        </p:nvSpPr>
        <p:spPr>
          <a:xfrm>
            <a:off x="1732450" y="1650554"/>
            <a:ext cx="9045594" cy="4405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b="1" lang="de-DE" sz="2800">
                <a:solidFill>
                  <a:schemeClr val="dk1"/>
                </a:solidFill>
                <a:latin typeface="Calibri"/>
                <a:ea typeface="Calibri"/>
                <a:cs typeface="Calibri"/>
                <a:sym typeface="Calibri"/>
              </a:rPr>
              <a:t>7)  Umgang mit Unterrichtsstörungen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Ursachen</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Ursachensuche bei der Lehrkraft</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Auf Unterrichtsstörungen reagieren</a:t>
            </a:r>
            <a:endParaRPr/>
          </a:p>
          <a:p>
            <a:pPr indent="0" lvl="1" marL="457200" marR="0" rtl="0" algn="l">
              <a:spcBef>
                <a:spcPts val="0"/>
              </a:spcBef>
              <a:spcAft>
                <a:spcPts val="0"/>
              </a:spcAft>
              <a:buNone/>
            </a:pPr>
            <a:r>
              <a:rPr b="1" i="0" lang="de-DE" sz="2400" u="none" cap="none" strike="noStrike">
                <a:solidFill>
                  <a:schemeClr val="dk1"/>
                </a:solidFill>
                <a:latin typeface="Calibri"/>
                <a:ea typeface="Calibri"/>
                <a:cs typeface="Calibri"/>
                <a:sym typeface="Calibri"/>
              </a:rPr>
              <a:t>Nonverbale Signale</a:t>
            </a:r>
            <a:endParaRPr b="1"/>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Konsequenzen und Maßnahmen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Stufenplan / Maßnahmenkatalog</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Umgang mit schwierigen Situationen</a:t>
            </a:r>
            <a:endParaRPr b="0" i="0" sz="2800" u="none" cap="none" strike="noStrike">
              <a:solidFill>
                <a:schemeClr val="lt1"/>
              </a:solidFill>
              <a:latin typeface="Calibri"/>
              <a:ea typeface="Calibri"/>
              <a:cs typeface="Calibri"/>
              <a:sym typeface="Calibri"/>
            </a:endParaRPr>
          </a:p>
        </p:txBody>
      </p:sp>
      <p:sp>
        <p:nvSpPr>
          <p:cNvPr id="655" name="Google Shape;655;g315c6f5e5da_0_236"/>
          <p:cNvSpPr/>
          <p:nvPr/>
        </p:nvSpPr>
        <p:spPr>
          <a:xfrm>
            <a:off x="1873250" y="476250"/>
            <a:ext cx="7403616"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de-DE" sz="3600">
                <a:latin typeface="Calibri"/>
                <a:ea typeface="Calibri"/>
                <a:cs typeface="Calibri"/>
                <a:sym typeface="Calibri"/>
              </a:rPr>
              <a:t>Schwerpunktthema</a:t>
            </a:r>
            <a:r>
              <a:rPr b="1" i="0" lang="de-DE" sz="3600" u="none" cap="none" strike="noStrike">
                <a:solidFill>
                  <a:srgbClr val="000000"/>
                </a:solidFill>
                <a:latin typeface="Calibri"/>
                <a:ea typeface="Calibri"/>
                <a:cs typeface="Calibri"/>
                <a:sym typeface="Calibri"/>
              </a:rPr>
              <a:t> heute</a:t>
            </a:r>
            <a:endParaRPr/>
          </a:p>
        </p:txBody>
      </p:sp>
      <p:pic>
        <p:nvPicPr>
          <p:cNvPr id="656" name="Google Shape;656;g315c6f5e5da_0_236"/>
          <p:cNvPicPr preferRelativeResize="0"/>
          <p:nvPr/>
        </p:nvPicPr>
        <p:blipFill>
          <a:blip r:embed="rId3">
            <a:alphaModFix/>
          </a:blip>
          <a:stretch>
            <a:fillRect/>
          </a:stretch>
        </p:blipFill>
        <p:spPr>
          <a:xfrm>
            <a:off x="8464739" y="2244275"/>
            <a:ext cx="3035649" cy="2987975"/>
          </a:xfrm>
          <a:prstGeom prst="rect">
            <a:avLst/>
          </a:prstGeom>
          <a:noFill/>
          <a:ln>
            <a:noFill/>
          </a:ln>
        </p:spPr>
      </p:pic>
      <p:pic>
        <p:nvPicPr>
          <p:cNvPr id="657" name="Google Shape;657;g315c6f5e5da_0_236"/>
          <p:cNvPicPr preferRelativeResize="0"/>
          <p:nvPr/>
        </p:nvPicPr>
        <p:blipFill>
          <a:blip r:embed="rId4">
            <a:alphaModFix/>
          </a:blip>
          <a:stretch>
            <a:fillRect/>
          </a:stretch>
        </p:blipFill>
        <p:spPr>
          <a:xfrm>
            <a:off x="8463313" y="273900"/>
            <a:ext cx="3038475" cy="170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nvSpPr>
        <p:spPr>
          <a:xfrm>
            <a:off x="2018677" y="299804"/>
            <a:ext cx="31271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Aktuelle Runde</a:t>
            </a:r>
            <a:endParaRPr/>
          </a:p>
        </p:txBody>
      </p:sp>
      <p:sp>
        <p:nvSpPr>
          <p:cNvPr id="209" name="Google Shape;209;p4"/>
          <p:cNvSpPr/>
          <p:nvPr/>
        </p:nvSpPr>
        <p:spPr>
          <a:xfrm>
            <a:off x="2453391" y="1775059"/>
            <a:ext cx="69554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800">
                <a:solidFill>
                  <a:schemeClr val="dk1"/>
                </a:solidFill>
                <a:latin typeface="Calibri"/>
                <a:ea typeface="Calibri"/>
                <a:cs typeface="Calibri"/>
                <a:sym typeface="Calibri"/>
              </a:rPr>
              <a:t>Wie geht es euch? Was läuft gut, was nicht?</a:t>
            </a:r>
            <a:endParaRPr/>
          </a:p>
        </p:txBody>
      </p:sp>
      <p:pic>
        <p:nvPicPr>
          <p:cNvPr descr="http://www.freshdads.com/sites/default/files/Trotzphase%202.jpg" id="210" name="Google Shape;210;p4"/>
          <p:cNvPicPr preferRelativeResize="0"/>
          <p:nvPr/>
        </p:nvPicPr>
        <p:blipFill rotWithShape="1">
          <a:blip r:embed="rId3">
            <a:alphaModFix/>
          </a:blip>
          <a:srcRect b="0" l="0" r="0" t="0"/>
          <a:stretch/>
        </p:blipFill>
        <p:spPr>
          <a:xfrm>
            <a:off x="8409144" y="4047344"/>
            <a:ext cx="1999362" cy="2474866"/>
          </a:xfrm>
          <a:prstGeom prst="rect">
            <a:avLst/>
          </a:prstGeom>
          <a:noFill/>
          <a:ln>
            <a:noFill/>
          </a:ln>
        </p:spPr>
      </p:pic>
      <p:pic>
        <p:nvPicPr>
          <p:cNvPr descr="https://st.depositphotos.com/1394201/1397/i/950/depositphotos_13971485-stock-photo-happy-child-girl-with-hands.jpg" id="211" name="Google Shape;211;p4"/>
          <p:cNvPicPr preferRelativeResize="0"/>
          <p:nvPr/>
        </p:nvPicPr>
        <p:blipFill rotWithShape="1">
          <a:blip r:embed="rId4">
            <a:alphaModFix/>
          </a:blip>
          <a:srcRect b="0" l="0" r="0" t="0"/>
          <a:stretch/>
        </p:blipFill>
        <p:spPr>
          <a:xfrm>
            <a:off x="1688891" y="2488368"/>
            <a:ext cx="2083634" cy="2287761"/>
          </a:xfrm>
          <a:prstGeom prst="rect">
            <a:avLst/>
          </a:prstGeom>
          <a:noFill/>
          <a:ln>
            <a:noFill/>
          </a:ln>
        </p:spPr>
      </p:pic>
      <p:pic>
        <p:nvPicPr>
          <p:cNvPr descr="https://i.pinimg.com/736x/d9/39/45/d93945c469e43c3b336c2a54f8e45d00.jpg" id="212" name="Google Shape;212;p4"/>
          <p:cNvPicPr preferRelativeResize="0"/>
          <p:nvPr/>
        </p:nvPicPr>
        <p:blipFill rotWithShape="1">
          <a:blip r:embed="rId5">
            <a:alphaModFix/>
          </a:blip>
          <a:srcRect b="0" l="0" r="0" t="0"/>
          <a:stretch/>
        </p:blipFill>
        <p:spPr>
          <a:xfrm>
            <a:off x="4004858" y="2963989"/>
            <a:ext cx="1860480" cy="2496494"/>
          </a:xfrm>
          <a:prstGeom prst="rect">
            <a:avLst/>
          </a:prstGeom>
          <a:noFill/>
          <a:ln>
            <a:noFill/>
          </a:ln>
        </p:spPr>
      </p:pic>
      <p:pic>
        <p:nvPicPr>
          <p:cNvPr descr="https://www.versicherungscheck24.de/wp-content/uploads/vc24_private_kv_fuer_kind_nachdenklicher_junge.jpg" id="213" name="Google Shape;213;p4"/>
          <p:cNvPicPr preferRelativeResize="0"/>
          <p:nvPr/>
        </p:nvPicPr>
        <p:blipFill rotWithShape="1">
          <a:blip r:embed="rId6">
            <a:alphaModFix/>
          </a:blip>
          <a:srcRect b="0" l="24348" r="12203" t="-533"/>
          <a:stretch/>
        </p:blipFill>
        <p:spPr>
          <a:xfrm>
            <a:off x="6097672" y="3589513"/>
            <a:ext cx="2047603" cy="237323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de-DE" sz="3200"/>
              <a:t>Exkurs: nonverbale Signale </a:t>
            </a:r>
            <a:br>
              <a:rPr b="1" lang="de-DE" sz="3200"/>
            </a:br>
            <a:r>
              <a:rPr b="1" lang="de-DE" sz="3200"/>
              <a:t>− als Reaktion auf Unterrichtsstörungen</a:t>
            </a:r>
            <a:endParaRPr b="1" sz="3200"/>
          </a:p>
        </p:txBody>
      </p:sp>
      <p:sp>
        <p:nvSpPr>
          <p:cNvPr id="663" name="Google Shape;663;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38163" lvl="0" marL="538163" rtl="0" algn="l">
              <a:lnSpc>
                <a:spcPct val="90000"/>
              </a:lnSpc>
              <a:spcBef>
                <a:spcPts val="0"/>
              </a:spcBef>
              <a:spcAft>
                <a:spcPts val="0"/>
              </a:spcAft>
              <a:buClr>
                <a:schemeClr val="dk1"/>
              </a:buClr>
              <a:buSzPts val="2800"/>
              <a:buFont typeface="Noto Sans Symbols"/>
              <a:buChar char="❖"/>
            </a:pPr>
            <a:r>
              <a:rPr lang="de-DE" sz="2800"/>
              <a:t>eignen sich für eine erste Reaktion und in Stillarbeitsphasen</a:t>
            </a:r>
            <a:endParaRPr/>
          </a:p>
          <a:p>
            <a:pPr indent="-538163" lvl="0" marL="538163" rtl="0" algn="l">
              <a:lnSpc>
                <a:spcPct val="90000"/>
              </a:lnSpc>
              <a:spcBef>
                <a:spcPts val="1000"/>
              </a:spcBef>
              <a:spcAft>
                <a:spcPts val="0"/>
              </a:spcAft>
              <a:buClr>
                <a:schemeClr val="dk1"/>
              </a:buClr>
              <a:buSzPts val="2800"/>
              <a:buFont typeface="Noto Sans Symbols"/>
              <a:buChar char="❖"/>
            </a:pPr>
            <a:r>
              <a:rPr lang="de-DE" sz="2800"/>
              <a:t>Sie stören den Unterrichtsfluss nicht </a:t>
            </a:r>
            <a:endParaRPr/>
          </a:p>
          <a:p>
            <a:pPr indent="-538163" lvl="0" marL="538163" rtl="0" algn="l">
              <a:lnSpc>
                <a:spcPct val="90000"/>
              </a:lnSpc>
              <a:spcBef>
                <a:spcPts val="1000"/>
              </a:spcBef>
              <a:spcAft>
                <a:spcPts val="0"/>
              </a:spcAft>
              <a:buClr>
                <a:schemeClr val="dk1"/>
              </a:buClr>
              <a:buSzPts val="2800"/>
              <a:buFont typeface="Noto Sans Symbols"/>
              <a:buChar char="❖"/>
            </a:pPr>
            <a:r>
              <a:rPr lang="de-DE" sz="2800"/>
              <a:t>Positive Wirkung nur bei Authentizität</a:t>
            </a:r>
            <a:endParaRPr/>
          </a:p>
          <a:p>
            <a:pPr indent="-538163" lvl="0" marL="538163" rtl="0" algn="l">
              <a:lnSpc>
                <a:spcPct val="90000"/>
              </a:lnSpc>
              <a:spcBef>
                <a:spcPts val="1000"/>
              </a:spcBef>
              <a:spcAft>
                <a:spcPts val="0"/>
              </a:spcAft>
              <a:buClr>
                <a:schemeClr val="dk1"/>
              </a:buClr>
              <a:buSzPts val="2800"/>
              <a:buFont typeface="Noto Sans Symbols"/>
              <a:buChar char="❖"/>
            </a:pPr>
            <a:r>
              <a:rPr lang="de-DE" sz="2800"/>
              <a:t>Beispiele:</a:t>
            </a:r>
            <a:endParaRPr/>
          </a:p>
          <a:p>
            <a:pPr indent="-409575" lvl="1" marL="1263650" rtl="0" algn="l">
              <a:lnSpc>
                <a:spcPct val="90000"/>
              </a:lnSpc>
              <a:spcBef>
                <a:spcPts val="500"/>
              </a:spcBef>
              <a:spcAft>
                <a:spcPts val="0"/>
              </a:spcAft>
              <a:buClr>
                <a:schemeClr val="dk1"/>
              </a:buClr>
              <a:buSzPts val="2400"/>
              <a:buFont typeface="Noto Sans Symbols"/>
              <a:buChar char="⮚"/>
            </a:pPr>
            <a:r>
              <a:rPr lang="de-DE" sz="2400"/>
              <a:t>Blickkontakt herstellen</a:t>
            </a:r>
            <a:endParaRPr/>
          </a:p>
          <a:p>
            <a:pPr indent="-409575" lvl="1" marL="1263650" rtl="0" algn="l">
              <a:lnSpc>
                <a:spcPct val="90000"/>
              </a:lnSpc>
              <a:spcBef>
                <a:spcPts val="500"/>
              </a:spcBef>
              <a:spcAft>
                <a:spcPts val="0"/>
              </a:spcAft>
              <a:buClr>
                <a:schemeClr val="dk1"/>
              </a:buClr>
              <a:buSzPts val="2400"/>
              <a:buFont typeface="Noto Sans Symbols"/>
              <a:buChar char="⮚"/>
            </a:pPr>
            <a:r>
              <a:rPr lang="de-DE" sz="2400"/>
              <a:t>Augenbrauen hochziehen</a:t>
            </a:r>
            <a:endParaRPr/>
          </a:p>
          <a:p>
            <a:pPr indent="-409575" lvl="1" marL="1263650" rtl="0" algn="l">
              <a:lnSpc>
                <a:spcPct val="90000"/>
              </a:lnSpc>
              <a:spcBef>
                <a:spcPts val="500"/>
              </a:spcBef>
              <a:spcAft>
                <a:spcPts val="0"/>
              </a:spcAft>
              <a:buClr>
                <a:schemeClr val="dk1"/>
              </a:buClr>
              <a:buSzPts val="2400"/>
              <a:buFont typeface="Noto Sans Symbols"/>
              <a:buChar char="⮚"/>
            </a:pPr>
            <a:r>
              <a:rPr lang="de-DE" sz="2400"/>
              <a:t>Kopf schütteln</a:t>
            </a:r>
            <a:endParaRPr/>
          </a:p>
          <a:p>
            <a:pPr indent="-409575" lvl="1" marL="1263650" rtl="0" algn="l">
              <a:lnSpc>
                <a:spcPct val="90000"/>
              </a:lnSpc>
              <a:spcBef>
                <a:spcPts val="500"/>
              </a:spcBef>
              <a:spcAft>
                <a:spcPts val="0"/>
              </a:spcAft>
              <a:buClr>
                <a:schemeClr val="dk1"/>
              </a:buClr>
              <a:buSzPts val="2400"/>
              <a:buFont typeface="Noto Sans Symbols"/>
              <a:buChar char="⮚"/>
            </a:pPr>
            <a:r>
              <a:rPr lang="de-DE" sz="2400"/>
              <a:t>Sich in die Richtung des Störenden begeben </a:t>
            </a:r>
            <a:endParaRPr/>
          </a:p>
          <a:p>
            <a:pPr indent="-360363" lvl="0" marL="538163" rtl="0" algn="l">
              <a:lnSpc>
                <a:spcPct val="90000"/>
              </a:lnSpc>
              <a:spcBef>
                <a:spcPts val="1000"/>
              </a:spcBef>
              <a:spcAft>
                <a:spcPts val="0"/>
              </a:spcAft>
              <a:buClr>
                <a:schemeClr val="dk1"/>
              </a:buClr>
              <a:buSzPts val="2800"/>
              <a:buFont typeface="Noto Sans Symbols"/>
              <a:buNone/>
            </a:pPr>
            <a:r>
              <a:t/>
            </a:r>
            <a:endParaRPr sz="2800"/>
          </a:p>
          <a:p>
            <a:pPr indent="-360363" lvl="0" marL="538163" rtl="0" algn="l">
              <a:lnSpc>
                <a:spcPct val="90000"/>
              </a:lnSpc>
              <a:spcBef>
                <a:spcPts val="1000"/>
              </a:spcBef>
              <a:spcAft>
                <a:spcPts val="0"/>
              </a:spcAft>
              <a:buClr>
                <a:schemeClr val="dk1"/>
              </a:buClr>
              <a:buSzPts val="2800"/>
              <a:buFont typeface="Noto Sans Symbols"/>
              <a:buNone/>
            </a:pPr>
            <a:r>
              <a:t/>
            </a:r>
            <a:endParaRPr sz="2800"/>
          </a:p>
        </p:txBody>
      </p:sp>
      <p:sp>
        <p:nvSpPr>
          <p:cNvPr id="664" name="Google Shape;664;p47"/>
          <p:cNvSpPr txBox="1"/>
          <p:nvPr>
            <p:ph idx="12" type="sldNum"/>
          </p:nvPr>
        </p:nvSpPr>
        <p:spPr>
          <a:xfrm>
            <a:off x="8610600" y="6356350"/>
            <a:ext cx="203127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315c6f5e5da_0_246"/>
          <p:cNvSpPr/>
          <p:nvPr/>
        </p:nvSpPr>
        <p:spPr>
          <a:xfrm>
            <a:off x="1732450" y="1650554"/>
            <a:ext cx="9045594" cy="4405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b="1" lang="de-DE" sz="2800">
                <a:solidFill>
                  <a:schemeClr val="dk1"/>
                </a:solidFill>
                <a:latin typeface="Calibri"/>
                <a:ea typeface="Calibri"/>
                <a:cs typeface="Calibri"/>
                <a:sym typeface="Calibri"/>
              </a:rPr>
              <a:t>7)  Umgang mit Unterrichtsstörungen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Ursachen</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Ursachensuche bei der Lehrkraft</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Auf Unterrichtsstörungen reagieren</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Nonverbale Signale</a:t>
            </a:r>
            <a:endParaRPr/>
          </a:p>
          <a:p>
            <a:pPr indent="0" lvl="1" marL="457200" marR="0" rtl="0" algn="l">
              <a:spcBef>
                <a:spcPts val="0"/>
              </a:spcBef>
              <a:spcAft>
                <a:spcPts val="0"/>
              </a:spcAft>
              <a:buNone/>
            </a:pPr>
            <a:r>
              <a:rPr b="1" i="0" lang="de-DE" sz="2400" u="none" cap="none" strike="noStrike">
                <a:solidFill>
                  <a:schemeClr val="dk1"/>
                </a:solidFill>
                <a:latin typeface="Calibri"/>
                <a:ea typeface="Calibri"/>
                <a:cs typeface="Calibri"/>
                <a:sym typeface="Calibri"/>
              </a:rPr>
              <a:t>Konsequenzen und Maßnahmen</a:t>
            </a:r>
            <a:endParaRPr b="1"/>
          </a:p>
          <a:p>
            <a:pPr indent="0" lvl="1" marL="457200" marR="0" rtl="0" algn="l">
              <a:spcBef>
                <a:spcPts val="0"/>
              </a:spcBef>
              <a:spcAft>
                <a:spcPts val="0"/>
              </a:spcAft>
              <a:buNone/>
            </a:pPr>
            <a:r>
              <a:rPr b="1" i="0" lang="de-DE" sz="2400" u="none" cap="none" strike="noStrike">
                <a:solidFill>
                  <a:schemeClr val="dk1"/>
                </a:solidFill>
                <a:latin typeface="Calibri"/>
                <a:ea typeface="Calibri"/>
                <a:cs typeface="Calibri"/>
                <a:sym typeface="Calibri"/>
              </a:rPr>
              <a:t>Stufenplan / Maßnahmenkatalog</a:t>
            </a:r>
            <a:endParaRPr b="1"/>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Umgang mit schwierigen Situationen</a:t>
            </a:r>
            <a:endParaRPr b="0" i="0" sz="2800" u="none" cap="none" strike="noStrike">
              <a:solidFill>
                <a:schemeClr val="lt1"/>
              </a:solidFill>
              <a:latin typeface="Calibri"/>
              <a:ea typeface="Calibri"/>
              <a:cs typeface="Calibri"/>
              <a:sym typeface="Calibri"/>
            </a:endParaRPr>
          </a:p>
        </p:txBody>
      </p:sp>
      <p:sp>
        <p:nvSpPr>
          <p:cNvPr id="673" name="Google Shape;673;g315c6f5e5da_0_246"/>
          <p:cNvSpPr/>
          <p:nvPr/>
        </p:nvSpPr>
        <p:spPr>
          <a:xfrm>
            <a:off x="1873250" y="476250"/>
            <a:ext cx="7403616"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de-DE" sz="3600">
                <a:latin typeface="Calibri"/>
                <a:ea typeface="Calibri"/>
                <a:cs typeface="Calibri"/>
                <a:sym typeface="Calibri"/>
              </a:rPr>
              <a:t>Schwerpunktthema</a:t>
            </a:r>
            <a:r>
              <a:rPr b="1" i="0" lang="de-DE" sz="3600" u="none" cap="none" strike="noStrike">
                <a:solidFill>
                  <a:srgbClr val="000000"/>
                </a:solidFill>
                <a:latin typeface="Calibri"/>
                <a:ea typeface="Calibri"/>
                <a:cs typeface="Calibri"/>
                <a:sym typeface="Calibri"/>
              </a:rPr>
              <a:t> heute</a:t>
            </a:r>
            <a:endParaRPr/>
          </a:p>
        </p:txBody>
      </p:sp>
      <p:pic>
        <p:nvPicPr>
          <p:cNvPr id="674" name="Google Shape;674;g315c6f5e5da_0_246"/>
          <p:cNvPicPr preferRelativeResize="0"/>
          <p:nvPr/>
        </p:nvPicPr>
        <p:blipFill>
          <a:blip r:embed="rId3">
            <a:alphaModFix/>
          </a:blip>
          <a:stretch>
            <a:fillRect/>
          </a:stretch>
        </p:blipFill>
        <p:spPr>
          <a:xfrm>
            <a:off x="8464739" y="2244275"/>
            <a:ext cx="3035649" cy="2987975"/>
          </a:xfrm>
          <a:prstGeom prst="rect">
            <a:avLst/>
          </a:prstGeom>
          <a:noFill/>
          <a:ln>
            <a:noFill/>
          </a:ln>
        </p:spPr>
      </p:pic>
      <p:pic>
        <p:nvPicPr>
          <p:cNvPr id="675" name="Google Shape;675;g315c6f5e5da_0_246"/>
          <p:cNvPicPr preferRelativeResize="0"/>
          <p:nvPr/>
        </p:nvPicPr>
        <p:blipFill>
          <a:blip r:embed="rId4">
            <a:alphaModFix/>
          </a:blip>
          <a:stretch>
            <a:fillRect/>
          </a:stretch>
        </p:blipFill>
        <p:spPr>
          <a:xfrm>
            <a:off x="8463313" y="273900"/>
            <a:ext cx="3038475" cy="170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49"/>
          <p:cNvPicPr preferRelativeResize="0"/>
          <p:nvPr/>
        </p:nvPicPr>
        <p:blipFill rotWithShape="1">
          <a:blip r:embed="rId3">
            <a:alphaModFix/>
          </a:blip>
          <a:srcRect b="0" l="0" r="0" t="0"/>
          <a:stretch/>
        </p:blipFill>
        <p:spPr>
          <a:xfrm>
            <a:off x="1236263" y="548113"/>
            <a:ext cx="9719473" cy="572367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50"/>
          <p:cNvPicPr preferRelativeResize="0"/>
          <p:nvPr/>
        </p:nvPicPr>
        <p:blipFill rotWithShape="1">
          <a:blip r:embed="rId3">
            <a:alphaModFix/>
          </a:blip>
          <a:srcRect b="0" l="0" r="0" t="0"/>
          <a:stretch/>
        </p:blipFill>
        <p:spPr>
          <a:xfrm>
            <a:off x="1024419" y="0"/>
            <a:ext cx="10143162" cy="5925023"/>
          </a:xfrm>
          <a:prstGeom prst="rect">
            <a:avLst/>
          </a:prstGeom>
          <a:noFill/>
          <a:ln>
            <a:noFill/>
          </a:ln>
        </p:spPr>
      </p:pic>
      <p:sp>
        <p:nvSpPr>
          <p:cNvPr id="687" name="Google Shape;687;p50"/>
          <p:cNvSpPr txBox="1"/>
          <p:nvPr/>
        </p:nvSpPr>
        <p:spPr>
          <a:xfrm>
            <a:off x="8863425" y="2159975"/>
            <a:ext cx="2986800" cy="556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Siehe </a:t>
            </a:r>
            <a:r>
              <a:rPr lang="de-DE" sz="2100" u="sng">
                <a:solidFill>
                  <a:schemeClr val="hlink"/>
                </a:solidFill>
                <a:latin typeface="Calibri"/>
                <a:ea typeface="Calibri"/>
                <a:cs typeface="Calibri"/>
                <a:sym typeface="Calibri"/>
                <a:hlinkClick r:id="rId4"/>
              </a:rPr>
              <a:t>Reader</a:t>
            </a:r>
            <a:r>
              <a:rPr lang="de-DE" sz="2100">
                <a:solidFill>
                  <a:schemeClr val="hlink"/>
                </a:solidFill>
                <a:uFill>
                  <a:noFill/>
                </a:uFill>
                <a:latin typeface="Calibri"/>
                <a:ea typeface="Calibri"/>
                <a:cs typeface="Calibri"/>
                <a:sym typeface="Calibri"/>
                <a:hlinkClick r:id="rId5"/>
              </a:rPr>
              <a:t> </a:t>
            </a:r>
            <a:r>
              <a:rPr lang="de-DE" sz="2100">
                <a:solidFill>
                  <a:schemeClr val="dk1"/>
                </a:solidFill>
                <a:latin typeface="Calibri"/>
                <a:ea typeface="Calibri"/>
                <a:cs typeface="Calibri"/>
                <a:sym typeface="Calibri"/>
              </a:rPr>
              <a:t>S. 10</a:t>
            </a:r>
            <a:endParaRPr sz="21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de-DE"/>
              <a:t>Zwischen Sicherheit und Selbstständigkeit</a:t>
            </a:r>
            <a:endParaRPr/>
          </a:p>
        </p:txBody>
      </p:sp>
      <p:sp>
        <p:nvSpPr>
          <p:cNvPr id="693" name="Google Shape;693;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de-DE"/>
              <a:t>                                      </a:t>
            </a:r>
            <a:endParaRPr/>
          </a:p>
        </p:txBody>
      </p:sp>
      <p:sp>
        <p:nvSpPr>
          <p:cNvPr id="694" name="Google Shape;694;p51"/>
          <p:cNvSpPr/>
          <p:nvPr/>
        </p:nvSpPr>
        <p:spPr>
          <a:xfrm>
            <a:off x="3478924" y="2433126"/>
            <a:ext cx="5223642" cy="336910"/>
          </a:xfrm>
          <a:prstGeom prst="lef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95" name="Google Shape;695;p51"/>
          <p:cNvGrpSpPr/>
          <p:nvPr/>
        </p:nvGrpSpPr>
        <p:grpSpPr>
          <a:xfrm>
            <a:off x="4246180" y="2306731"/>
            <a:ext cx="4120054" cy="4186144"/>
            <a:chOff x="4246180" y="2306731"/>
            <a:chExt cx="4120054" cy="4186144"/>
          </a:xfrm>
        </p:grpSpPr>
        <p:cxnSp>
          <p:nvCxnSpPr>
            <p:cNvPr id="696" name="Google Shape;696;p51"/>
            <p:cNvCxnSpPr/>
            <p:nvPr/>
          </p:nvCxnSpPr>
          <p:spPr>
            <a:xfrm>
              <a:off x="4246180" y="2306731"/>
              <a:ext cx="432000" cy="684000"/>
            </a:xfrm>
            <a:prstGeom prst="bentConnector3">
              <a:avLst>
                <a:gd fmla="val 50000" name="adj1"/>
              </a:avLst>
            </a:prstGeom>
            <a:noFill/>
            <a:ln cap="flat" cmpd="sng" w="57150">
              <a:solidFill>
                <a:srgbClr val="FF0000"/>
              </a:solidFill>
              <a:prstDash val="solid"/>
              <a:miter lim="800000"/>
              <a:headEnd len="sm" w="sm" type="none"/>
              <a:tailEnd len="med" w="med" type="triangle"/>
            </a:ln>
          </p:spPr>
        </p:cxnSp>
        <p:sp>
          <p:nvSpPr>
            <p:cNvPr id="697" name="Google Shape;697;p51"/>
            <p:cNvSpPr/>
            <p:nvPr/>
          </p:nvSpPr>
          <p:spPr>
            <a:xfrm>
              <a:off x="4678180" y="2770036"/>
              <a:ext cx="3688054" cy="3722839"/>
            </a:xfrm>
            <a:prstGeom prst="foldedCorner">
              <a:avLst>
                <a:gd fmla="val 16667" name="adj"/>
              </a:avLst>
            </a:prstGeom>
            <a:solidFill>
              <a:schemeClr val="lt1"/>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de-DE" sz="2000">
                  <a:solidFill>
                    <a:schemeClr val="dk1"/>
                  </a:solidFill>
                  <a:latin typeface="Calibri"/>
                  <a:ea typeface="Calibri"/>
                  <a:cs typeface="Calibri"/>
                  <a:sym typeface="Calibri"/>
                </a:rPr>
                <a:t>Die Verortung auf dieser Skala hängt von der Lerngruppe ab:</a:t>
              </a:r>
              <a:endParaRPr/>
            </a:p>
            <a:p>
              <a:pPr indent="-285750" lvl="0" marL="285750" marR="0" rtl="0" algn="l">
                <a:spcBef>
                  <a:spcPts val="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Je jünger die SuS sind,</a:t>
              </a:r>
              <a:endParaRPr/>
            </a:p>
            <a:p>
              <a:pPr indent="-285750" lvl="0" marL="285750" marR="0" rtl="0" algn="l">
                <a:spcBef>
                  <a:spcPts val="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je unbekannter/fremder der Lerngegenstand ist und</a:t>
              </a:r>
              <a:endParaRPr/>
            </a:p>
            <a:p>
              <a:pPr indent="-285750" lvl="0" marL="285750" marR="0" rtl="0" algn="l">
                <a:spcBef>
                  <a:spcPts val="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je unselbstständiger und/oder unsicherer die SuS sind,</a:t>
              </a:r>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um so weiter links setzen wir an.</a:t>
              </a:r>
              <a:endParaRPr sz="2000">
                <a:solidFill>
                  <a:schemeClr val="lt1"/>
                </a:solidFill>
                <a:latin typeface="Calibri"/>
                <a:ea typeface="Calibri"/>
                <a:cs typeface="Calibri"/>
                <a:sym typeface="Calibri"/>
              </a:endParaRPr>
            </a:p>
          </p:txBody>
        </p:sp>
      </p:grpSp>
      <p:sp>
        <p:nvSpPr>
          <p:cNvPr id="698" name="Google Shape;698;p51"/>
          <p:cNvSpPr/>
          <p:nvPr/>
        </p:nvSpPr>
        <p:spPr>
          <a:xfrm>
            <a:off x="838200" y="1524000"/>
            <a:ext cx="2562372" cy="4906753"/>
          </a:xfrm>
          <a:prstGeom prst="can">
            <a:avLst>
              <a:gd fmla="val 25000"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2400">
                <a:solidFill>
                  <a:schemeClr val="lt1"/>
                </a:solidFill>
                <a:latin typeface="Calibri"/>
                <a:ea typeface="Calibri"/>
                <a:cs typeface="Calibri"/>
                <a:sym typeface="Calibri"/>
              </a:rPr>
              <a:t>Sicherheit,</a:t>
            </a:r>
            <a:endParaRPr/>
          </a:p>
          <a:p>
            <a:pPr indent="0" lvl="0" marL="0" marR="0" rtl="0" algn="ctr">
              <a:spcBef>
                <a:spcPts val="0"/>
              </a:spcBef>
              <a:spcAft>
                <a:spcPts val="0"/>
              </a:spcAft>
              <a:buNone/>
            </a:pPr>
            <a:r>
              <a:rPr lang="de-DE" sz="2400">
                <a:solidFill>
                  <a:schemeClr val="lt1"/>
                </a:solidFill>
                <a:latin typeface="Calibri"/>
                <a:ea typeface="Calibri"/>
                <a:cs typeface="Calibri"/>
                <a:sym typeface="Calibri"/>
              </a:rPr>
              <a:t>Orientierung,</a:t>
            </a:r>
            <a:endParaRPr/>
          </a:p>
          <a:p>
            <a:pPr indent="0" lvl="0" marL="0" marR="0" rtl="0" algn="ctr">
              <a:spcBef>
                <a:spcPts val="0"/>
              </a:spcBef>
              <a:spcAft>
                <a:spcPts val="0"/>
              </a:spcAft>
              <a:buNone/>
            </a:pPr>
            <a:r>
              <a:rPr lang="de-DE" sz="2400">
                <a:solidFill>
                  <a:schemeClr val="lt1"/>
                </a:solidFill>
                <a:latin typeface="Calibri"/>
                <a:ea typeface="Calibri"/>
                <a:cs typeface="Calibri"/>
                <a:sym typeface="Calibri"/>
              </a:rPr>
              <a:t>Vorgaben,</a:t>
            </a:r>
            <a:endParaRPr/>
          </a:p>
          <a:p>
            <a:pPr indent="0" lvl="0" marL="0" marR="0" rtl="0" algn="ctr">
              <a:spcBef>
                <a:spcPts val="0"/>
              </a:spcBef>
              <a:spcAft>
                <a:spcPts val="0"/>
              </a:spcAft>
              <a:buNone/>
            </a:pPr>
            <a:r>
              <a:rPr lang="de-DE" sz="2400">
                <a:solidFill>
                  <a:schemeClr val="lt1"/>
                </a:solidFill>
                <a:latin typeface="Calibri"/>
                <a:ea typeface="Calibri"/>
                <a:cs typeface="Calibri"/>
                <a:sym typeface="Calibri"/>
              </a:rPr>
              <a:t>Kleinschrittigkeit,</a:t>
            </a:r>
            <a:endParaRPr/>
          </a:p>
          <a:p>
            <a:pPr indent="0" lvl="0" marL="0" marR="0" rtl="0" algn="ctr">
              <a:spcBef>
                <a:spcPts val="0"/>
              </a:spcBef>
              <a:spcAft>
                <a:spcPts val="0"/>
              </a:spcAft>
              <a:buNone/>
            </a:pPr>
            <a:r>
              <a:rPr lang="de-DE" sz="2400">
                <a:solidFill>
                  <a:schemeClr val="lt1"/>
                </a:solidFill>
                <a:latin typeface="Calibri"/>
                <a:ea typeface="Calibri"/>
                <a:cs typeface="Calibri"/>
                <a:sym typeface="Calibri"/>
              </a:rPr>
              <a:t>Unterstützung</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51"/>
          <p:cNvSpPr/>
          <p:nvPr/>
        </p:nvSpPr>
        <p:spPr>
          <a:xfrm>
            <a:off x="8791428" y="1524000"/>
            <a:ext cx="2556000" cy="4906753"/>
          </a:xfrm>
          <a:prstGeom prst="can">
            <a:avLst>
              <a:gd fmla="val 25000"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2400">
                <a:solidFill>
                  <a:schemeClr val="lt1"/>
                </a:solidFill>
                <a:latin typeface="Calibri"/>
                <a:ea typeface="Calibri"/>
                <a:cs typeface="Calibri"/>
                <a:sym typeface="Calibri"/>
              </a:rPr>
              <a:t>Selbstständigkeit, Autonomie,</a:t>
            </a:r>
            <a:endParaRPr/>
          </a:p>
          <a:p>
            <a:pPr indent="0" lvl="0" marL="0" marR="0" rtl="0" algn="ctr">
              <a:spcBef>
                <a:spcPts val="0"/>
              </a:spcBef>
              <a:spcAft>
                <a:spcPts val="0"/>
              </a:spcAft>
              <a:buNone/>
            </a:pPr>
            <a:r>
              <a:rPr lang="de-DE" sz="2400">
                <a:solidFill>
                  <a:schemeClr val="lt1"/>
                </a:solidFill>
                <a:latin typeface="Calibri"/>
                <a:ea typeface="Calibri"/>
                <a:cs typeface="Calibri"/>
                <a:sym typeface="Calibri"/>
              </a:rPr>
              <a:t>offene Arbeits- formen</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315c6f5e5da_0_271"/>
          <p:cNvSpPr/>
          <p:nvPr/>
        </p:nvSpPr>
        <p:spPr>
          <a:xfrm>
            <a:off x="1732450" y="1650554"/>
            <a:ext cx="9045594" cy="440559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b="1" lang="de-DE" sz="2800">
                <a:solidFill>
                  <a:schemeClr val="dk1"/>
                </a:solidFill>
                <a:latin typeface="Calibri"/>
                <a:ea typeface="Calibri"/>
                <a:cs typeface="Calibri"/>
                <a:sym typeface="Calibri"/>
              </a:rPr>
              <a:t>7)  Umgang mit Unterrichtsstörungen</a:t>
            </a:r>
            <a:endParaRPr/>
          </a:p>
          <a:p>
            <a:pPr indent="0" lvl="1" marL="457200" marR="0" rtl="0" algn="l">
              <a:spcBef>
                <a:spcPts val="0"/>
              </a:spcBef>
              <a:spcAft>
                <a:spcPts val="0"/>
              </a:spcAft>
              <a:buNone/>
            </a:pPr>
            <a:r>
              <a:rPr b="0" i="0" lang="de-DE" sz="2400" u="none" cap="none" strike="noStrike">
                <a:solidFill>
                  <a:schemeClr val="dk1"/>
                </a:solidFill>
                <a:latin typeface="Calibri"/>
                <a:ea typeface="Calibri"/>
                <a:cs typeface="Calibri"/>
                <a:sym typeface="Calibri"/>
              </a:rPr>
              <a:t>Ursachen</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Ursachensuche bei der Lehrkraft</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Auf Unterrichtsstörungen reagieren</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Nonverbale Signale</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Konsequenzen und Maßnahmen</a:t>
            </a:r>
            <a:endParaRPr/>
          </a:p>
          <a:p>
            <a:pPr indent="0" lvl="1" marL="457200" marR="0" rtl="0" algn="l">
              <a:spcBef>
                <a:spcPts val="0"/>
              </a:spcBef>
              <a:spcAft>
                <a:spcPts val="0"/>
              </a:spcAft>
              <a:buNone/>
            </a:pPr>
            <a:r>
              <a:rPr i="0" lang="de-DE" sz="2400" u="none" cap="none" strike="noStrike">
                <a:solidFill>
                  <a:schemeClr val="dk1"/>
                </a:solidFill>
                <a:latin typeface="Calibri"/>
                <a:ea typeface="Calibri"/>
                <a:cs typeface="Calibri"/>
                <a:sym typeface="Calibri"/>
              </a:rPr>
              <a:t>Stufenplan / Maßnahmenkatalog</a:t>
            </a:r>
            <a:endParaRPr/>
          </a:p>
          <a:p>
            <a:pPr indent="0" lvl="1" marL="457200" marR="0" rtl="0" algn="l">
              <a:spcBef>
                <a:spcPts val="0"/>
              </a:spcBef>
              <a:spcAft>
                <a:spcPts val="0"/>
              </a:spcAft>
              <a:buNone/>
            </a:pPr>
            <a:r>
              <a:rPr b="1" i="0" lang="de-DE" sz="2400" u="none" cap="none" strike="noStrike">
                <a:solidFill>
                  <a:schemeClr val="dk1"/>
                </a:solidFill>
                <a:latin typeface="Calibri"/>
                <a:ea typeface="Calibri"/>
                <a:cs typeface="Calibri"/>
                <a:sym typeface="Calibri"/>
              </a:rPr>
              <a:t>Umgang mit schwierigen Situationen</a:t>
            </a:r>
            <a:endParaRPr b="1" i="0" sz="2800" u="none" cap="none" strike="noStrike">
              <a:solidFill>
                <a:schemeClr val="lt1"/>
              </a:solidFill>
              <a:latin typeface="Calibri"/>
              <a:ea typeface="Calibri"/>
              <a:cs typeface="Calibri"/>
              <a:sym typeface="Calibri"/>
            </a:endParaRPr>
          </a:p>
        </p:txBody>
      </p:sp>
      <p:sp>
        <p:nvSpPr>
          <p:cNvPr id="708" name="Google Shape;708;g315c6f5e5da_0_271"/>
          <p:cNvSpPr/>
          <p:nvPr/>
        </p:nvSpPr>
        <p:spPr>
          <a:xfrm>
            <a:off x="1873250" y="476250"/>
            <a:ext cx="7403616"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de-DE" sz="3600">
                <a:latin typeface="Calibri"/>
                <a:ea typeface="Calibri"/>
                <a:cs typeface="Calibri"/>
                <a:sym typeface="Calibri"/>
              </a:rPr>
              <a:t>Schwerpunktthema</a:t>
            </a:r>
            <a:r>
              <a:rPr b="1" i="0" lang="de-DE" sz="3600" u="none" cap="none" strike="noStrike">
                <a:solidFill>
                  <a:srgbClr val="000000"/>
                </a:solidFill>
                <a:latin typeface="Calibri"/>
                <a:ea typeface="Calibri"/>
                <a:cs typeface="Calibri"/>
                <a:sym typeface="Calibri"/>
              </a:rPr>
              <a:t> heute</a:t>
            </a:r>
            <a:endParaRPr/>
          </a:p>
        </p:txBody>
      </p:sp>
      <p:pic>
        <p:nvPicPr>
          <p:cNvPr id="709" name="Google Shape;709;g315c6f5e5da_0_271"/>
          <p:cNvPicPr preferRelativeResize="0"/>
          <p:nvPr/>
        </p:nvPicPr>
        <p:blipFill>
          <a:blip r:embed="rId3">
            <a:alphaModFix/>
          </a:blip>
          <a:stretch>
            <a:fillRect/>
          </a:stretch>
        </p:blipFill>
        <p:spPr>
          <a:xfrm>
            <a:off x="8464739" y="2244275"/>
            <a:ext cx="3035649" cy="2987975"/>
          </a:xfrm>
          <a:prstGeom prst="rect">
            <a:avLst/>
          </a:prstGeom>
          <a:noFill/>
          <a:ln>
            <a:noFill/>
          </a:ln>
        </p:spPr>
      </p:pic>
      <p:pic>
        <p:nvPicPr>
          <p:cNvPr id="710" name="Google Shape;710;g315c6f5e5da_0_271"/>
          <p:cNvPicPr preferRelativeResize="0"/>
          <p:nvPr/>
        </p:nvPicPr>
        <p:blipFill>
          <a:blip r:embed="rId4">
            <a:alphaModFix/>
          </a:blip>
          <a:stretch>
            <a:fillRect/>
          </a:stretch>
        </p:blipFill>
        <p:spPr>
          <a:xfrm>
            <a:off x="8463313" y="273900"/>
            <a:ext cx="3038475" cy="170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g315c6f5e5da_0_28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de-DE" sz="3200"/>
              <a:t>Umgang mit Unterrichtsstörungen</a:t>
            </a:r>
            <a:endParaRPr b="1" sz="3200"/>
          </a:p>
        </p:txBody>
      </p:sp>
      <p:sp>
        <p:nvSpPr>
          <p:cNvPr id="717" name="Google Shape;717;g315c6f5e5da_0_28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1" marL="457200" marR="0" rtl="0" algn="l">
              <a:lnSpc>
                <a:spcPct val="130000"/>
              </a:lnSpc>
              <a:spcBef>
                <a:spcPts val="0"/>
              </a:spcBef>
              <a:spcAft>
                <a:spcPts val="0"/>
              </a:spcAft>
              <a:buClr>
                <a:srgbClr val="000000"/>
              </a:buClr>
              <a:buFont typeface="Arial"/>
              <a:buNone/>
            </a:pPr>
            <a:r>
              <a:rPr b="1" lang="de-DE"/>
              <a:t>Aufgabe: </a:t>
            </a:r>
            <a:r>
              <a:rPr lang="de-DE"/>
              <a:t>	</a:t>
            </a:r>
            <a:endParaRPr/>
          </a:p>
          <a:p>
            <a:pPr indent="-342900" lvl="0" marL="457200" marR="0" rtl="0" algn="l">
              <a:lnSpc>
                <a:spcPct val="130000"/>
              </a:lnSpc>
              <a:spcBef>
                <a:spcPts val="0"/>
              </a:spcBef>
              <a:spcAft>
                <a:spcPts val="0"/>
              </a:spcAft>
              <a:buSzPts val="1800"/>
              <a:buAutoNum type="arabicPeriod"/>
            </a:pPr>
            <a:r>
              <a:rPr lang="de-DE"/>
              <a:t>Konstruieren Sie als Gruppe eine fiktive Beispielsituation mit einer sehr starken Unterrichtsstörung und einer Reaktion bzw. einer Reaktionskette der Lehrkraft, die dazu führt, dass der Unterricht nicht weiter gestört wird.</a:t>
            </a:r>
            <a:endParaRPr/>
          </a:p>
          <a:p>
            <a:pPr indent="-342900" lvl="0" marL="457200" marR="0" rtl="0" algn="l">
              <a:lnSpc>
                <a:spcPct val="130000"/>
              </a:lnSpc>
              <a:spcBef>
                <a:spcPts val="0"/>
              </a:spcBef>
              <a:spcAft>
                <a:spcPts val="0"/>
              </a:spcAft>
              <a:buSzPts val="1800"/>
              <a:buAutoNum type="arabicPeriod"/>
            </a:pPr>
            <a:r>
              <a:rPr lang="de-DE"/>
              <a:t>Stellen Sie diese Situation in einer kurzen szenischen Darbietung vor. Oder stellen Sie die Situation und Ihre Lösungsstrategie(n) in einem kurzen Vortrag vor.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pic>
        <p:nvPicPr>
          <p:cNvPr id="722" name="Google Shape;722;p52"/>
          <p:cNvPicPr preferRelativeResize="0"/>
          <p:nvPr/>
        </p:nvPicPr>
        <p:blipFill rotWithShape="1">
          <a:blip r:embed="rId3">
            <a:alphaModFix/>
          </a:blip>
          <a:srcRect b="0" l="0" r="0" t="0"/>
          <a:stretch/>
        </p:blipFill>
        <p:spPr>
          <a:xfrm>
            <a:off x="719291" y="0"/>
            <a:ext cx="10753417" cy="6858000"/>
          </a:xfrm>
          <a:prstGeom prst="rect">
            <a:avLst/>
          </a:prstGeom>
          <a:noFill/>
          <a:ln>
            <a:noFill/>
          </a:ln>
        </p:spPr>
      </p:pic>
      <p:sp>
        <p:nvSpPr>
          <p:cNvPr id="723" name="Google Shape;723;p52"/>
          <p:cNvSpPr txBox="1"/>
          <p:nvPr/>
        </p:nvSpPr>
        <p:spPr>
          <a:xfrm>
            <a:off x="210825" y="5787675"/>
            <a:ext cx="2986800" cy="556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Vgl.</a:t>
            </a:r>
            <a:r>
              <a:rPr lang="de-DE" sz="2100">
                <a:solidFill>
                  <a:schemeClr val="dk1"/>
                </a:solidFill>
                <a:latin typeface="Calibri"/>
                <a:ea typeface="Calibri"/>
                <a:cs typeface="Calibri"/>
                <a:sym typeface="Calibri"/>
              </a:rPr>
              <a:t> </a:t>
            </a:r>
            <a:r>
              <a:rPr lang="de-DE" sz="2100" u="sng">
                <a:solidFill>
                  <a:schemeClr val="hlink"/>
                </a:solidFill>
                <a:latin typeface="Calibri"/>
                <a:ea typeface="Calibri"/>
                <a:cs typeface="Calibri"/>
                <a:sym typeface="Calibri"/>
                <a:hlinkClick r:id="rId4"/>
              </a:rPr>
              <a:t>Reader</a:t>
            </a:r>
            <a:r>
              <a:rPr lang="de-DE" sz="2100">
                <a:solidFill>
                  <a:schemeClr val="hlink"/>
                </a:solidFill>
                <a:uFill>
                  <a:noFill/>
                </a:uFill>
                <a:latin typeface="Calibri"/>
                <a:ea typeface="Calibri"/>
                <a:cs typeface="Calibri"/>
                <a:sym typeface="Calibri"/>
                <a:hlinkClick r:id="rId5"/>
              </a:rPr>
              <a:t> </a:t>
            </a:r>
            <a:r>
              <a:rPr lang="de-DE" sz="2100">
                <a:solidFill>
                  <a:schemeClr val="dk1"/>
                </a:solidFill>
                <a:latin typeface="Calibri"/>
                <a:ea typeface="Calibri"/>
                <a:cs typeface="Calibri"/>
                <a:sym typeface="Calibri"/>
              </a:rPr>
              <a:t>S. 11</a:t>
            </a:r>
            <a:endParaRPr sz="21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pic>
        <p:nvPicPr>
          <p:cNvPr id="728" name="Google Shape;728;p53"/>
          <p:cNvPicPr preferRelativeResize="0"/>
          <p:nvPr/>
        </p:nvPicPr>
        <p:blipFill rotWithShape="1">
          <a:blip r:embed="rId3">
            <a:alphaModFix/>
          </a:blip>
          <a:srcRect b="0" l="0" r="0" t="0"/>
          <a:stretch/>
        </p:blipFill>
        <p:spPr>
          <a:xfrm>
            <a:off x="1024742" y="146909"/>
            <a:ext cx="10142515" cy="572335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pic>
        <p:nvPicPr>
          <p:cNvPr id="734" name="Google Shape;734;p54"/>
          <p:cNvPicPr preferRelativeResize="0"/>
          <p:nvPr/>
        </p:nvPicPr>
        <p:blipFill rotWithShape="1">
          <a:blip r:embed="rId3">
            <a:alphaModFix/>
          </a:blip>
          <a:srcRect b="0" l="0" r="0" t="0"/>
          <a:stretch/>
        </p:blipFill>
        <p:spPr>
          <a:xfrm>
            <a:off x="1236263" y="115218"/>
            <a:ext cx="9719473" cy="57236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
          <p:cNvSpPr/>
          <p:nvPr/>
        </p:nvSpPr>
        <p:spPr>
          <a:xfrm>
            <a:off x="1760475" y="487525"/>
            <a:ext cx="3613140" cy="65404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rPr b="1" lang="de-DE" sz="3600">
                <a:solidFill>
                  <a:srgbClr val="000000"/>
                </a:solidFill>
                <a:latin typeface="Calibri"/>
                <a:ea typeface="Calibri"/>
                <a:cs typeface="Calibri"/>
                <a:sym typeface="Calibri"/>
              </a:rPr>
              <a:t>Planung für heute</a:t>
            </a:r>
            <a:endParaRPr/>
          </a:p>
        </p:txBody>
      </p:sp>
      <p:sp>
        <p:nvSpPr>
          <p:cNvPr id="222" name="Google Shape;222;p5"/>
          <p:cNvSpPr/>
          <p:nvPr/>
        </p:nvSpPr>
        <p:spPr>
          <a:xfrm>
            <a:off x="1698626" y="1212574"/>
            <a:ext cx="9045574" cy="569311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Begrüßung und Organisatorisches </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Aktuelle Runde</a:t>
            </a:r>
            <a:endParaRPr/>
          </a:p>
          <a:p>
            <a:pPr indent="0" lvl="0" marL="0" marR="0" rtl="0" algn="l">
              <a:spcBef>
                <a:spcPts val="0"/>
              </a:spcBef>
              <a:spcAft>
                <a:spcPts val="0"/>
              </a:spcAft>
              <a:buNone/>
            </a:pPr>
            <a:r>
              <a:rPr b="1" lang="de-DE" sz="2800">
                <a:solidFill>
                  <a:schemeClr val="dk1"/>
                </a:solidFill>
                <a:latin typeface="Calibri"/>
                <a:ea typeface="Calibri"/>
                <a:cs typeface="Calibri"/>
                <a:sym typeface="Calibri"/>
              </a:rPr>
              <a:t>Gruppenhospitation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Klassenführung – Begriffserklärung allgemein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Klassenführung – Techniken nach Kounin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Beispiele – Techniken nach Kounin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Umgang mit Unterrichtsstörungen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Unterrichtsstörungen vorbeugen – Regeln, Rituale, Routinen</a:t>
            </a:r>
            <a:endParaRPr/>
          </a:p>
          <a:p>
            <a:pPr indent="0" lvl="0" marL="0" marR="0" rtl="0" algn="l">
              <a:spcBef>
                <a:spcPts val="0"/>
              </a:spcBef>
              <a:spcAft>
                <a:spcPts val="0"/>
              </a:spcAft>
              <a:buNone/>
            </a:pPr>
            <a:r>
              <a:rPr lang="de-DE" sz="2800">
                <a:solidFill>
                  <a:schemeClr val="dk1"/>
                </a:solidFill>
                <a:latin typeface="Calibri"/>
                <a:ea typeface="Calibri"/>
                <a:cs typeface="Calibri"/>
                <a:sym typeface="Calibri"/>
              </a:rPr>
              <a:t>Feedback</a:t>
            </a:r>
            <a:endParaRPr/>
          </a:p>
          <a:p>
            <a:pPr indent="0" lvl="1" marL="457200" marR="0" rtl="0" algn="l">
              <a:lnSpc>
                <a:spcPct val="13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434340" lvl="1" marL="971550" marR="0" rtl="0" algn="l">
              <a:lnSpc>
                <a:spcPct val="130000"/>
              </a:lnSpc>
              <a:spcBef>
                <a:spcPts val="0"/>
              </a:spcBef>
              <a:spcAft>
                <a:spcPts val="0"/>
              </a:spcAft>
              <a:buClr>
                <a:srgbClr val="073064"/>
              </a:buClr>
              <a:buSzPts val="1260"/>
              <a:buFont typeface="Calibri"/>
              <a:buNone/>
            </a:pPr>
            <a:r>
              <a:t/>
            </a:r>
            <a:endParaRPr b="0" i="0" sz="2800" u="none" cap="none" strike="noStrike">
              <a:solidFill>
                <a:schemeClr val="dk1"/>
              </a:solidFill>
              <a:latin typeface="Calibri"/>
              <a:ea typeface="Calibri"/>
              <a:cs typeface="Calibri"/>
              <a:sym typeface="Calibri"/>
            </a:endParaRPr>
          </a:p>
        </p:txBody>
      </p:sp>
      <p:pic>
        <p:nvPicPr>
          <p:cNvPr descr="positive red arrow presentation" id="223" name="Google Shape;223;p5"/>
          <p:cNvPicPr preferRelativeResize="0"/>
          <p:nvPr/>
        </p:nvPicPr>
        <p:blipFill>
          <a:blip r:embed="rId3">
            <a:alphaModFix/>
          </a:blip>
          <a:stretch>
            <a:fillRect/>
          </a:stretch>
        </p:blipFill>
        <p:spPr>
          <a:xfrm>
            <a:off x="9231750" y="2229275"/>
            <a:ext cx="2217675" cy="221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pic>
        <p:nvPicPr>
          <p:cNvPr id="740" name="Google Shape;740;p55"/>
          <p:cNvPicPr preferRelativeResize="0"/>
          <p:nvPr/>
        </p:nvPicPr>
        <p:blipFill rotWithShape="1">
          <a:blip r:embed="rId3">
            <a:alphaModFix/>
          </a:blip>
          <a:srcRect b="0" l="0" r="0" t="0"/>
          <a:stretch/>
        </p:blipFill>
        <p:spPr>
          <a:xfrm>
            <a:off x="1236263" y="567163"/>
            <a:ext cx="9719473" cy="5723673"/>
          </a:xfrm>
          <a:prstGeom prst="rect">
            <a:avLst/>
          </a:prstGeom>
          <a:noFill/>
          <a:ln>
            <a:noFill/>
          </a:ln>
        </p:spPr>
      </p:pic>
      <p:sp>
        <p:nvSpPr>
          <p:cNvPr id="741" name="Google Shape;741;p55"/>
          <p:cNvSpPr txBox="1"/>
          <p:nvPr/>
        </p:nvSpPr>
        <p:spPr>
          <a:xfrm>
            <a:off x="210825" y="5787675"/>
            <a:ext cx="2986800" cy="556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Siehe </a:t>
            </a:r>
            <a:r>
              <a:rPr lang="de-DE" sz="2100" u="sng">
                <a:solidFill>
                  <a:schemeClr val="hlink"/>
                </a:solidFill>
                <a:latin typeface="Calibri"/>
                <a:ea typeface="Calibri"/>
                <a:cs typeface="Calibri"/>
                <a:sym typeface="Calibri"/>
                <a:hlinkClick r:id="rId4"/>
              </a:rPr>
              <a:t>Reader</a:t>
            </a:r>
            <a:r>
              <a:rPr lang="de-DE" sz="2100">
                <a:solidFill>
                  <a:schemeClr val="hlink"/>
                </a:solidFill>
                <a:uFill>
                  <a:noFill/>
                </a:uFill>
                <a:latin typeface="Calibri"/>
                <a:ea typeface="Calibri"/>
                <a:cs typeface="Calibri"/>
                <a:sym typeface="Calibri"/>
                <a:hlinkClick r:id="rId5"/>
              </a:rPr>
              <a:t> </a:t>
            </a:r>
            <a:r>
              <a:rPr lang="de-DE" sz="2100">
                <a:solidFill>
                  <a:schemeClr val="dk1"/>
                </a:solidFill>
                <a:latin typeface="Calibri"/>
                <a:ea typeface="Calibri"/>
                <a:cs typeface="Calibri"/>
                <a:sym typeface="Calibri"/>
              </a:rPr>
              <a:t>S. 12</a:t>
            </a:r>
            <a:endParaRPr sz="21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id="746" name="Google Shape;746;p56"/>
          <p:cNvPicPr preferRelativeResize="0"/>
          <p:nvPr/>
        </p:nvPicPr>
        <p:blipFill rotWithShape="1">
          <a:blip r:embed="rId3">
            <a:alphaModFix/>
          </a:blip>
          <a:srcRect b="0" l="0" r="0" t="0"/>
          <a:stretch/>
        </p:blipFill>
        <p:spPr>
          <a:xfrm>
            <a:off x="1022391" y="315074"/>
            <a:ext cx="10147217" cy="5723353"/>
          </a:xfrm>
          <a:prstGeom prst="rect">
            <a:avLst/>
          </a:prstGeom>
          <a:noFill/>
          <a:ln>
            <a:noFill/>
          </a:ln>
        </p:spPr>
      </p:pic>
      <p:sp>
        <p:nvSpPr>
          <p:cNvPr id="747" name="Google Shape;747;p56"/>
          <p:cNvSpPr txBox="1"/>
          <p:nvPr/>
        </p:nvSpPr>
        <p:spPr>
          <a:xfrm>
            <a:off x="210825" y="5787675"/>
            <a:ext cx="2986800" cy="556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DE" sz="2100">
                <a:solidFill>
                  <a:schemeClr val="dk1"/>
                </a:solidFill>
                <a:latin typeface="Calibri"/>
                <a:ea typeface="Calibri"/>
                <a:cs typeface="Calibri"/>
                <a:sym typeface="Calibri"/>
              </a:rPr>
              <a:t>Siehe</a:t>
            </a:r>
            <a:r>
              <a:rPr lang="de-DE" sz="2100">
                <a:solidFill>
                  <a:schemeClr val="dk1"/>
                </a:solidFill>
                <a:latin typeface="Calibri"/>
                <a:ea typeface="Calibri"/>
                <a:cs typeface="Calibri"/>
                <a:sym typeface="Calibri"/>
              </a:rPr>
              <a:t> </a:t>
            </a:r>
            <a:r>
              <a:rPr lang="de-DE" sz="2100" u="sng">
                <a:solidFill>
                  <a:schemeClr val="hlink"/>
                </a:solidFill>
                <a:latin typeface="Calibri"/>
                <a:ea typeface="Calibri"/>
                <a:cs typeface="Calibri"/>
                <a:sym typeface="Calibri"/>
                <a:hlinkClick r:id="rId4"/>
              </a:rPr>
              <a:t>Reader</a:t>
            </a:r>
            <a:r>
              <a:rPr lang="de-DE" sz="2100">
                <a:solidFill>
                  <a:schemeClr val="hlink"/>
                </a:solidFill>
                <a:uFill>
                  <a:noFill/>
                </a:uFill>
                <a:latin typeface="Calibri"/>
                <a:ea typeface="Calibri"/>
                <a:cs typeface="Calibri"/>
                <a:sym typeface="Calibri"/>
                <a:hlinkClick r:id="rId5"/>
              </a:rPr>
              <a:t> </a:t>
            </a:r>
            <a:r>
              <a:rPr lang="de-DE" sz="2100">
                <a:solidFill>
                  <a:schemeClr val="dk1"/>
                </a:solidFill>
                <a:latin typeface="Calibri"/>
                <a:ea typeface="Calibri"/>
                <a:cs typeface="Calibri"/>
                <a:sym typeface="Calibri"/>
              </a:rPr>
              <a:t>S. 13</a:t>
            </a:r>
            <a:endParaRPr sz="2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6"/>
          <p:cNvSpPr/>
          <p:nvPr/>
        </p:nvSpPr>
        <p:spPr>
          <a:xfrm>
            <a:off x="1903958" y="356175"/>
            <a:ext cx="69780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Vorbereitung Unterrichtsbesuch</a:t>
            </a:r>
            <a:endParaRPr/>
          </a:p>
        </p:txBody>
      </p:sp>
      <p:sp>
        <p:nvSpPr>
          <p:cNvPr id="229" name="Google Shape;229;p6"/>
          <p:cNvSpPr txBox="1"/>
          <p:nvPr/>
        </p:nvSpPr>
        <p:spPr>
          <a:xfrm>
            <a:off x="419341" y="1904633"/>
            <a:ext cx="77652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800">
                <a:solidFill>
                  <a:schemeClr val="dk1"/>
                </a:solidFill>
                <a:latin typeface="Calibri"/>
                <a:ea typeface="Calibri"/>
                <a:cs typeface="Calibri"/>
                <a:sym typeface="Calibri"/>
              </a:rPr>
              <a:t>Vorbereitung</a:t>
            </a:r>
            <a:r>
              <a:rPr lang="de-DE"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Calibri"/>
              <a:buAutoNum type="arabicPeriod"/>
            </a:pPr>
            <a:r>
              <a:rPr lang="de-DE" sz="2800">
                <a:solidFill>
                  <a:schemeClr val="dk1"/>
                </a:solidFill>
                <a:latin typeface="Calibri"/>
                <a:ea typeface="Calibri"/>
                <a:cs typeface="Calibri"/>
                <a:sym typeface="Calibri"/>
              </a:rPr>
              <a:t>Schauen Sie sich Ihren Beobachtungsauftrag an.</a:t>
            </a:r>
            <a:endParaRPr/>
          </a:p>
          <a:p>
            <a:pPr indent="-342900" lvl="0" marL="342900" marR="0" rtl="0" algn="l">
              <a:spcBef>
                <a:spcPts val="0"/>
              </a:spcBef>
              <a:spcAft>
                <a:spcPts val="0"/>
              </a:spcAft>
              <a:buClr>
                <a:schemeClr val="dk1"/>
              </a:buClr>
              <a:buSzPts val="2800"/>
              <a:buFont typeface="Calibri"/>
              <a:buAutoNum type="arabicPeriod"/>
            </a:pPr>
            <a:r>
              <a:rPr lang="de-DE" sz="2800">
                <a:solidFill>
                  <a:schemeClr val="dk1"/>
                </a:solidFill>
                <a:latin typeface="Calibri"/>
                <a:ea typeface="Calibri"/>
                <a:cs typeface="Calibri"/>
                <a:sym typeface="Calibri"/>
              </a:rPr>
              <a:t>Nehmen Sie den gelesenen Unterrichtsentwurf und finden Sie sich im Klassenraum ein.</a:t>
            </a:r>
            <a:endParaRPr/>
          </a:p>
          <a:p>
            <a:pPr indent="-342900" lvl="0" marL="342900" marR="0" rtl="0" algn="l">
              <a:spcBef>
                <a:spcPts val="0"/>
              </a:spcBef>
              <a:spcAft>
                <a:spcPts val="0"/>
              </a:spcAft>
              <a:buClr>
                <a:schemeClr val="dk1"/>
              </a:buClr>
              <a:buSzPts val="2800"/>
              <a:buFont typeface="Calibri"/>
              <a:buAutoNum type="arabicPeriod"/>
            </a:pPr>
            <a:r>
              <a:rPr lang="de-DE" sz="2800">
                <a:solidFill>
                  <a:schemeClr val="dk1"/>
                </a:solidFill>
                <a:latin typeface="Calibri"/>
                <a:ea typeface="Calibri"/>
                <a:cs typeface="Calibri"/>
                <a:sym typeface="Calibri"/>
              </a:rPr>
              <a:t>Nach der Hospitation haben Sie ca. 15 Minuten für eine Pause und einen Austausch mit anderen LiVs, die denselben Beobachtungsauftrag haben.</a:t>
            </a:r>
            <a:endParaRPr/>
          </a:p>
          <a:p>
            <a:pPr indent="-342900" lvl="0" marL="342900" marR="0" rtl="0" algn="l">
              <a:spcBef>
                <a:spcPts val="0"/>
              </a:spcBef>
              <a:spcAft>
                <a:spcPts val="0"/>
              </a:spcAft>
              <a:buClr>
                <a:schemeClr val="dk1"/>
              </a:buClr>
              <a:buSzPts val="2800"/>
              <a:buFont typeface="Calibri"/>
              <a:buAutoNum type="arabicPeriod"/>
            </a:pPr>
            <a:r>
              <a:rPr lang="de-DE" sz="2800">
                <a:solidFill>
                  <a:schemeClr val="dk1"/>
                </a:solidFill>
                <a:latin typeface="Calibri"/>
                <a:ea typeface="Calibri"/>
                <a:cs typeface="Calibri"/>
                <a:sym typeface="Calibri"/>
              </a:rPr>
              <a:t>Schreiben Sie Lob auf die </a:t>
            </a:r>
            <a:r>
              <a:rPr lang="de-DE" sz="2800">
                <a:solidFill>
                  <a:schemeClr val="dk1"/>
                </a:solidFill>
                <a:highlight>
                  <a:srgbClr val="008CCF"/>
                </a:highlight>
                <a:latin typeface="Calibri"/>
                <a:ea typeface="Calibri"/>
                <a:cs typeface="Calibri"/>
                <a:sym typeface="Calibri"/>
              </a:rPr>
              <a:t>blauen</a:t>
            </a:r>
            <a:r>
              <a:rPr lang="de-DE" sz="2800">
                <a:solidFill>
                  <a:schemeClr val="dk1"/>
                </a:solidFill>
                <a:latin typeface="Calibri"/>
                <a:ea typeface="Calibri"/>
                <a:cs typeface="Calibri"/>
                <a:sym typeface="Calibri"/>
              </a:rPr>
              <a:t> Karten und Fragen und Tipps auf die </a:t>
            </a:r>
            <a:r>
              <a:rPr lang="de-DE" sz="2800">
                <a:solidFill>
                  <a:schemeClr val="dk1"/>
                </a:solidFill>
                <a:highlight>
                  <a:srgbClr val="FFFF00"/>
                </a:highlight>
                <a:latin typeface="Calibri"/>
                <a:ea typeface="Calibri"/>
                <a:cs typeface="Calibri"/>
                <a:sym typeface="Calibri"/>
              </a:rPr>
              <a:t>gelben</a:t>
            </a:r>
            <a:r>
              <a:rPr lang="de-DE" sz="2800">
                <a:solidFill>
                  <a:schemeClr val="dk1"/>
                </a:solidFill>
                <a:latin typeface="Calibri"/>
                <a:ea typeface="Calibri"/>
                <a:cs typeface="Calibri"/>
                <a:sym typeface="Calibri"/>
              </a:rPr>
              <a:t> Karten.</a:t>
            </a:r>
            <a:endParaRPr/>
          </a:p>
        </p:txBody>
      </p:sp>
      <p:sp>
        <p:nvSpPr>
          <p:cNvPr id="230" name="Google Shape;230;p6"/>
          <p:cNvSpPr txBox="1"/>
          <p:nvPr/>
        </p:nvSpPr>
        <p:spPr>
          <a:xfrm>
            <a:off x="8524825" y="1904625"/>
            <a:ext cx="3390300" cy="3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DE" sz="2000">
                <a:solidFill>
                  <a:schemeClr val="dk1"/>
                </a:solidFill>
                <a:latin typeface="Calibri"/>
                <a:ea typeface="Calibri"/>
                <a:cs typeface="Calibri"/>
                <a:sym typeface="Calibri"/>
              </a:rPr>
              <a:t>Beobachtungswünsche Paul:</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de-DE" sz="2000">
                <a:solidFill>
                  <a:schemeClr val="dk1"/>
                </a:solidFill>
                <a:latin typeface="Calibri"/>
                <a:ea typeface="Calibri"/>
                <a:cs typeface="Calibri"/>
                <a:sym typeface="Calibri"/>
              </a:rPr>
              <a:t>Kognitive Aktivierung: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Verständnisorientierung,</a:t>
            </a:r>
            <a:endParaRPr sz="2000">
              <a:solidFill>
                <a:schemeClr val="dk1"/>
              </a:solidFill>
              <a:latin typeface="Calibri"/>
              <a:ea typeface="Calibri"/>
              <a:cs typeface="Calibri"/>
              <a:sym typeface="Calibri"/>
            </a:endParaRPr>
          </a:p>
          <a:p>
            <a:pPr indent="-304800" lvl="0" marL="457200" rtl="0" algn="l">
              <a:spcBef>
                <a:spcPts val="0"/>
              </a:spcBef>
              <a:spcAft>
                <a:spcPts val="0"/>
              </a:spcAft>
              <a:buNone/>
            </a:pPr>
            <a:r>
              <a:rPr lang="de-DE" sz="2000">
                <a:solidFill>
                  <a:schemeClr val="dk1"/>
                </a:solidFill>
                <a:latin typeface="Calibri"/>
                <a:ea typeface="Calibri"/>
                <a:cs typeface="Calibri"/>
                <a:sym typeface="Calibri"/>
              </a:rPr>
              <a:t>Ermittlung Denkwissen mit</a:t>
            </a:r>
            <a:endParaRPr sz="2000">
              <a:solidFill>
                <a:schemeClr val="dk1"/>
              </a:solidFill>
              <a:latin typeface="Calibri"/>
              <a:ea typeface="Calibri"/>
              <a:cs typeface="Calibri"/>
              <a:sym typeface="Calibri"/>
            </a:endParaRPr>
          </a:p>
          <a:p>
            <a:pPr indent="-304800" lvl="0" marL="457200" rtl="0" algn="l">
              <a:spcBef>
                <a:spcPts val="0"/>
              </a:spcBef>
              <a:spcAft>
                <a:spcPts val="0"/>
              </a:spcAft>
              <a:buNone/>
            </a:pPr>
            <a:r>
              <a:rPr lang="de-DE" sz="2000">
                <a:solidFill>
                  <a:schemeClr val="dk1"/>
                </a:solidFill>
                <a:latin typeface="Calibri"/>
                <a:ea typeface="Calibri"/>
                <a:cs typeface="Calibri"/>
                <a:sym typeface="Calibri"/>
              </a:rPr>
              <a:t>Blick auf Verknüpfung</a:t>
            </a:r>
            <a:endParaRPr sz="2000">
              <a:solidFill>
                <a:schemeClr val="dk1"/>
              </a:solidFill>
              <a:latin typeface="Calibri"/>
              <a:ea typeface="Calibri"/>
              <a:cs typeface="Calibri"/>
              <a:sym typeface="Calibri"/>
            </a:endParaRPr>
          </a:p>
          <a:p>
            <a:pPr indent="-304800" lvl="0" marL="457200" rtl="0" algn="l">
              <a:spcBef>
                <a:spcPts val="0"/>
              </a:spcBef>
              <a:spcAft>
                <a:spcPts val="0"/>
              </a:spcAft>
              <a:buNone/>
            </a:pPr>
            <a:r>
              <a:rPr lang="de-DE" sz="2000">
                <a:solidFill>
                  <a:schemeClr val="dk1"/>
                </a:solidFill>
                <a:latin typeface="Calibri"/>
                <a:ea typeface="Calibri"/>
                <a:cs typeface="Calibri"/>
                <a:sym typeface="Calibri"/>
              </a:rPr>
              <a:t>Theorie / Praxis)</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de-DE" sz="2000">
                <a:solidFill>
                  <a:schemeClr val="dk1"/>
                </a:solidFill>
                <a:latin typeface="Calibri"/>
                <a:ea typeface="Calibri"/>
                <a:cs typeface="Calibri"/>
                <a:sym typeface="Calibri"/>
              </a:rPr>
              <a:t>Klassenführung: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Zeitnutzung</a:t>
            </a:r>
            <a:endParaRPr sz="2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p:nvPr/>
        </p:nvSpPr>
        <p:spPr>
          <a:xfrm>
            <a:off x="539250" y="253625"/>
            <a:ext cx="65889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Vorbereitung Unterrichtsbesuch</a:t>
            </a:r>
            <a:endParaRPr/>
          </a:p>
        </p:txBody>
      </p:sp>
      <p:sp>
        <p:nvSpPr>
          <p:cNvPr id="236" name="Google Shape;236;p9"/>
          <p:cNvSpPr txBox="1"/>
          <p:nvPr/>
        </p:nvSpPr>
        <p:spPr>
          <a:xfrm>
            <a:off x="2129646" y="1843314"/>
            <a:ext cx="77651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37" name="Google Shape;237;p9"/>
          <p:cNvPicPr preferRelativeResize="0"/>
          <p:nvPr/>
        </p:nvPicPr>
        <p:blipFill rotWithShape="1">
          <a:blip r:embed="rId3">
            <a:alphaModFix/>
          </a:blip>
          <a:srcRect b="0" l="0" r="8408" t="0"/>
          <a:stretch/>
        </p:blipFill>
        <p:spPr>
          <a:xfrm>
            <a:off x="539250" y="2366525"/>
            <a:ext cx="6718575" cy="2691700"/>
          </a:xfrm>
          <a:prstGeom prst="rect">
            <a:avLst/>
          </a:prstGeom>
          <a:noFill/>
          <a:ln>
            <a:noFill/>
          </a:ln>
        </p:spPr>
      </p:pic>
      <p:sp>
        <p:nvSpPr>
          <p:cNvPr id="238" name="Google Shape;238;p9"/>
          <p:cNvSpPr txBox="1"/>
          <p:nvPr/>
        </p:nvSpPr>
        <p:spPr>
          <a:xfrm>
            <a:off x="457543" y="5374358"/>
            <a:ext cx="7882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800">
                <a:solidFill>
                  <a:schemeClr val="dk1"/>
                </a:solidFill>
                <a:latin typeface="Calibri"/>
                <a:ea typeface="Calibri"/>
                <a:cs typeface="Calibri"/>
                <a:sym typeface="Calibri"/>
              </a:rPr>
              <a:t>Namen:</a:t>
            </a:r>
            <a:endParaRPr/>
          </a:p>
        </p:txBody>
      </p:sp>
      <p:pic>
        <p:nvPicPr>
          <p:cNvPr id="239" name="Google Shape;239;p9"/>
          <p:cNvPicPr preferRelativeResize="0"/>
          <p:nvPr/>
        </p:nvPicPr>
        <p:blipFill>
          <a:blip r:embed="rId4">
            <a:alphaModFix/>
          </a:blip>
          <a:stretch>
            <a:fillRect/>
          </a:stretch>
        </p:blipFill>
        <p:spPr>
          <a:xfrm>
            <a:off x="7781725" y="2366525"/>
            <a:ext cx="3953100" cy="3760300"/>
          </a:xfrm>
          <a:prstGeom prst="rect">
            <a:avLst/>
          </a:prstGeom>
          <a:noFill/>
          <a:ln>
            <a:noFill/>
          </a:ln>
        </p:spPr>
      </p:pic>
      <p:pic>
        <p:nvPicPr>
          <p:cNvPr id="240" name="Google Shape;240;p9"/>
          <p:cNvPicPr preferRelativeResize="0"/>
          <p:nvPr/>
        </p:nvPicPr>
        <p:blipFill>
          <a:blip r:embed="rId5">
            <a:alphaModFix/>
          </a:blip>
          <a:stretch>
            <a:fillRect/>
          </a:stretch>
        </p:blipFill>
        <p:spPr>
          <a:xfrm>
            <a:off x="8081875" y="1737883"/>
            <a:ext cx="3352800" cy="628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7"/>
          <p:cNvSpPr/>
          <p:nvPr/>
        </p:nvSpPr>
        <p:spPr>
          <a:xfrm>
            <a:off x="606025" y="163900"/>
            <a:ext cx="66483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chemeClr val="dk1"/>
                </a:solidFill>
                <a:latin typeface="Calibri"/>
                <a:ea typeface="Calibri"/>
                <a:cs typeface="Calibri"/>
                <a:sym typeface="Calibri"/>
              </a:rPr>
              <a:t>Vorbereitung Unterrichtsbesuch</a:t>
            </a:r>
            <a:endParaRPr/>
          </a:p>
        </p:txBody>
      </p:sp>
      <p:sp>
        <p:nvSpPr>
          <p:cNvPr id="246" name="Google Shape;246;p7"/>
          <p:cNvSpPr txBox="1"/>
          <p:nvPr/>
        </p:nvSpPr>
        <p:spPr>
          <a:xfrm>
            <a:off x="2129646" y="1843314"/>
            <a:ext cx="77651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47" name="Google Shape;247;p7"/>
          <p:cNvPicPr preferRelativeResize="0"/>
          <p:nvPr/>
        </p:nvPicPr>
        <p:blipFill rotWithShape="1">
          <a:blip r:embed="rId3">
            <a:alphaModFix/>
          </a:blip>
          <a:srcRect b="0" l="0" r="0" t="0"/>
          <a:stretch/>
        </p:blipFill>
        <p:spPr>
          <a:xfrm>
            <a:off x="417400" y="1992725"/>
            <a:ext cx="6648450" cy="3086100"/>
          </a:xfrm>
          <a:prstGeom prst="rect">
            <a:avLst/>
          </a:prstGeom>
          <a:noFill/>
          <a:ln>
            <a:noFill/>
          </a:ln>
        </p:spPr>
      </p:pic>
      <p:sp>
        <p:nvSpPr>
          <p:cNvPr id="248" name="Google Shape;248;p7"/>
          <p:cNvSpPr txBox="1"/>
          <p:nvPr/>
        </p:nvSpPr>
        <p:spPr>
          <a:xfrm flipH="1">
            <a:off x="605949" y="5146500"/>
            <a:ext cx="6459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800">
                <a:solidFill>
                  <a:schemeClr val="dk1"/>
                </a:solidFill>
                <a:latin typeface="Calibri"/>
                <a:ea typeface="Calibri"/>
                <a:cs typeface="Calibri"/>
                <a:sym typeface="Calibri"/>
              </a:rPr>
              <a:t>Namen:</a:t>
            </a:r>
            <a:endParaRPr/>
          </a:p>
        </p:txBody>
      </p:sp>
      <p:pic>
        <p:nvPicPr>
          <p:cNvPr id="249" name="Google Shape;249;p7"/>
          <p:cNvPicPr preferRelativeResize="0"/>
          <p:nvPr/>
        </p:nvPicPr>
        <p:blipFill>
          <a:blip r:embed="rId4">
            <a:alphaModFix/>
          </a:blip>
          <a:stretch>
            <a:fillRect/>
          </a:stretch>
        </p:blipFill>
        <p:spPr>
          <a:xfrm>
            <a:off x="7889225" y="589300"/>
            <a:ext cx="3583525" cy="6076426"/>
          </a:xfrm>
          <a:prstGeom prst="rect">
            <a:avLst/>
          </a:prstGeom>
          <a:noFill/>
          <a:ln>
            <a:noFill/>
          </a:ln>
        </p:spPr>
      </p:pic>
      <p:pic>
        <p:nvPicPr>
          <p:cNvPr id="250" name="Google Shape;250;p7"/>
          <p:cNvPicPr preferRelativeResize="0"/>
          <p:nvPr/>
        </p:nvPicPr>
        <p:blipFill>
          <a:blip r:embed="rId5">
            <a:alphaModFix/>
          </a:blip>
          <a:stretch>
            <a:fillRect/>
          </a:stretch>
        </p:blipFill>
        <p:spPr>
          <a:xfrm>
            <a:off x="8013300" y="66100"/>
            <a:ext cx="3335380" cy="52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QSH">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2015-10-10T11:15:27Z</dcterms:created>
  <dc:creator>IQSH</dc:creator>
</cp:coreProperties>
</file>