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6"/>
  </p:notesMasterIdLst>
  <p:sldIdLst>
    <p:sldId id="480" r:id="rId2"/>
    <p:sldId id="481" r:id="rId3"/>
    <p:sldId id="368" r:id="rId4"/>
    <p:sldId id="474" r:id="rId5"/>
    <p:sldId id="527" r:id="rId6"/>
    <p:sldId id="482" r:id="rId7"/>
    <p:sldId id="520" r:id="rId8"/>
    <p:sldId id="264" r:id="rId9"/>
    <p:sldId id="528" r:id="rId10"/>
    <p:sldId id="265" r:id="rId11"/>
    <p:sldId id="372" r:id="rId12"/>
    <p:sldId id="521" r:id="rId13"/>
    <p:sldId id="404" r:id="rId14"/>
    <p:sldId id="374" r:id="rId15"/>
    <p:sldId id="483" r:id="rId16"/>
    <p:sldId id="271" r:id="rId17"/>
    <p:sldId id="484" r:id="rId18"/>
    <p:sldId id="416" r:id="rId19"/>
    <p:sldId id="497" r:id="rId20"/>
    <p:sldId id="485" r:id="rId21"/>
    <p:sldId id="486" r:id="rId22"/>
    <p:sldId id="407" r:id="rId23"/>
    <p:sldId id="487" r:id="rId24"/>
    <p:sldId id="488" r:id="rId25"/>
    <p:sldId id="498" r:id="rId26"/>
    <p:sldId id="489" r:id="rId27"/>
    <p:sldId id="393" r:id="rId28"/>
    <p:sldId id="491" r:id="rId29"/>
    <p:sldId id="492" r:id="rId30"/>
    <p:sldId id="398" r:id="rId31"/>
    <p:sldId id="525" r:id="rId32"/>
    <p:sldId id="524" r:id="rId33"/>
    <p:sldId id="405" r:id="rId34"/>
    <p:sldId id="523" r:id="rId35"/>
    <p:sldId id="412" r:id="rId36"/>
    <p:sldId id="471" r:id="rId37"/>
    <p:sldId id="499" r:id="rId38"/>
    <p:sldId id="493" r:id="rId39"/>
    <p:sldId id="289" r:id="rId40"/>
    <p:sldId id="382" r:id="rId41"/>
    <p:sldId id="526" r:id="rId42"/>
    <p:sldId id="495" r:id="rId43"/>
    <p:sldId id="501" r:id="rId44"/>
    <p:sldId id="38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500"/>
    <a:srgbClr val="45A8D9"/>
    <a:srgbClr val="006DA2"/>
    <a:srgbClr val="CCE9F2"/>
    <a:srgbClr val="A4ADB6"/>
    <a:srgbClr val="BBB2AB"/>
    <a:srgbClr val="008CCF"/>
    <a:srgbClr val="3AB7D5"/>
    <a:srgbClr val="008BCE"/>
    <a:srgbClr val="405B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9C9D7C-5296-2F41-8840-5A17913AA199}" v="38" dt="2025-09-23T13:14:43.7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14" autoAdjust="0"/>
    <p:restoredTop sz="91382" autoAdjust="0"/>
  </p:normalViewPr>
  <p:slideViewPr>
    <p:cSldViewPr snapToGrid="0" showGuides="1">
      <p:cViewPr varScale="1">
        <p:scale>
          <a:sx n="70" d="100"/>
          <a:sy n="70" d="100"/>
        </p:scale>
        <p:origin x="200" y="6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0A21C5-E199-E344-AA2A-BA598E3A5DE4}" type="doc">
      <dgm:prSet loTypeId="urn:microsoft.com/office/officeart/2005/8/layout/radial4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934F32D-D2A7-C64F-B5C8-D7941437B043}">
      <dgm:prSet phldrT="[Text]">
        <dgm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DE" dirty="0"/>
            <a:t>Kompetenzen</a:t>
          </a:r>
        </a:p>
      </dgm:t>
    </dgm:pt>
    <dgm:pt modelId="{CF93F111-0669-8641-895E-7C2EF668A90F}" type="parTrans" cxnId="{1158E10D-206F-BA4A-9263-BFF8DC392F4E}">
      <dgm:prSet/>
      <dgm:spPr/>
      <dgm:t>
        <a:bodyPr/>
        <a:lstStyle/>
        <a:p>
          <a:endParaRPr lang="de-DE"/>
        </a:p>
      </dgm:t>
    </dgm:pt>
    <dgm:pt modelId="{77AAE530-BDDD-A048-AB1B-3C63B24DD616}" type="sibTrans" cxnId="{1158E10D-206F-BA4A-9263-BFF8DC392F4E}">
      <dgm:prSet/>
      <dgm:spPr/>
      <dgm:t>
        <a:bodyPr/>
        <a:lstStyle/>
        <a:p>
          <a:endParaRPr lang="de-DE"/>
        </a:p>
      </dgm:t>
    </dgm:pt>
    <dgm:pt modelId="{9735C731-2725-8349-8545-EF52234CF52C}">
      <dgm:prSet phldrT="[Text]">
        <dgm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DE" dirty="0"/>
            <a:t>Handeln </a:t>
          </a:r>
        </a:p>
      </dgm:t>
    </dgm:pt>
    <dgm:pt modelId="{DA37A1DB-6552-1244-8DB2-74BE564EDD2D}" type="sibTrans" cxnId="{51D82B3E-B11C-E344-8409-E0402F9F08C8}">
      <dgm:prSet/>
      <dgm:spPr/>
      <dgm:t>
        <a:bodyPr/>
        <a:lstStyle/>
        <a:p>
          <a:endParaRPr lang="de-DE"/>
        </a:p>
      </dgm:t>
    </dgm:pt>
    <dgm:pt modelId="{399F7E7A-593A-A94F-AC59-519E63AADDA4}" type="parTrans" cxnId="{51D82B3E-B11C-E344-8409-E0402F9F08C8}">
      <dgm:prSet/>
      <dgm:spPr/>
      <dgm:t>
        <a:bodyPr/>
        <a:lstStyle/>
        <a:p>
          <a:endParaRPr lang="de-DE"/>
        </a:p>
      </dgm:t>
    </dgm:pt>
    <dgm:pt modelId="{B8701543-D000-7B47-BA84-D1D11DFAC628}">
      <dgm:prSet>
        <dgm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DE" dirty="0"/>
            <a:t>Wissen</a:t>
          </a:r>
        </a:p>
      </dgm:t>
    </dgm:pt>
    <dgm:pt modelId="{AD5ED793-4E70-7B44-A3C9-018F5B42EE3E}" type="parTrans" cxnId="{B7F1C806-2FC7-2E41-8AF2-D5A5B225B9EF}">
      <dgm:prSet/>
      <dgm:spPr/>
      <dgm:t>
        <a:bodyPr/>
        <a:lstStyle/>
        <a:p>
          <a:endParaRPr lang="de-DE"/>
        </a:p>
      </dgm:t>
    </dgm:pt>
    <dgm:pt modelId="{24D1529D-57BB-9045-97D1-E02B3E63FF47}" type="sibTrans" cxnId="{B7F1C806-2FC7-2E41-8AF2-D5A5B225B9EF}">
      <dgm:prSet/>
      <dgm:spPr/>
      <dgm:t>
        <a:bodyPr/>
        <a:lstStyle/>
        <a:p>
          <a:endParaRPr lang="de-DE"/>
        </a:p>
      </dgm:t>
    </dgm:pt>
    <dgm:pt modelId="{41562F88-864E-0941-977E-E96E95F186DB}">
      <dgm:prSet>
        <dgm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DE" dirty="0"/>
            <a:t>Motivation</a:t>
          </a:r>
        </a:p>
      </dgm:t>
    </dgm:pt>
    <dgm:pt modelId="{4971C578-F312-5A44-9BB3-83FB55DF61BD}" type="parTrans" cxnId="{0D970FC8-A348-6547-AA66-151D8768ADC1}">
      <dgm:prSet/>
      <dgm:spPr/>
      <dgm:t>
        <a:bodyPr/>
        <a:lstStyle/>
        <a:p>
          <a:endParaRPr lang="de-DE"/>
        </a:p>
      </dgm:t>
    </dgm:pt>
    <dgm:pt modelId="{910D1938-CCCC-BF44-BBCF-C7281D9B938D}" type="sibTrans" cxnId="{0D970FC8-A348-6547-AA66-151D8768ADC1}">
      <dgm:prSet/>
      <dgm:spPr/>
      <dgm:t>
        <a:bodyPr/>
        <a:lstStyle/>
        <a:p>
          <a:endParaRPr lang="de-DE"/>
        </a:p>
      </dgm:t>
    </dgm:pt>
    <dgm:pt modelId="{E34904CB-E475-3642-81B4-BB423A75630F}" type="pres">
      <dgm:prSet presAssocID="{3A0A21C5-E199-E344-AA2A-BA598E3A5DE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0B09021-3D0A-7A49-9DD2-235B55E20B80}" type="pres">
      <dgm:prSet presAssocID="{D934F32D-D2A7-C64F-B5C8-D7941437B043}" presName="centerShape" presStyleLbl="node0" presStyleIdx="0" presStyleCnt="1"/>
      <dgm:spPr/>
    </dgm:pt>
    <dgm:pt modelId="{7B34D9AD-E749-DA43-A624-196C9178ACFB}" type="pres">
      <dgm:prSet presAssocID="{399F7E7A-593A-A94F-AC59-519E63AADDA4}" presName="parTrans" presStyleLbl="bgSibTrans2D1" presStyleIdx="0" presStyleCnt="3"/>
      <dgm:spPr/>
    </dgm:pt>
    <dgm:pt modelId="{5086CD0D-C918-7641-BB9E-7FA36D943DA2}" type="pres">
      <dgm:prSet presAssocID="{9735C731-2725-8349-8545-EF52234CF52C}" presName="node" presStyleLbl="node1" presStyleIdx="0" presStyleCnt="3">
        <dgm:presLayoutVars>
          <dgm:bulletEnabled val="1"/>
        </dgm:presLayoutVars>
      </dgm:prSet>
      <dgm:spPr/>
    </dgm:pt>
    <dgm:pt modelId="{76C5392B-5179-1B48-BE15-30B901A95684}" type="pres">
      <dgm:prSet presAssocID="{AD5ED793-4E70-7B44-A3C9-018F5B42EE3E}" presName="parTrans" presStyleLbl="bgSibTrans2D1" presStyleIdx="1" presStyleCnt="3"/>
      <dgm:spPr/>
    </dgm:pt>
    <dgm:pt modelId="{D1488307-4E5D-7D48-9B84-94CC3C4148DC}" type="pres">
      <dgm:prSet presAssocID="{B8701543-D000-7B47-BA84-D1D11DFAC628}" presName="node" presStyleLbl="node1" presStyleIdx="1" presStyleCnt="3" custRadScaleRad="149168" custRadScaleInc="-1656">
        <dgm:presLayoutVars>
          <dgm:bulletEnabled val="1"/>
        </dgm:presLayoutVars>
      </dgm:prSet>
      <dgm:spPr/>
    </dgm:pt>
    <dgm:pt modelId="{B114AE1C-A315-E04C-9CDE-1F68442B6231}" type="pres">
      <dgm:prSet presAssocID="{4971C578-F312-5A44-9BB3-83FB55DF61BD}" presName="parTrans" presStyleLbl="bgSibTrans2D1" presStyleIdx="2" presStyleCnt="3"/>
      <dgm:spPr/>
    </dgm:pt>
    <dgm:pt modelId="{E424BEB4-9971-114D-9470-316F62DFB063}" type="pres">
      <dgm:prSet presAssocID="{41562F88-864E-0941-977E-E96E95F186DB}" presName="node" presStyleLbl="node1" presStyleIdx="2" presStyleCnt="3">
        <dgm:presLayoutVars>
          <dgm:bulletEnabled val="1"/>
        </dgm:presLayoutVars>
      </dgm:prSet>
      <dgm:spPr/>
    </dgm:pt>
  </dgm:ptLst>
  <dgm:cxnLst>
    <dgm:cxn modelId="{E3C13400-8891-6C41-A6E4-CA5B6432E22F}" type="presOf" srcId="{B8701543-D000-7B47-BA84-D1D11DFAC628}" destId="{D1488307-4E5D-7D48-9B84-94CC3C4148DC}" srcOrd="0" destOrd="0" presId="urn:microsoft.com/office/officeart/2005/8/layout/radial4"/>
    <dgm:cxn modelId="{BB1FA600-9EB1-C544-A8AB-89A0B6BBD3AB}" type="presOf" srcId="{D934F32D-D2A7-C64F-B5C8-D7941437B043}" destId="{A0B09021-3D0A-7A49-9DD2-235B55E20B80}" srcOrd="0" destOrd="0" presId="urn:microsoft.com/office/officeart/2005/8/layout/radial4"/>
    <dgm:cxn modelId="{B7F1C806-2FC7-2E41-8AF2-D5A5B225B9EF}" srcId="{D934F32D-D2A7-C64F-B5C8-D7941437B043}" destId="{B8701543-D000-7B47-BA84-D1D11DFAC628}" srcOrd="1" destOrd="0" parTransId="{AD5ED793-4E70-7B44-A3C9-018F5B42EE3E}" sibTransId="{24D1529D-57BB-9045-97D1-E02B3E63FF47}"/>
    <dgm:cxn modelId="{1158E10D-206F-BA4A-9263-BFF8DC392F4E}" srcId="{3A0A21C5-E199-E344-AA2A-BA598E3A5DE4}" destId="{D934F32D-D2A7-C64F-B5C8-D7941437B043}" srcOrd="0" destOrd="0" parTransId="{CF93F111-0669-8641-895E-7C2EF668A90F}" sibTransId="{77AAE530-BDDD-A048-AB1B-3C63B24DD616}"/>
    <dgm:cxn modelId="{6CB71D23-8E46-C64F-BEDD-4A387555A118}" type="presOf" srcId="{4971C578-F312-5A44-9BB3-83FB55DF61BD}" destId="{B114AE1C-A315-E04C-9CDE-1F68442B6231}" srcOrd="0" destOrd="0" presId="urn:microsoft.com/office/officeart/2005/8/layout/radial4"/>
    <dgm:cxn modelId="{51D82B3E-B11C-E344-8409-E0402F9F08C8}" srcId="{D934F32D-D2A7-C64F-B5C8-D7941437B043}" destId="{9735C731-2725-8349-8545-EF52234CF52C}" srcOrd="0" destOrd="0" parTransId="{399F7E7A-593A-A94F-AC59-519E63AADDA4}" sibTransId="{DA37A1DB-6552-1244-8DB2-74BE564EDD2D}"/>
    <dgm:cxn modelId="{116EF342-C9F5-8342-8B9E-98B1672A4920}" type="presOf" srcId="{3A0A21C5-E199-E344-AA2A-BA598E3A5DE4}" destId="{E34904CB-E475-3642-81B4-BB423A75630F}" srcOrd="0" destOrd="0" presId="urn:microsoft.com/office/officeart/2005/8/layout/radial4"/>
    <dgm:cxn modelId="{6AF73558-15DF-6043-9E4B-FEBF84ADD438}" type="presOf" srcId="{399F7E7A-593A-A94F-AC59-519E63AADDA4}" destId="{7B34D9AD-E749-DA43-A624-196C9178ACFB}" srcOrd="0" destOrd="0" presId="urn:microsoft.com/office/officeart/2005/8/layout/radial4"/>
    <dgm:cxn modelId="{0D970FC8-A348-6547-AA66-151D8768ADC1}" srcId="{D934F32D-D2A7-C64F-B5C8-D7941437B043}" destId="{41562F88-864E-0941-977E-E96E95F186DB}" srcOrd="2" destOrd="0" parTransId="{4971C578-F312-5A44-9BB3-83FB55DF61BD}" sibTransId="{910D1938-CCCC-BF44-BBCF-C7281D9B938D}"/>
    <dgm:cxn modelId="{DA47E8E8-C9CC-DE48-83B5-260807231886}" type="presOf" srcId="{9735C731-2725-8349-8545-EF52234CF52C}" destId="{5086CD0D-C918-7641-BB9E-7FA36D943DA2}" srcOrd="0" destOrd="0" presId="urn:microsoft.com/office/officeart/2005/8/layout/radial4"/>
    <dgm:cxn modelId="{7FE9DAEF-389A-904E-BA3E-193C85BD9EE5}" type="presOf" srcId="{41562F88-864E-0941-977E-E96E95F186DB}" destId="{E424BEB4-9971-114D-9470-316F62DFB063}" srcOrd="0" destOrd="0" presId="urn:microsoft.com/office/officeart/2005/8/layout/radial4"/>
    <dgm:cxn modelId="{16931AF5-015D-E942-A88C-46AF4204599F}" type="presOf" srcId="{AD5ED793-4E70-7B44-A3C9-018F5B42EE3E}" destId="{76C5392B-5179-1B48-BE15-30B901A95684}" srcOrd="0" destOrd="0" presId="urn:microsoft.com/office/officeart/2005/8/layout/radial4"/>
    <dgm:cxn modelId="{06DAE138-8E47-D940-A6B5-A05FBECE1D1A}" type="presParOf" srcId="{E34904CB-E475-3642-81B4-BB423A75630F}" destId="{A0B09021-3D0A-7A49-9DD2-235B55E20B80}" srcOrd="0" destOrd="0" presId="urn:microsoft.com/office/officeart/2005/8/layout/radial4"/>
    <dgm:cxn modelId="{3F39D1E4-3EC8-9A49-8F4F-2AEFC87A936E}" type="presParOf" srcId="{E34904CB-E475-3642-81B4-BB423A75630F}" destId="{7B34D9AD-E749-DA43-A624-196C9178ACFB}" srcOrd="1" destOrd="0" presId="urn:microsoft.com/office/officeart/2005/8/layout/radial4"/>
    <dgm:cxn modelId="{A2494387-59EA-9548-8829-D0BDECB2A9F2}" type="presParOf" srcId="{E34904CB-E475-3642-81B4-BB423A75630F}" destId="{5086CD0D-C918-7641-BB9E-7FA36D943DA2}" srcOrd="2" destOrd="0" presId="urn:microsoft.com/office/officeart/2005/8/layout/radial4"/>
    <dgm:cxn modelId="{9542B389-B044-A640-9C6A-D033C747BE03}" type="presParOf" srcId="{E34904CB-E475-3642-81B4-BB423A75630F}" destId="{76C5392B-5179-1B48-BE15-30B901A95684}" srcOrd="3" destOrd="0" presId="urn:microsoft.com/office/officeart/2005/8/layout/radial4"/>
    <dgm:cxn modelId="{338B16F6-73E1-F548-8FCD-91D9DFFE2366}" type="presParOf" srcId="{E34904CB-E475-3642-81B4-BB423A75630F}" destId="{D1488307-4E5D-7D48-9B84-94CC3C4148DC}" srcOrd="4" destOrd="0" presId="urn:microsoft.com/office/officeart/2005/8/layout/radial4"/>
    <dgm:cxn modelId="{B3B2A0B4-3462-9C4E-B348-2D3C4A1AE5DF}" type="presParOf" srcId="{E34904CB-E475-3642-81B4-BB423A75630F}" destId="{B114AE1C-A315-E04C-9CDE-1F68442B6231}" srcOrd="5" destOrd="0" presId="urn:microsoft.com/office/officeart/2005/8/layout/radial4"/>
    <dgm:cxn modelId="{D7AFBC47-9204-0B45-BF4B-6F725D15DD7D}" type="presParOf" srcId="{E34904CB-E475-3642-81B4-BB423A75630F}" destId="{E424BEB4-9971-114D-9470-316F62DFB06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5D73A0-10B1-ED49-BC5A-B12C52902DCF}" type="doc">
      <dgm:prSet loTypeId="urn:microsoft.com/office/officeart/2005/8/layout/process2" loCatId="" qsTypeId="urn:microsoft.com/office/officeart/2005/8/quickstyle/simple1" qsCatId="simple" csTypeId="urn:microsoft.com/office/officeart/2005/8/colors/accent1_2" csCatId="accent1" phldr="1"/>
      <dgm:spPr/>
    </dgm:pt>
    <dgm:pt modelId="{C0CC430F-49F0-2D42-9FBB-CFE5C3ACA49F}">
      <dgm:prSet phldrT="[Text]"/>
      <dgm:spPr>
        <a:solidFill>
          <a:srgbClr val="FFFF00"/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1. Im Lernkontext ankommen</a:t>
          </a:r>
        </a:p>
      </dgm:t>
    </dgm:pt>
    <dgm:pt modelId="{1355FFA8-1F30-384F-81CC-2F3D6782E9B0}" type="parTrans" cxnId="{C7298AFB-508D-D64C-AA91-613FBAA956D2}">
      <dgm:prSet/>
      <dgm:spPr/>
      <dgm:t>
        <a:bodyPr/>
        <a:lstStyle/>
        <a:p>
          <a:endParaRPr lang="de-DE"/>
        </a:p>
      </dgm:t>
    </dgm:pt>
    <dgm:pt modelId="{40605837-1512-A347-BF8B-526A7CB94596}" type="sibTrans" cxnId="{C7298AFB-508D-D64C-AA91-613FBAA956D2}">
      <dgm:prSet/>
      <dgm:spPr/>
      <dgm:t>
        <a:bodyPr/>
        <a:lstStyle/>
        <a:p>
          <a:endParaRPr lang="de-DE"/>
        </a:p>
      </dgm:t>
    </dgm:pt>
    <dgm:pt modelId="{40C1B5BC-C5B5-2B43-9688-729DD96C3A94}">
      <dgm:prSet phldrT="[Text]"/>
      <dgm:spPr>
        <a:solidFill>
          <a:srgbClr val="FFFF00"/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2. Vorwissen aktivieren</a:t>
          </a:r>
        </a:p>
      </dgm:t>
    </dgm:pt>
    <dgm:pt modelId="{0A76530C-40F2-0040-BD46-0D5BACD1BD01}" type="parTrans" cxnId="{E8280429-E8E8-AE40-B688-F45EE4A6C261}">
      <dgm:prSet/>
      <dgm:spPr/>
      <dgm:t>
        <a:bodyPr/>
        <a:lstStyle/>
        <a:p>
          <a:endParaRPr lang="de-DE"/>
        </a:p>
      </dgm:t>
    </dgm:pt>
    <dgm:pt modelId="{311A8056-6D0A-FE47-8F10-441071D36AA1}" type="sibTrans" cxnId="{E8280429-E8E8-AE40-B688-F45EE4A6C261}">
      <dgm:prSet/>
      <dgm:spPr/>
      <dgm:t>
        <a:bodyPr/>
        <a:lstStyle/>
        <a:p>
          <a:endParaRPr lang="de-DE"/>
        </a:p>
      </dgm:t>
    </dgm:pt>
    <dgm:pt modelId="{471697F8-9CAC-E64E-86BD-A1D28269CC29}">
      <dgm:prSet phldrT="[Text]"/>
      <dgm:spPr>
        <a:solidFill>
          <a:srgbClr val="FFFF00"/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3. Lernprodukte erstellen</a:t>
          </a:r>
        </a:p>
      </dgm:t>
    </dgm:pt>
    <dgm:pt modelId="{02331179-8D8A-274A-AA0C-0B439DEE13E5}" type="parTrans" cxnId="{74CFB7B1-B762-9647-9FA3-BE9609CF0B51}">
      <dgm:prSet/>
      <dgm:spPr/>
      <dgm:t>
        <a:bodyPr/>
        <a:lstStyle/>
        <a:p>
          <a:endParaRPr lang="de-DE"/>
        </a:p>
      </dgm:t>
    </dgm:pt>
    <dgm:pt modelId="{1D7A0EE0-0A7E-374A-919E-741B3C0D6FE3}" type="sibTrans" cxnId="{74CFB7B1-B762-9647-9FA3-BE9609CF0B51}">
      <dgm:prSet/>
      <dgm:spPr/>
      <dgm:t>
        <a:bodyPr/>
        <a:lstStyle/>
        <a:p>
          <a:endParaRPr lang="de-DE"/>
        </a:p>
      </dgm:t>
    </dgm:pt>
    <dgm:pt modelId="{C1820958-E5C7-9F44-BEC1-E6162B1B11D8}">
      <dgm:prSet/>
      <dgm:spPr>
        <a:solidFill>
          <a:srgbClr val="FFFF00"/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4. Lernprodukt diskutieren</a:t>
          </a:r>
        </a:p>
      </dgm:t>
    </dgm:pt>
    <dgm:pt modelId="{1C8F1AF4-2655-FF4F-BB41-E0468D5D0709}" type="parTrans" cxnId="{BB457361-8BEC-C54D-BE51-EF4E78949BC6}">
      <dgm:prSet/>
      <dgm:spPr/>
      <dgm:t>
        <a:bodyPr/>
        <a:lstStyle/>
        <a:p>
          <a:endParaRPr lang="de-DE"/>
        </a:p>
      </dgm:t>
    </dgm:pt>
    <dgm:pt modelId="{68CE1679-5DE5-5F4F-B337-68EDE863F888}" type="sibTrans" cxnId="{BB457361-8BEC-C54D-BE51-EF4E78949BC6}">
      <dgm:prSet/>
      <dgm:spPr/>
      <dgm:t>
        <a:bodyPr/>
        <a:lstStyle/>
        <a:p>
          <a:endParaRPr lang="de-DE"/>
        </a:p>
      </dgm:t>
    </dgm:pt>
    <dgm:pt modelId="{649F91F7-47B8-994C-9A17-1A8E839819D9}">
      <dgm:prSet/>
      <dgm:spPr>
        <a:solidFill>
          <a:srgbClr val="FFFF00"/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5. Sichern und vernetzen</a:t>
          </a:r>
        </a:p>
      </dgm:t>
    </dgm:pt>
    <dgm:pt modelId="{69F78481-2CD3-7E43-A178-4E7AAF5C86B0}" type="parTrans" cxnId="{014CC0F5-36EE-3241-841A-EEC8F52B7B55}">
      <dgm:prSet/>
      <dgm:spPr/>
      <dgm:t>
        <a:bodyPr/>
        <a:lstStyle/>
        <a:p>
          <a:endParaRPr lang="de-DE"/>
        </a:p>
      </dgm:t>
    </dgm:pt>
    <dgm:pt modelId="{C9385C22-3B17-EC46-9B42-1FF03A749B04}" type="sibTrans" cxnId="{014CC0F5-36EE-3241-841A-EEC8F52B7B55}">
      <dgm:prSet/>
      <dgm:spPr/>
      <dgm:t>
        <a:bodyPr/>
        <a:lstStyle/>
        <a:p>
          <a:endParaRPr lang="de-DE"/>
        </a:p>
      </dgm:t>
    </dgm:pt>
    <dgm:pt modelId="{6D306A68-EE6B-9548-9026-38D626BFC8E0}">
      <dgm:prSet/>
      <dgm:spPr>
        <a:solidFill>
          <a:srgbClr val="FFFF00"/>
        </a:solidFill>
      </dgm:spPr>
      <dgm:t>
        <a:bodyPr/>
        <a:lstStyle/>
        <a:p>
          <a:r>
            <a:rPr lang="de-DE" dirty="0">
              <a:solidFill>
                <a:schemeClr val="tx1"/>
              </a:solidFill>
            </a:rPr>
            <a:t>6. Transferieren und festigen</a:t>
          </a:r>
        </a:p>
      </dgm:t>
    </dgm:pt>
    <dgm:pt modelId="{82C509AB-EAF8-444C-A18D-46BA0D63B2D6}" type="parTrans" cxnId="{2BE0B52D-6E8C-E44C-BF11-3CED9A34C041}">
      <dgm:prSet/>
      <dgm:spPr/>
      <dgm:t>
        <a:bodyPr/>
        <a:lstStyle/>
        <a:p>
          <a:endParaRPr lang="de-DE"/>
        </a:p>
      </dgm:t>
    </dgm:pt>
    <dgm:pt modelId="{43A75108-AC6A-DD44-B3DC-7F28B6408D65}" type="sibTrans" cxnId="{2BE0B52D-6E8C-E44C-BF11-3CED9A34C041}">
      <dgm:prSet/>
      <dgm:spPr/>
      <dgm:t>
        <a:bodyPr/>
        <a:lstStyle/>
        <a:p>
          <a:endParaRPr lang="de-DE"/>
        </a:p>
      </dgm:t>
    </dgm:pt>
    <dgm:pt modelId="{229597FA-C0D1-4D46-A428-19F0C6E2ECAE}" type="pres">
      <dgm:prSet presAssocID="{EE5D73A0-10B1-ED49-BC5A-B12C52902DCF}" presName="linearFlow" presStyleCnt="0">
        <dgm:presLayoutVars>
          <dgm:resizeHandles val="exact"/>
        </dgm:presLayoutVars>
      </dgm:prSet>
      <dgm:spPr/>
    </dgm:pt>
    <dgm:pt modelId="{467D7DED-60F3-8342-875E-F8B992110142}" type="pres">
      <dgm:prSet presAssocID="{C0CC430F-49F0-2D42-9FBB-CFE5C3ACA49F}" presName="node" presStyleLbl="node1" presStyleIdx="0" presStyleCnt="6">
        <dgm:presLayoutVars>
          <dgm:bulletEnabled val="1"/>
        </dgm:presLayoutVars>
      </dgm:prSet>
      <dgm:spPr/>
    </dgm:pt>
    <dgm:pt modelId="{ADAB5CA7-47BB-F344-B5ED-C067BE919B10}" type="pres">
      <dgm:prSet presAssocID="{40605837-1512-A347-BF8B-526A7CB94596}" presName="sibTrans" presStyleLbl="sibTrans2D1" presStyleIdx="0" presStyleCnt="5"/>
      <dgm:spPr/>
    </dgm:pt>
    <dgm:pt modelId="{0692741F-F371-BA4D-A825-B4586B0F64DF}" type="pres">
      <dgm:prSet presAssocID="{40605837-1512-A347-BF8B-526A7CB94596}" presName="connectorText" presStyleLbl="sibTrans2D1" presStyleIdx="0" presStyleCnt="5"/>
      <dgm:spPr/>
    </dgm:pt>
    <dgm:pt modelId="{65208164-58E2-B04B-8564-1FB4FD440486}" type="pres">
      <dgm:prSet presAssocID="{40C1B5BC-C5B5-2B43-9688-729DD96C3A94}" presName="node" presStyleLbl="node1" presStyleIdx="1" presStyleCnt="6">
        <dgm:presLayoutVars>
          <dgm:bulletEnabled val="1"/>
        </dgm:presLayoutVars>
      </dgm:prSet>
      <dgm:spPr/>
    </dgm:pt>
    <dgm:pt modelId="{08BF4F51-6E61-774B-97D3-892B646BAE35}" type="pres">
      <dgm:prSet presAssocID="{311A8056-6D0A-FE47-8F10-441071D36AA1}" presName="sibTrans" presStyleLbl="sibTrans2D1" presStyleIdx="1" presStyleCnt="5"/>
      <dgm:spPr/>
    </dgm:pt>
    <dgm:pt modelId="{4AEA826E-7019-9C4E-BA69-277E554AD4C4}" type="pres">
      <dgm:prSet presAssocID="{311A8056-6D0A-FE47-8F10-441071D36AA1}" presName="connectorText" presStyleLbl="sibTrans2D1" presStyleIdx="1" presStyleCnt="5"/>
      <dgm:spPr/>
    </dgm:pt>
    <dgm:pt modelId="{53184420-7771-5D42-B700-D6D845F008EF}" type="pres">
      <dgm:prSet presAssocID="{471697F8-9CAC-E64E-86BD-A1D28269CC29}" presName="node" presStyleLbl="node1" presStyleIdx="2" presStyleCnt="6">
        <dgm:presLayoutVars>
          <dgm:bulletEnabled val="1"/>
        </dgm:presLayoutVars>
      </dgm:prSet>
      <dgm:spPr/>
    </dgm:pt>
    <dgm:pt modelId="{4B745660-F4D4-9645-9B01-319620A28925}" type="pres">
      <dgm:prSet presAssocID="{1D7A0EE0-0A7E-374A-919E-741B3C0D6FE3}" presName="sibTrans" presStyleLbl="sibTrans2D1" presStyleIdx="2" presStyleCnt="5"/>
      <dgm:spPr/>
    </dgm:pt>
    <dgm:pt modelId="{95DE8174-1B98-0043-B957-414220D6B8AB}" type="pres">
      <dgm:prSet presAssocID="{1D7A0EE0-0A7E-374A-919E-741B3C0D6FE3}" presName="connectorText" presStyleLbl="sibTrans2D1" presStyleIdx="2" presStyleCnt="5"/>
      <dgm:spPr/>
    </dgm:pt>
    <dgm:pt modelId="{B8599841-DE75-424B-80A5-DD1D72912B31}" type="pres">
      <dgm:prSet presAssocID="{C1820958-E5C7-9F44-BEC1-E6162B1B11D8}" presName="node" presStyleLbl="node1" presStyleIdx="3" presStyleCnt="6">
        <dgm:presLayoutVars>
          <dgm:bulletEnabled val="1"/>
        </dgm:presLayoutVars>
      </dgm:prSet>
      <dgm:spPr/>
    </dgm:pt>
    <dgm:pt modelId="{6C0F30D2-2505-A94E-8389-8108D7BA9FCE}" type="pres">
      <dgm:prSet presAssocID="{68CE1679-5DE5-5F4F-B337-68EDE863F888}" presName="sibTrans" presStyleLbl="sibTrans2D1" presStyleIdx="3" presStyleCnt="5"/>
      <dgm:spPr/>
    </dgm:pt>
    <dgm:pt modelId="{1C43B1EC-C49B-834D-BB5C-84AC1AAFAB38}" type="pres">
      <dgm:prSet presAssocID="{68CE1679-5DE5-5F4F-B337-68EDE863F888}" presName="connectorText" presStyleLbl="sibTrans2D1" presStyleIdx="3" presStyleCnt="5"/>
      <dgm:spPr/>
    </dgm:pt>
    <dgm:pt modelId="{D9848F3F-4115-0B4F-97FA-89533807457B}" type="pres">
      <dgm:prSet presAssocID="{649F91F7-47B8-994C-9A17-1A8E839819D9}" presName="node" presStyleLbl="node1" presStyleIdx="4" presStyleCnt="6">
        <dgm:presLayoutVars>
          <dgm:bulletEnabled val="1"/>
        </dgm:presLayoutVars>
      </dgm:prSet>
      <dgm:spPr/>
    </dgm:pt>
    <dgm:pt modelId="{1108BDBC-6106-5B42-BE3E-AFFAF759DAAB}" type="pres">
      <dgm:prSet presAssocID="{C9385C22-3B17-EC46-9B42-1FF03A749B04}" presName="sibTrans" presStyleLbl="sibTrans2D1" presStyleIdx="4" presStyleCnt="5"/>
      <dgm:spPr/>
    </dgm:pt>
    <dgm:pt modelId="{AB6A2441-F87A-E04A-91CB-CE07CDDAFA04}" type="pres">
      <dgm:prSet presAssocID="{C9385C22-3B17-EC46-9B42-1FF03A749B04}" presName="connectorText" presStyleLbl="sibTrans2D1" presStyleIdx="4" presStyleCnt="5"/>
      <dgm:spPr/>
    </dgm:pt>
    <dgm:pt modelId="{0574335E-26EE-2645-9317-6018C16F1CE7}" type="pres">
      <dgm:prSet presAssocID="{6D306A68-EE6B-9548-9026-38D626BFC8E0}" presName="node" presStyleLbl="node1" presStyleIdx="5" presStyleCnt="6">
        <dgm:presLayoutVars>
          <dgm:bulletEnabled val="1"/>
        </dgm:presLayoutVars>
      </dgm:prSet>
      <dgm:spPr/>
    </dgm:pt>
  </dgm:ptLst>
  <dgm:cxnLst>
    <dgm:cxn modelId="{797B6E0B-1B0E-F740-87E7-511A004C4C53}" type="presOf" srcId="{C1820958-E5C7-9F44-BEC1-E6162B1B11D8}" destId="{B8599841-DE75-424B-80A5-DD1D72912B31}" srcOrd="0" destOrd="0" presId="urn:microsoft.com/office/officeart/2005/8/layout/process2"/>
    <dgm:cxn modelId="{E8280429-E8E8-AE40-B688-F45EE4A6C261}" srcId="{EE5D73A0-10B1-ED49-BC5A-B12C52902DCF}" destId="{40C1B5BC-C5B5-2B43-9688-729DD96C3A94}" srcOrd="1" destOrd="0" parTransId="{0A76530C-40F2-0040-BD46-0D5BACD1BD01}" sibTransId="{311A8056-6D0A-FE47-8F10-441071D36AA1}"/>
    <dgm:cxn modelId="{2BE0B52D-6E8C-E44C-BF11-3CED9A34C041}" srcId="{EE5D73A0-10B1-ED49-BC5A-B12C52902DCF}" destId="{6D306A68-EE6B-9548-9026-38D626BFC8E0}" srcOrd="5" destOrd="0" parTransId="{82C509AB-EAF8-444C-A18D-46BA0D63B2D6}" sibTransId="{43A75108-AC6A-DD44-B3DC-7F28B6408D65}"/>
    <dgm:cxn modelId="{3738A93D-C092-C246-89DD-FC0DE0B310A3}" type="presOf" srcId="{649F91F7-47B8-994C-9A17-1A8E839819D9}" destId="{D9848F3F-4115-0B4F-97FA-89533807457B}" srcOrd="0" destOrd="0" presId="urn:microsoft.com/office/officeart/2005/8/layout/process2"/>
    <dgm:cxn modelId="{DD78CC42-4517-C74A-80B3-06505CC1B2BF}" type="presOf" srcId="{40C1B5BC-C5B5-2B43-9688-729DD96C3A94}" destId="{65208164-58E2-B04B-8564-1FB4FD440486}" srcOrd="0" destOrd="0" presId="urn:microsoft.com/office/officeart/2005/8/layout/process2"/>
    <dgm:cxn modelId="{6951805C-C6F3-AA41-81CE-A066E8D694E9}" type="presOf" srcId="{40605837-1512-A347-BF8B-526A7CB94596}" destId="{0692741F-F371-BA4D-A825-B4586B0F64DF}" srcOrd="1" destOrd="0" presId="urn:microsoft.com/office/officeart/2005/8/layout/process2"/>
    <dgm:cxn modelId="{BB457361-8BEC-C54D-BE51-EF4E78949BC6}" srcId="{EE5D73A0-10B1-ED49-BC5A-B12C52902DCF}" destId="{C1820958-E5C7-9F44-BEC1-E6162B1B11D8}" srcOrd="3" destOrd="0" parTransId="{1C8F1AF4-2655-FF4F-BB41-E0468D5D0709}" sibTransId="{68CE1679-5DE5-5F4F-B337-68EDE863F888}"/>
    <dgm:cxn modelId="{561A266A-C962-FC4B-9EA1-684854C6DF58}" type="presOf" srcId="{6D306A68-EE6B-9548-9026-38D626BFC8E0}" destId="{0574335E-26EE-2645-9317-6018C16F1CE7}" srcOrd="0" destOrd="0" presId="urn:microsoft.com/office/officeart/2005/8/layout/process2"/>
    <dgm:cxn modelId="{48B7B673-4D05-0B41-A262-B1776920A26E}" type="presOf" srcId="{EE5D73A0-10B1-ED49-BC5A-B12C52902DCF}" destId="{229597FA-C0D1-4D46-A428-19F0C6E2ECAE}" srcOrd="0" destOrd="0" presId="urn:microsoft.com/office/officeart/2005/8/layout/process2"/>
    <dgm:cxn modelId="{7EE8D07C-F13E-6848-AF9F-30872A24B25D}" type="presOf" srcId="{68CE1679-5DE5-5F4F-B337-68EDE863F888}" destId="{1C43B1EC-C49B-834D-BB5C-84AC1AAFAB38}" srcOrd="1" destOrd="0" presId="urn:microsoft.com/office/officeart/2005/8/layout/process2"/>
    <dgm:cxn modelId="{1CC24E91-EF2D-D440-9CF0-6859010B3E91}" type="presOf" srcId="{C9385C22-3B17-EC46-9B42-1FF03A749B04}" destId="{AB6A2441-F87A-E04A-91CB-CE07CDDAFA04}" srcOrd="1" destOrd="0" presId="urn:microsoft.com/office/officeart/2005/8/layout/process2"/>
    <dgm:cxn modelId="{F3746198-8E39-0C42-8700-DB25DC1322C1}" type="presOf" srcId="{1D7A0EE0-0A7E-374A-919E-741B3C0D6FE3}" destId="{4B745660-F4D4-9645-9B01-319620A28925}" srcOrd="0" destOrd="0" presId="urn:microsoft.com/office/officeart/2005/8/layout/process2"/>
    <dgm:cxn modelId="{937E95A3-2A19-7146-9AB9-43056B3AE601}" type="presOf" srcId="{1D7A0EE0-0A7E-374A-919E-741B3C0D6FE3}" destId="{95DE8174-1B98-0043-B957-414220D6B8AB}" srcOrd="1" destOrd="0" presId="urn:microsoft.com/office/officeart/2005/8/layout/process2"/>
    <dgm:cxn modelId="{23CD05A5-F772-8849-928D-9E293EE56337}" type="presOf" srcId="{311A8056-6D0A-FE47-8F10-441071D36AA1}" destId="{4AEA826E-7019-9C4E-BA69-277E554AD4C4}" srcOrd="1" destOrd="0" presId="urn:microsoft.com/office/officeart/2005/8/layout/process2"/>
    <dgm:cxn modelId="{DEA53BAF-E48D-2142-A514-3A98B17F04A6}" type="presOf" srcId="{C9385C22-3B17-EC46-9B42-1FF03A749B04}" destId="{1108BDBC-6106-5B42-BE3E-AFFAF759DAAB}" srcOrd="0" destOrd="0" presId="urn:microsoft.com/office/officeart/2005/8/layout/process2"/>
    <dgm:cxn modelId="{40D260AF-0330-8F42-9BB5-1E146289038D}" type="presOf" srcId="{68CE1679-5DE5-5F4F-B337-68EDE863F888}" destId="{6C0F30D2-2505-A94E-8389-8108D7BA9FCE}" srcOrd="0" destOrd="0" presId="urn:microsoft.com/office/officeart/2005/8/layout/process2"/>
    <dgm:cxn modelId="{74CFB7B1-B762-9647-9FA3-BE9609CF0B51}" srcId="{EE5D73A0-10B1-ED49-BC5A-B12C52902DCF}" destId="{471697F8-9CAC-E64E-86BD-A1D28269CC29}" srcOrd="2" destOrd="0" parTransId="{02331179-8D8A-274A-AA0C-0B439DEE13E5}" sibTransId="{1D7A0EE0-0A7E-374A-919E-741B3C0D6FE3}"/>
    <dgm:cxn modelId="{03756AC4-9894-ED45-A6F1-52E8396150AE}" type="presOf" srcId="{40605837-1512-A347-BF8B-526A7CB94596}" destId="{ADAB5CA7-47BB-F344-B5ED-C067BE919B10}" srcOrd="0" destOrd="0" presId="urn:microsoft.com/office/officeart/2005/8/layout/process2"/>
    <dgm:cxn modelId="{53A2B3CC-A8DA-504B-9CA1-7EF873D327B1}" type="presOf" srcId="{C0CC430F-49F0-2D42-9FBB-CFE5C3ACA49F}" destId="{467D7DED-60F3-8342-875E-F8B992110142}" srcOrd="0" destOrd="0" presId="urn:microsoft.com/office/officeart/2005/8/layout/process2"/>
    <dgm:cxn modelId="{1D298FD6-AF8F-5E48-AD0F-EC98BA14F886}" type="presOf" srcId="{471697F8-9CAC-E64E-86BD-A1D28269CC29}" destId="{53184420-7771-5D42-B700-D6D845F008EF}" srcOrd="0" destOrd="0" presId="urn:microsoft.com/office/officeart/2005/8/layout/process2"/>
    <dgm:cxn modelId="{00BA36DB-B08F-134D-BAC0-3E02F5FB32A8}" type="presOf" srcId="{311A8056-6D0A-FE47-8F10-441071D36AA1}" destId="{08BF4F51-6E61-774B-97D3-892B646BAE35}" srcOrd="0" destOrd="0" presId="urn:microsoft.com/office/officeart/2005/8/layout/process2"/>
    <dgm:cxn modelId="{014CC0F5-36EE-3241-841A-EEC8F52B7B55}" srcId="{EE5D73A0-10B1-ED49-BC5A-B12C52902DCF}" destId="{649F91F7-47B8-994C-9A17-1A8E839819D9}" srcOrd="4" destOrd="0" parTransId="{69F78481-2CD3-7E43-A178-4E7AAF5C86B0}" sibTransId="{C9385C22-3B17-EC46-9B42-1FF03A749B04}"/>
    <dgm:cxn modelId="{C7298AFB-508D-D64C-AA91-613FBAA956D2}" srcId="{EE5D73A0-10B1-ED49-BC5A-B12C52902DCF}" destId="{C0CC430F-49F0-2D42-9FBB-CFE5C3ACA49F}" srcOrd="0" destOrd="0" parTransId="{1355FFA8-1F30-384F-81CC-2F3D6782E9B0}" sibTransId="{40605837-1512-A347-BF8B-526A7CB94596}"/>
    <dgm:cxn modelId="{8AA95B78-445C-6C49-B795-E38F08943CE8}" type="presParOf" srcId="{229597FA-C0D1-4D46-A428-19F0C6E2ECAE}" destId="{467D7DED-60F3-8342-875E-F8B992110142}" srcOrd="0" destOrd="0" presId="urn:microsoft.com/office/officeart/2005/8/layout/process2"/>
    <dgm:cxn modelId="{3118D362-DC0F-5A46-A7DF-BBAD2DF4C8BF}" type="presParOf" srcId="{229597FA-C0D1-4D46-A428-19F0C6E2ECAE}" destId="{ADAB5CA7-47BB-F344-B5ED-C067BE919B10}" srcOrd="1" destOrd="0" presId="urn:microsoft.com/office/officeart/2005/8/layout/process2"/>
    <dgm:cxn modelId="{B975125C-0896-2644-AA42-40B0CD8B839C}" type="presParOf" srcId="{ADAB5CA7-47BB-F344-B5ED-C067BE919B10}" destId="{0692741F-F371-BA4D-A825-B4586B0F64DF}" srcOrd="0" destOrd="0" presId="urn:microsoft.com/office/officeart/2005/8/layout/process2"/>
    <dgm:cxn modelId="{83F49371-E155-C940-BFED-63A1FFB5AF4C}" type="presParOf" srcId="{229597FA-C0D1-4D46-A428-19F0C6E2ECAE}" destId="{65208164-58E2-B04B-8564-1FB4FD440486}" srcOrd="2" destOrd="0" presId="urn:microsoft.com/office/officeart/2005/8/layout/process2"/>
    <dgm:cxn modelId="{71FA2336-50E0-F245-A4C1-A7ABC1CDFFA0}" type="presParOf" srcId="{229597FA-C0D1-4D46-A428-19F0C6E2ECAE}" destId="{08BF4F51-6E61-774B-97D3-892B646BAE35}" srcOrd="3" destOrd="0" presId="urn:microsoft.com/office/officeart/2005/8/layout/process2"/>
    <dgm:cxn modelId="{7376BF58-8A17-1445-B7B2-02D4E1ADF1A8}" type="presParOf" srcId="{08BF4F51-6E61-774B-97D3-892B646BAE35}" destId="{4AEA826E-7019-9C4E-BA69-277E554AD4C4}" srcOrd="0" destOrd="0" presId="urn:microsoft.com/office/officeart/2005/8/layout/process2"/>
    <dgm:cxn modelId="{303B70FF-9274-9B4B-B33F-10B4AE119783}" type="presParOf" srcId="{229597FA-C0D1-4D46-A428-19F0C6E2ECAE}" destId="{53184420-7771-5D42-B700-D6D845F008EF}" srcOrd="4" destOrd="0" presId="urn:microsoft.com/office/officeart/2005/8/layout/process2"/>
    <dgm:cxn modelId="{F2FCF512-490F-5B48-AEA9-6DFFF8126AFC}" type="presParOf" srcId="{229597FA-C0D1-4D46-A428-19F0C6E2ECAE}" destId="{4B745660-F4D4-9645-9B01-319620A28925}" srcOrd="5" destOrd="0" presId="urn:microsoft.com/office/officeart/2005/8/layout/process2"/>
    <dgm:cxn modelId="{AF4D6737-12DE-7A47-A51C-48E24B593BF5}" type="presParOf" srcId="{4B745660-F4D4-9645-9B01-319620A28925}" destId="{95DE8174-1B98-0043-B957-414220D6B8AB}" srcOrd="0" destOrd="0" presId="urn:microsoft.com/office/officeart/2005/8/layout/process2"/>
    <dgm:cxn modelId="{DD634B68-8264-9245-A748-46D15EA3248A}" type="presParOf" srcId="{229597FA-C0D1-4D46-A428-19F0C6E2ECAE}" destId="{B8599841-DE75-424B-80A5-DD1D72912B31}" srcOrd="6" destOrd="0" presId="urn:microsoft.com/office/officeart/2005/8/layout/process2"/>
    <dgm:cxn modelId="{91A9A626-1BCC-9A44-A53F-3374A66AFFB9}" type="presParOf" srcId="{229597FA-C0D1-4D46-A428-19F0C6E2ECAE}" destId="{6C0F30D2-2505-A94E-8389-8108D7BA9FCE}" srcOrd="7" destOrd="0" presId="urn:microsoft.com/office/officeart/2005/8/layout/process2"/>
    <dgm:cxn modelId="{18A18516-033D-B84A-85F4-B7EBCD91B78B}" type="presParOf" srcId="{6C0F30D2-2505-A94E-8389-8108D7BA9FCE}" destId="{1C43B1EC-C49B-834D-BB5C-84AC1AAFAB38}" srcOrd="0" destOrd="0" presId="urn:microsoft.com/office/officeart/2005/8/layout/process2"/>
    <dgm:cxn modelId="{6309708A-0D5E-F54A-84E8-D5BB379C43BC}" type="presParOf" srcId="{229597FA-C0D1-4D46-A428-19F0C6E2ECAE}" destId="{D9848F3F-4115-0B4F-97FA-89533807457B}" srcOrd="8" destOrd="0" presId="urn:microsoft.com/office/officeart/2005/8/layout/process2"/>
    <dgm:cxn modelId="{2E870A24-FEDB-194E-A6F8-C88BFE591D36}" type="presParOf" srcId="{229597FA-C0D1-4D46-A428-19F0C6E2ECAE}" destId="{1108BDBC-6106-5B42-BE3E-AFFAF759DAAB}" srcOrd="9" destOrd="0" presId="urn:microsoft.com/office/officeart/2005/8/layout/process2"/>
    <dgm:cxn modelId="{881435C1-A475-B34E-9C85-684EC0C15A11}" type="presParOf" srcId="{1108BDBC-6106-5B42-BE3E-AFFAF759DAAB}" destId="{AB6A2441-F87A-E04A-91CB-CE07CDDAFA04}" srcOrd="0" destOrd="0" presId="urn:microsoft.com/office/officeart/2005/8/layout/process2"/>
    <dgm:cxn modelId="{03DF9858-EC20-4345-AAB6-C746DF020C30}" type="presParOf" srcId="{229597FA-C0D1-4D46-A428-19F0C6E2ECAE}" destId="{0574335E-26EE-2645-9317-6018C16F1CE7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09021-3D0A-7A49-9DD2-235B55E20B80}">
      <dsp:nvSpPr>
        <dsp:cNvPr id="0" name=""/>
        <dsp:cNvSpPr/>
      </dsp:nvSpPr>
      <dsp:spPr>
        <a:xfrm>
          <a:off x="1824256" y="1898699"/>
          <a:ext cx="1510674" cy="1510674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15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15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Kompetenzen</a:t>
          </a:r>
        </a:p>
      </dsp:txBody>
      <dsp:txXfrm>
        <a:off x="2045489" y="2119932"/>
        <a:ext cx="1068208" cy="1068208"/>
      </dsp:txXfrm>
    </dsp:sp>
    <dsp:sp modelId="{7B34D9AD-E749-DA43-A624-196C9178ACFB}">
      <dsp:nvSpPr>
        <dsp:cNvPr id="0" name=""/>
        <dsp:cNvSpPr/>
      </dsp:nvSpPr>
      <dsp:spPr>
        <a:xfrm rot="12900000">
          <a:off x="763017" y="1604881"/>
          <a:ext cx="1251333" cy="43054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086CD0D-C918-7641-BB9E-7FA36D943DA2}">
      <dsp:nvSpPr>
        <dsp:cNvPr id="0" name=""/>
        <dsp:cNvSpPr/>
      </dsp:nvSpPr>
      <dsp:spPr>
        <a:xfrm>
          <a:off x="158597" y="887228"/>
          <a:ext cx="1435140" cy="1148112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accent5">
              <a:shade val="15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15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Handeln </a:t>
          </a:r>
        </a:p>
      </dsp:txBody>
      <dsp:txXfrm>
        <a:off x="192224" y="920855"/>
        <a:ext cx="1367886" cy="1080858"/>
      </dsp:txXfrm>
    </dsp:sp>
    <dsp:sp modelId="{76C5392B-5179-1B48-BE15-30B901A95684}">
      <dsp:nvSpPr>
        <dsp:cNvPr id="0" name=""/>
        <dsp:cNvSpPr/>
      </dsp:nvSpPr>
      <dsp:spPr>
        <a:xfrm rot="16111117">
          <a:off x="1915770" y="984798"/>
          <a:ext cx="1252445" cy="43054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488307-4E5D-7D48-9B84-94CC3C4148DC}">
      <dsp:nvSpPr>
        <dsp:cNvPr id="0" name=""/>
        <dsp:cNvSpPr/>
      </dsp:nvSpPr>
      <dsp:spPr>
        <a:xfrm>
          <a:off x="1808233" y="0"/>
          <a:ext cx="1435140" cy="1148112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accent5">
              <a:shade val="15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15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Wissen</a:t>
          </a:r>
        </a:p>
      </dsp:txBody>
      <dsp:txXfrm>
        <a:off x="1841860" y="33627"/>
        <a:ext cx="1367886" cy="1080858"/>
      </dsp:txXfrm>
    </dsp:sp>
    <dsp:sp modelId="{B114AE1C-A315-E04C-9CDE-1F68442B6231}">
      <dsp:nvSpPr>
        <dsp:cNvPr id="0" name=""/>
        <dsp:cNvSpPr/>
      </dsp:nvSpPr>
      <dsp:spPr>
        <a:xfrm rot="19500000">
          <a:off x="3144837" y="1604881"/>
          <a:ext cx="1251333" cy="43054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424BEB4-9971-114D-9470-316F62DFB063}">
      <dsp:nvSpPr>
        <dsp:cNvPr id="0" name=""/>
        <dsp:cNvSpPr/>
      </dsp:nvSpPr>
      <dsp:spPr>
        <a:xfrm>
          <a:off x="3565449" y="887228"/>
          <a:ext cx="1435140" cy="1148112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accent5">
              <a:shade val="15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15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200" kern="1200" dirty="0"/>
            <a:t>Motivation</a:t>
          </a:r>
        </a:p>
      </dsp:txBody>
      <dsp:txXfrm>
        <a:off x="3599076" y="920855"/>
        <a:ext cx="1367886" cy="10808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D7DED-60F3-8342-875E-F8B992110142}">
      <dsp:nvSpPr>
        <dsp:cNvPr id="0" name=""/>
        <dsp:cNvSpPr/>
      </dsp:nvSpPr>
      <dsp:spPr>
        <a:xfrm>
          <a:off x="3398203" y="1795"/>
          <a:ext cx="1433192" cy="532043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1. Im Lernkontext ankommen</a:t>
          </a:r>
        </a:p>
      </dsp:txBody>
      <dsp:txXfrm>
        <a:off x="3413786" y="17378"/>
        <a:ext cx="1402026" cy="500877"/>
      </dsp:txXfrm>
    </dsp:sp>
    <dsp:sp modelId="{ADAB5CA7-47BB-F344-B5ED-C067BE919B10}">
      <dsp:nvSpPr>
        <dsp:cNvPr id="0" name=""/>
        <dsp:cNvSpPr/>
      </dsp:nvSpPr>
      <dsp:spPr>
        <a:xfrm rot="5400000">
          <a:off x="4015041" y="547140"/>
          <a:ext cx="199516" cy="2394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000" kern="1200"/>
        </a:p>
      </dsp:txBody>
      <dsp:txXfrm rot="-5400000">
        <a:off x="4042974" y="567092"/>
        <a:ext cx="143651" cy="139661"/>
      </dsp:txXfrm>
    </dsp:sp>
    <dsp:sp modelId="{65208164-58E2-B04B-8564-1FB4FD440486}">
      <dsp:nvSpPr>
        <dsp:cNvPr id="0" name=""/>
        <dsp:cNvSpPr/>
      </dsp:nvSpPr>
      <dsp:spPr>
        <a:xfrm>
          <a:off x="3398203" y="799861"/>
          <a:ext cx="1433192" cy="532043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2. Vorwissen aktivieren</a:t>
          </a:r>
        </a:p>
      </dsp:txBody>
      <dsp:txXfrm>
        <a:off x="3413786" y="815444"/>
        <a:ext cx="1402026" cy="500877"/>
      </dsp:txXfrm>
    </dsp:sp>
    <dsp:sp modelId="{08BF4F51-6E61-774B-97D3-892B646BAE35}">
      <dsp:nvSpPr>
        <dsp:cNvPr id="0" name=""/>
        <dsp:cNvSpPr/>
      </dsp:nvSpPr>
      <dsp:spPr>
        <a:xfrm rot="5400000">
          <a:off x="4015041" y="1345206"/>
          <a:ext cx="199516" cy="2394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000" kern="1200"/>
        </a:p>
      </dsp:txBody>
      <dsp:txXfrm rot="-5400000">
        <a:off x="4042974" y="1365158"/>
        <a:ext cx="143651" cy="139661"/>
      </dsp:txXfrm>
    </dsp:sp>
    <dsp:sp modelId="{53184420-7771-5D42-B700-D6D845F008EF}">
      <dsp:nvSpPr>
        <dsp:cNvPr id="0" name=""/>
        <dsp:cNvSpPr/>
      </dsp:nvSpPr>
      <dsp:spPr>
        <a:xfrm>
          <a:off x="3398203" y="1597926"/>
          <a:ext cx="1433192" cy="532043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3. Lernprodukte erstellen</a:t>
          </a:r>
        </a:p>
      </dsp:txBody>
      <dsp:txXfrm>
        <a:off x="3413786" y="1613509"/>
        <a:ext cx="1402026" cy="500877"/>
      </dsp:txXfrm>
    </dsp:sp>
    <dsp:sp modelId="{4B745660-F4D4-9645-9B01-319620A28925}">
      <dsp:nvSpPr>
        <dsp:cNvPr id="0" name=""/>
        <dsp:cNvSpPr/>
      </dsp:nvSpPr>
      <dsp:spPr>
        <a:xfrm rot="5400000">
          <a:off x="4015041" y="2143271"/>
          <a:ext cx="199516" cy="2394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000" kern="1200"/>
        </a:p>
      </dsp:txBody>
      <dsp:txXfrm rot="-5400000">
        <a:off x="4042974" y="2163223"/>
        <a:ext cx="143651" cy="139661"/>
      </dsp:txXfrm>
    </dsp:sp>
    <dsp:sp modelId="{B8599841-DE75-424B-80A5-DD1D72912B31}">
      <dsp:nvSpPr>
        <dsp:cNvPr id="0" name=""/>
        <dsp:cNvSpPr/>
      </dsp:nvSpPr>
      <dsp:spPr>
        <a:xfrm>
          <a:off x="3398203" y="2395992"/>
          <a:ext cx="1433192" cy="532043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4. Lernprodukt diskutieren</a:t>
          </a:r>
        </a:p>
      </dsp:txBody>
      <dsp:txXfrm>
        <a:off x="3413786" y="2411575"/>
        <a:ext cx="1402026" cy="500877"/>
      </dsp:txXfrm>
    </dsp:sp>
    <dsp:sp modelId="{6C0F30D2-2505-A94E-8389-8108D7BA9FCE}">
      <dsp:nvSpPr>
        <dsp:cNvPr id="0" name=""/>
        <dsp:cNvSpPr/>
      </dsp:nvSpPr>
      <dsp:spPr>
        <a:xfrm rot="5400000">
          <a:off x="4015041" y="2941337"/>
          <a:ext cx="199516" cy="2394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000" kern="1200"/>
        </a:p>
      </dsp:txBody>
      <dsp:txXfrm rot="-5400000">
        <a:off x="4042974" y="2961289"/>
        <a:ext cx="143651" cy="139661"/>
      </dsp:txXfrm>
    </dsp:sp>
    <dsp:sp modelId="{D9848F3F-4115-0B4F-97FA-89533807457B}">
      <dsp:nvSpPr>
        <dsp:cNvPr id="0" name=""/>
        <dsp:cNvSpPr/>
      </dsp:nvSpPr>
      <dsp:spPr>
        <a:xfrm>
          <a:off x="3398203" y="3194058"/>
          <a:ext cx="1433192" cy="532043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5. Sichern und vernetzen</a:t>
          </a:r>
        </a:p>
      </dsp:txBody>
      <dsp:txXfrm>
        <a:off x="3413786" y="3209641"/>
        <a:ext cx="1402026" cy="500877"/>
      </dsp:txXfrm>
    </dsp:sp>
    <dsp:sp modelId="{1108BDBC-6106-5B42-BE3E-AFFAF759DAAB}">
      <dsp:nvSpPr>
        <dsp:cNvPr id="0" name=""/>
        <dsp:cNvSpPr/>
      </dsp:nvSpPr>
      <dsp:spPr>
        <a:xfrm rot="5400000">
          <a:off x="4015041" y="3739402"/>
          <a:ext cx="199516" cy="2394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000" kern="1200"/>
        </a:p>
      </dsp:txBody>
      <dsp:txXfrm rot="-5400000">
        <a:off x="4042974" y="3759354"/>
        <a:ext cx="143651" cy="139661"/>
      </dsp:txXfrm>
    </dsp:sp>
    <dsp:sp modelId="{0574335E-26EE-2645-9317-6018C16F1CE7}">
      <dsp:nvSpPr>
        <dsp:cNvPr id="0" name=""/>
        <dsp:cNvSpPr/>
      </dsp:nvSpPr>
      <dsp:spPr>
        <a:xfrm>
          <a:off x="3398203" y="3992123"/>
          <a:ext cx="1433192" cy="532043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>
              <a:solidFill>
                <a:schemeClr val="tx1"/>
              </a:solidFill>
            </a:rPr>
            <a:t>6. Transferieren und festigen</a:t>
          </a:r>
        </a:p>
      </dsp:txBody>
      <dsp:txXfrm>
        <a:off x="3413786" y="4007706"/>
        <a:ext cx="1402026" cy="500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3CE6E-2B66-4BBF-AA5F-C610821FA37B}" type="datetimeFigureOut">
              <a:rPr lang="de-DE" smtClean="0"/>
              <a:t>23.09.25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1B259-718E-41BC-9A97-1627054B125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773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1B259-718E-41BC-9A97-1627054B125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251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202723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18685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98877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084" y="225425"/>
            <a:ext cx="10560000" cy="1332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44680"/>
            <a:ext cx="5181600" cy="40322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44675"/>
            <a:ext cx="5181600" cy="403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5" name="Datumsplatzhalter 2"/>
          <p:cNvSpPr>
            <a:spLocks noGrp="1"/>
          </p:cNvSpPr>
          <p:nvPr>
            <p:ph type="dt" sz="half" idx="16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7E6961B8-E763-4621-9D5D-38F66A348052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1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124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817084" y="225424"/>
            <a:ext cx="10560000" cy="133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B7E06C08-2B17-43F1-A072-02A8688504CF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541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7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514C555C-37E2-44ED-BE6C-12A21C01C579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425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3"/>
            <a:ext cx="12192000" cy="6032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2F1D57B-2905-4E99-8DD2-DA23D35CE01F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8175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683803"/>
            <a:ext cx="12192000" cy="4348518"/>
          </a:xfrm>
          <a:prstGeom prst="rect">
            <a:avLst/>
          </a:prstGeom>
          <a:solidFill>
            <a:srgbClr val="008C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844680"/>
            <a:ext cx="10515600" cy="271780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287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1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B4B845-6DC3-45BC-9049-17AD7992C39F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1341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Zwischen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225425"/>
            <a:ext cx="10560000" cy="133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917" y="1844675"/>
            <a:ext cx="10560000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917" y="2809461"/>
            <a:ext cx="10560000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026D32B0-575C-43B7-B8BD-48B68FBBD667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8789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084" y="225425"/>
            <a:ext cx="10560000" cy="1332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44675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809461"/>
            <a:ext cx="5157787" cy="30674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844675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835275"/>
            <a:ext cx="5183188" cy="3041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96C799F4-74F0-4B8C-938F-5A0C36883B70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17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18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91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44679"/>
            <a:ext cx="3932237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44675"/>
            <a:ext cx="6172200" cy="401637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041918"/>
            <a:ext cx="3932237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2" name="Datumsplatzhalter 2"/>
          <p:cNvSpPr>
            <a:spLocks noGrp="1"/>
          </p:cNvSpPr>
          <p:nvPr>
            <p:ph type="dt" sz="half" idx="16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33F28847-7BF0-413E-A4B4-C02469266E58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4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8491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051792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844675"/>
            <a:ext cx="6172200" cy="401637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1844679"/>
            <a:ext cx="3932237" cy="2064717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041918"/>
            <a:ext cx="3932237" cy="1827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6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14" name="Datumsplatzhalter 2"/>
          <p:cNvSpPr>
            <a:spLocks noGrp="1"/>
          </p:cNvSpPr>
          <p:nvPr>
            <p:ph type="dt" sz="half" idx="16"/>
          </p:nvPr>
        </p:nvSpPr>
        <p:spPr>
          <a:xfrm>
            <a:off x="838202" y="6356353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35DF68FC-774B-4D41-A04C-46D2580C019C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3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6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5" y="6356353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6972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8121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-1" y="3907145"/>
            <a:ext cx="12192001" cy="22021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800">
              <a:solidFill>
                <a:prstClr val="black"/>
              </a:solidFill>
            </a:endParaRPr>
          </a:p>
        </p:txBody>
      </p:sp>
      <p:sp>
        <p:nvSpPr>
          <p:cNvPr id="8" name="Freihandform 7"/>
          <p:cNvSpPr>
            <a:spLocks noChangeAspect="1"/>
          </p:cNvSpPr>
          <p:nvPr/>
        </p:nvSpPr>
        <p:spPr>
          <a:xfrm>
            <a:off x="-10074" y="0"/>
            <a:ext cx="12213209" cy="5871808"/>
          </a:xfrm>
          <a:custGeom>
            <a:avLst/>
            <a:gdLst>
              <a:gd name="connsiteX0" fmla="*/ 0 w 9151557"/>
              <a:gd name="connsiteY0" fmla="*/ 0 h 5871808"/>
              <a:gd name="connsiteX1" fmla="*/ 9151557 w 9151557"/>
              <a:gd name="connsiteY1" fmla="*/ 0 h 5871808"/>
              <a:gd name="connsiteX2" fmla="*/ 9144000 w 9151557"/>
              <a:gd name="connsiteY2" fmla="*/ 4269719 h 5871808"/>
              <a:gd name="connsiteX3" fmla="*/ 7557 w 9151557"/>
              <a:gd name="connsiteY3" fmla="*/ 5871808 h 5871808"/>
              <a:gd name="connsiteX4" fmla="*/ 0 w 9151557"/>
              <a:gd name="connsiteY4" fmla="*/ 0 h 587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1557" h="5871808">
                <a:moveTo>
                  <a:pt x="0" y="0"/>
                </a:moveTo>
                <a:lnTo>
                  <a:pt x="9151557" y="0"/>
                </a:lnTo>
                <a:lnTo>
                  <a:pt x="9144000" y="4269719"/>
                </a:lnTo>
                <a:lnTo>
                  <a:pt x="7557" y="5871808"/>
                </a:lnTo>
                <a:lnTo>
                  <a:pt x="0" y="0"/>
                </a:lnTo>
                <a:close/>
              </a:path>
            </a:pathLst>
          </a:custGeom>
          <a:solidFill>
            <a:srgbClr val="006D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8275971" y="134684"/>
            <a:ext cx="2937022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de-DE" sz="1200" b="1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Schleswig-Holstein.</a:t>
            </a:r>
            <a:r>
              <a:rPr lang="de-DE" sz="1200" dirty="0">
                <a:solidFill>
                  <a:srgbClr val="003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echte Norden.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722286"/>
            <a:ext cx="10363200" cy="20005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786604"/>
            <a:ext cx="10363200" cy="15377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42849" y="6173054"/>
            <a:ext cx="4800000" cy="288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Name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42849" y="6464164"/>
            <a:ext cx="3840000" cy="28681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de-DE" sz="1200" b="0" kern="1200" dirty="0" smtClean="0">
                <a:solidFill>
                  <a:srgbClr val="002F6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de-DE" sz="1200" b="1" kern="1200" dirty="0" smtClean="0">
                <a:solidFill>
                  <a:srgbClr val="0030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Platzhalter Datum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</p:spTree>
    <p:extLst>
      <p:ext uri="{BB962C8B-B14F-4D97-AF65-F5344CB8AC3E}">
        <p14:creationId xmlns:p14="http://schemas.microsoft.com/office/powerpoint/2010/main" val="786885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3383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6311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8590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5418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52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1830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1583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3145479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180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457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1061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8031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5638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0682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9414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3057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1012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155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9248087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0413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012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5" hasCustomPrompt="1"/>
          </p:nvPr>
        </p:nvSpPr>
        <p:spPr>
          <a:xfrm>
            <a:off x="8227485" y="6173788"/>
            <a:ext cx="1553633" cy="577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de-DE" dirty="0"/>
              <a:t>Projektlogo</a:t>
            </a:r>
          </a:p>
        </p:txBody>
      </p:sp>
      <p:sp>
        <p:nvSpPr>
          <p:cNvPr id="9" name="Datumsplatzhalter 2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12502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A4ADB6"/>
                </a:solidFill>
              </a:defRPr>
            </a:lvl1pPr>
          </a:lstStyle>
          <a:p>
            <a:fld id="{F8F04AF4-BE9F-438E-AEB3-1AB29ED1CD12}" type="datetime1">
              <a:rPr lang="de-DE" smtClean="0"/>
              <a:pPr/>
              <a:t>23.09.25</a:t>
            </a:fld>
            <a:endParaRPr lang="de-DE" dirty="0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340288" y="6356351"/>
            <a:ext cx="4776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A4ADB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1" name="Foliennummernplatzhalter 12"/>
          <p:cNvSpPr>
            <a:spLocks noGrp="1"/>
          </p:cNvSpPr>
          <p:nvPr>
            <p:ph type="sldNum" sz="quarter" idx="4"/>
          </p:nvPr>
        </p:nvSpPr>
        <p:spPr>
          <a:xfrm>
            <a:off x="2245264" y="6356351"/>
            <a:ext cx="938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4ADB6"/>
                </a:solidFill>
              </a:defRPr>
            </a:lvl1pPr>
          </a:lstStyle>
          <a:p>
            <a:pPr algn="ctr"/>
            <a:r>
              <a:rPr lang="de-DE"/>
              <a:t> Folie </a:t>
            </a:r>
            <a:fld id="{812F24F4-33A2-4A6F-87E3-ABC44FA42587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5867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28645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1896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135220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069293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18E5-D937-4385-B3C1-9CE1C1F817BB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787516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tif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918E5-D937-4385-B3C1-9CE1C1F817BB}" type="datetime1">
              <a:rPr lang="de-DE" smtClean="0"/>
              <a:t>23.09.25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0312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 Folie </a:t>
            </a:r>
            <a:fld id="{812F24F4-33A2-4A6F-87E3-ABC44FA4258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B83511D-8196-4682-A40F-0C342EC59218}"/>
              </a:ext>
            </a:extLst>
          </p:cNvPr>
          <p:cNvSpPr/>
          <p:nvPr userDrawn="1"/>
        </p:nvSpPr>
        <p:spPr>
          <a:xfrm>
            <a:off x="0" y="1683803"/>
            <a:ext cx="12192000" cy="4348518"/>
          </a:xfrm>
          <a:prstGeom prst="rect">
            <a:avLst/>
          </a:prstGeom>
          <a:solidFill>
            <a:srgbClr val="C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144" y="6268823"/>
            <a:ext cx="1407859" cy="45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3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4" r:id="rId12"/>
    <p:sldLayoutId id="2147483666" r:id="rId13"/>
    <p:sldLayoutId id="2147483671" r:id="rId14"/>
    <p:sldLayoutId id="2147483667" r:id="rId15"/>
    <p:sldLayoutId id="2147483663" r:id="rId16"/>
    <p:sldLayoutId id="2147483670" r:id="rId17"/>
    <p:sldLayoutId id="2147483665" r:id="rId18"/>
    <p:sldLayoutId id="2147483668" r:id="rId19"/>
    <p:sldLayoutId id="2147483669" r:id="rId20"/>
    <p:sldLayoutId id="2147483686" r:id="rId21"/>
    <p:sldLayoutId id="2147483721" r:id="rId22"/>
    <p:sldLayoutId id="2147483722" r:id="rId23"/>
    <p:sldLayoutId id="2147483723" r:id="rId24"/>
    <p:sldLayoutId id="2147483725" r:id="rId25"/>
    <p:sldLayoutId id="2147483726" r:id="rId26"/>
    <p:sldLayoutId id="2147483727" r:id="rId27"/>
    <p:sldLayoutId id="2147483728" r:id="rId28"/>
    <p:sldLayoutId id="2147483730" r:id="rId29"/>
    <p:sldLayoutId id="2147483731" r:id="rId30"/>
    <p:sldLayoutId id="2147483732" r:id="rId31"/>
    <p:sldLayoutId id="2147483733" r:id="rId32"/>
    <p:sldLayoutId id="2147483734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2" r:id="rId39"/>
    <p:sldLayoutId id="2147483745" r:id="rId40"/>
    <p:sldLayoutId id="2147483746" r:id="rId4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fr-fr/photo/atlas-carte-forme-geographie-592753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1959492" y="625854"/>
            <a:ext cx="8273017" cy="2126152"/>
          </a:xfrm>
        </p:spPr>
        <p:txBody>
          <a:bodyPr>
            <a:noAutofit/>
          </a:bodyPr>
          <a:lstStyle/>
          <a:p>
            <a:pPr algn="ctr"/>
            <a:r>
              <a:rPr lang="de-DE" altLang="de-DE" sz="2800" b="1" dirty="0">
                <a:latin typeface="Franklin Gothic Demi" panose="020B0703020102020204" pitchFamily="34" charset="0"/>
                <a:cs typeface="Arial" charset="0"/>
              </a:rPr>
              <a:t>LEHREN UND LERNEN IM GEOGRAPHIEUNTERICHT </a:t>
            </a:r>
            <a:br>
              <a:rPr lang="de-DE" altLang="de-DE" sz="2800" b="1" dirty="0">
                <a:latin typeface="Franklin Gothic Demi" panose="020B0703020102020204" pitchFamily="34" charset="0"/>
                <a:cs typeface="Arial" charset="0"/>
              </a:rPr>
            </a:br>
            <a:br>
              <a:rPr lang="de-DE" altLang="de-DE" sz="2800" b="1" dirty="0">
                <a:latin typeface="Franklin Gothic Demi" panose="020B0703020102020204" pitchFamily="34" charset="0"/>
                <a:cs typeface="Arial" charset="0"/>
              </a:rPr>
            </a:br>
            <a:r>
              <a:rPr lang="de-DE" altLang="de-DE" sz="2400" dirty="0">
                <a:solidFill>
                  <a:srgbClr val="3AB7D5"/>
                </a:solidFill>
                <a:latin typeface="Franklin Gothic Book" panose="020B0503020102020204" pitchFamily="34" charset="0"/>
                <a:cs typeface="Arial" charset="0"/>
              </a:rPr>
              <a:t>Simon Meinert</a:t>
            </a:r>
            <a:endParaRPr lang="de-DE" sz="2000" dirty="0">
              <a:solidFill>
                <a:srgbClr val="3AB7D5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2035140" y="4531217"/>
            <a:ext cx="7772400" cy="1479479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de-DE" altLang="de-DE" sz="2000" dirty="0">
              <a:solidFill>
                <a:schemeClr val="bg1"/>
              </a:solidFill>
              <a:latin typeface="Arial Rounded MT Bold" pitchFamily="34" charset="0"/>
              <a:cs typeface="Arial" charset="0"/>
            </a:endParaRPr>
          </a:p>
          <a:p>
            <a:pPr>
              <a:spcBef>
                <a:spcPct val="0"/>
              </a:spcBef>
            </a:pPr>
            <a:endParaRPr lang="de-DE" altLang="de-DE" sz="2000" dirty="0">
              <a:solidFill>
                <a:schemeClr val="bg1"/>
              </a:solidFill>
              <a:latin typeface="Arial Rounded MT Bold" pitchFamily="34" charset="0"/>
              <a:cs typeface="Arial" charset="0"/>
            </a:endParaRPr>
          </a:p>
          <a:p>
            <a:pPr>
              <a:spcBef>
                <a:spcPct val="0"/>
              </a:spcBef>
            </a:pPr>
            <a:endParaRPr lang="de-DE" altLang="de-DE" sz="2000" dirty="0">
              <a:solidFill>
                <a:schemeClr val="bg1"/>
              </a:solidFill>
              <a:latin typeface="Arial Rounded MT Bold" pitchFamily="34" charset="0"/>
              <a:cs typeface="Arial" charset="0"/>
            </a:endParaRPr>
          </a:p>
          <a:p>
            <a:pPr>
              <a:spcBef>
                <a:spcPct val="0"/>
              </a:spcBef>
            </a:pPr>
            <a:endParaRPr lang="de-DE" altLang="de-DE" sz="2000" dirty="0">
              <a:solidFill>
                <a:schemeClr val="bg1"/>
              </a:solidFill>
              <a:latin typeface="Arial Rounded MT Bold" pitchFamily="34" charset="0"/>
              <a:cs typeface="Arial" charset="0"/>
            </a:endParaRPr>
          </a:p>
          <a:p>
            <a:pPr>
              <a:spcBef>
                <a:spcPct val="0"/>
              </a:spcBef>
            </a:pPr>
            <a:endParaRPr lang="de-DE" altLang="de-DE" sz="2000" dirty="0">
              <a:solidFill>
                <a:schemeClr val="bg1"/>
              </a:solidFill>
              <a:latin typeface="Arial Rounded MT Bold" pitchFamily="34" charset="0"/>
              <a:cs typeface="Arial" charset="0"/>
            </a:endParaRPr>
          </a:p>
          <a:p>
            <a:pPr>
              <a:spcBef>
                <a:spcPct val="0"/>
              </a:spcBef>
            </a:pPr>
            <a:endParaRPr lang="de-DE" altLang="de-DE" sz="2000" dirty="0">
              <a:solidFill>
                <a:schemeClr val="bg1"/>
              </a:solidFill>
              <a:latin typeface="Arial Rounded MT Bold" pitchFamily="34" charset="0"/>
              <a:cs typeface="Arial" charset="0"/>
            </a:endParaRPr>
          </a:p>
          <a:p>
            <a:pPr>
              <a:spcBef>
                <a:spcPct val="0"/>
              </a:spcBef>
            </a:pPr>
            <a:endParaRPr lang="de-DE" altLang="de-DE" dirty="0">
              <a:solidFill>
                <a:schemeClr val="bg1"/>
              </a:solidFill>
              <a:latin typeface="Arial Rounded MT Bold" pitchFamily="34" charset="0"/>
              <a:cs typeface="Arial" charset="0"/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9/2025</a:t>
            </a:r>
          </a:p>
          <a:p>
            <a:endParaRPr lang="de-DE" dirty="0"/>
          </a:p>
        </p:txBody>
      </p:sp>
      <p:pic>
        <p:nvPicPr>
          <p:cNvPr id="5" name="Grafik 4" descr="Ein Bild, das Menschliches Gesicht, Person, Kleidung, Mann enthält.&#10;&#10;KI-generierte Inhalte können fehlerhaft sein.">
            <a:extLst>
              <a:ext uri="{FF2B5EF4-FFF2-40B4-BE49-F238E27FC236}">
                <a16:creationId xmlns:a16="http://schemas.microsoft.com/office/drawing/2014/main" id="{504304AC-E185-65BC-4DB9-3ADD90015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884" y="3101848"/>
            <a:ext cx="4002232" cy="28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0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feld 216"/>
          <p:cNvSpPr txBox="1"/>
          <p:nvPr/>
        </p:nvSpPr>
        <p:spPr>
          <a:xfrm>
            <a:off x="1849620" y="2019456"/>
            <a:ext cx="8640000" cy="3470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pc="-1" dirty="0">
                <a:solidFill>
                  <a:srgbClr val="000000"/>
                </a:solidFill>
                <a:latin typeface="Verdana"/>
                <a:ea typeface="Verdana"/>
              </a:rPr>
              <a:t>a) zu einer Stunde während der Ausbildungsveranstaltung</a:t>
            </a:r>
            <a:endParaRPr lang="de-DE" spc="-1" dirty="0">
              <a:solidFill>
                <a:srgbClr val="000000"/>
              </a:solidFill>
              <a:latin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de-DE" spc="-1" dirty="0">
                <a:solidFill>
                  <a:srgbClr val="000000"/>
                </a:solidFill>
                <a:latin typeface="Verdana"/>
                <a:ea typeface="Verdana"/>
              </a:rPr>
              <a:t>geben </a:t>
            </a:r>
            <a:r>
              <a:rPr lang="de-DE" spc="-1" dirty="0" err="1">
                <a:solidFill>
                  <a:srgbClr val="000000"/>
                </a:solidFill>
                <a:latin typeface="Verdana"/>
                <a:ea typeface="Verdana"/>
              </a:rPr>
              <a:t>LiVs</a:t>
            </a:r>
            <a:r>
              <a:rPr lang="de-DE" spc="-1" dirty="0">
                <a:solidFill>
                  <a:srgbClr val="000000"/>
                </a:solidFill>
                <a:latin typeface="Verdana"/>
                <a:ea typeface="Verdana"/>
              </a:rPr>
              <a:t> anhand von Beobachtungsaufträgen der gastgebenden </a:t>
            </a:r>
            <a:r>
              <a:rPr lang="de-DE" spc="-1" dirty="0" err="1">
                <a:solidFill>
                  <a:srgbClr val="000000"/>
                </a:solidFill>
                <a:latin typeface="Verdana"/>
                <a:ea typeface="Verdana"/>
              </a:rPr>
              <a:t>LiV</a:t>
            </a:r>
            <a:r>
              <a:rPr lang="de-DE" spc="-1" dirty="0">
                <a:solidFill>
                  <a:srgbClr val="000000"/>
                </a:solidFill>
                <a:latin typeface="Verdana"/>
                <a:ea typeface="Verdana"/>
              </a:rPr>
              <a:t>, die die Stunde gezeigt hat Tipps: Anhand von Schülerbeobachtungen auf Auffälligkeiten zu sprechen bekommen, mögliche Lösungen/Ideen/Hilfestellungen mitgeben.</a:t>
            </a:r>
          </a:p>
          <a:p>
            <a:pPr marL="742950" lvl="1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de-DE" spc="-1" dirty="0">
                <a:solidFill>
                  <a:srgbClr val="000000"/>
                </a:solidFill>
                <a:latin typeface="Verdana"/>
                <a:ea typeface="Verdana"/>
              </a:rPr>
              <a:t>die Studienleitung und die Mentoren gehören der Feedbackrunde an</a:t>
            </a:r>
            <a:endParaRPr lang="de-D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de-DE" spc="-1" dirty="0">
                <a:solidFill>
                  <a:srgbClr val="000000"/>
                </a:solidFill>
                <a:latin typeface="Verdana"/>
                <a:ea typeface="Verdana"/>
              </a:rPr>
              <a:t>b) Feedback zu einer Stunde in einer Ausbildungsberatung</a:t>
            </a:r>
            <a:endParaRPr lang="de-DE" spc="-1" dirty="0">
              <a:solidFill>
                <a:srgbClr val="000000"/>
              </a:solidFill>
              <a:latin typeface="Arial"/>
            </a:endParaRPr>
          </a:p>
          <a:p>
            <a:pPr marL="742950" lvl="1" indent="-28575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r>
              <a:rPr lang="de-DE" spc="-1" dirty="0">
                <a:solidFill>
                  <a:srgbClr val="000000"/>
                </a:solidFill>
                <a:latin typeface="Verdana"/>
                <a:ea typeface="Verdana"/>
              </a:rPr>
              <a:t>ist ein Gespräch zwischen </a:t>
            </a:r>
            <a:r>
              <a:rPr lang="de-DE" spc="-1" dirty="0" err="1">
                <a:solidFill>
                  <a:srgbClr val="000000"/>
                </a:solidFill>
                <a:latin typeface="Verdana"/>
                <a:ea typeface="Verdana"/>
              </a:rPr>
              <a:t>LiV</a:t>
            </a:r>
            <a:r>
              <a:rPr lang="de-DE" spc="-1" dirty="0">
                <a:solidFill>
                  <a:srgbClr val="000000"/>
                </a:solidFill>
                <a:latin typeface="Verdana"/>
                <a:ea typeface="Verdana"/>
              </a:rPr>
              <a:t>, Studienleitung, </a:t>
            </a:r>
            <a:r>
              <a:rPr lang="de-DE" spc="-1" dirty="0" err="1">
                <a:solidFill>
                  <a:srgbClr val="000000"/>
                </a:solidFill>
                <a:latin typeface="Verdana"/>
                <a:ea typeface="Verdana"/>
              </a:rPr>
              <a:t>Mentor:in</a:t>
            </a:r>
            <a:r>
              <a:rPr lang="de-DE" spc="-1" dirty="0">
                <a:solidFill>
                  <a:srgbClr val="000000"/>
                </a:solidFill>
                <a:latin typeface="Verdana"/>
                <a:ea typeface="Verdana"/>
              </a:rPr>
              <a:t> und ggfs. einem Mitglied der Schulleitung, was zum Ziel hat, den Unterricht zu analysieren und Tipps und Hilfestellungen zu geben. </a:t>
            </a:r>
            <a:endParaRPr lang="de-D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de-D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Titel 3"/>
          <p:cNvSpPr txBox="1"/>
          <p:nvPr/>
        </p:nvSpPr>
        <p:spPr>
          <a:xfrm>
            <a:off x="1923600" y="353736"/>
            <a:ext cx="8492040" cy="1331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200" cap="all" spc="-1">
                <a:solidFill>
                  <a:srgbClr val="000000"/>
                </a:solidFill>
                <a:latin typeface="Franklin Gothic Demi"/>
              </a:rPr>
              <a:t>Hinweise zum Feedback</a:t>
            </a:r>
            <a:endParaRPr lang="de-DE" sz="3200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619C0AF-44A7-4F36-BDFD-A61BDB2D5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363" y="1654586"/>
            <a:ext cx="10573407" cy="4443982"/>
          </a:xfrm>
        </p:spPr>
        <p:txBody>
          <a:bodyPr>
            <a:normAutofit fontScale="70000" lnSpcReduction="20000"/>
          </a:bodyPr>
          <a:lstStyle/>
          <a:p>
            <a:endParaRPr lang="de-DE" sz="1800" dirty="0"/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de-DE" sz="3300" dirty="0"/>
              <a:t>Reflexion durch gastgebende </a:t>
            </a:r>
            <a:r>
              <a:rPr lang="de-DE" sz="3300" dirty="0" err="1"/>
              <a:t>LiV</a:t>
            </a:r>
            <a:r>
              <a:rPr lang="de-DE" sz="3300" dirty="0"/>
              <a:t> (</a:t>
            </a:r>
            <a:r>
              <a:rPr lang="de-DE" sz="3300" b="1" dirty="0"/>
              <a:t>ca. 10 Min.</a:t>
            </a:r>
            <a:r>
              <a:rPr lang="de-DE" sz="3300" dirty="0"/>
              <a:t>)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de-DE" sz="3300" dirty="0"/>
              <a:t>Was ich dir Positives mitgeben möchte… (</a:t>
            </a:r>
            <a:r>
              <a:rPr lang="de-DE" sz="3300" b="1" dirty="0"/>
              <a:t>ca. 12 Min.</a:t>
            </a:r>
            <a:r>
              <a:rPr lang="de-DE" sz="3300" dirty="0"/>
              <a:t>)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de-DE" sz="3300" dirty="0"/>
              <a:t>Rückmeldung zu den Beobachtungsschwerpunkten (</a:t>
            </a:r>
            <a:r>
              <a:rPr lang="de-DE" sz="3300" b="1" dirty="0"/>
              <a:t>ca. 18 Min.</a:t>
            </a:r>
            <a:r>
              <a:rPr lang="de-DE" sz="3300" dirty="0"/>
              <a:t>)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de-DE" sz="1400" noProof="0" dirty="0"/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DE" sz="3100" dirty="0"/>
              <a:t>An welchen Stellen waren die </a:t>
            </a:r>
            <a:r>
              <a:rPr lang="de-DE" sz="3100" dirty="0" err="1"/>
              <a:t>SuS</a:t>
            </a:r>
            <a:r>
              <a:rPr lang="de-DE" sz="3100" dirty="0"/>
              <a:t> </a:t>
            </a:r>
            <a:r>
              <a:rPr lang="de-DE" sz="3100" b="1" dirty="0">
                <a:solidFill>
                  <a:srgbClr val="45A8D9"/>
                </a:solidFill>
              </a:rPr>
              <a:t>motiviert</a:t>
            </a:r>
            <a:r>
              <a:rPr lang="de-DE" sz="3100" dirty="0"/>
              <a:t>? Auf welche Weise könnte man die Motivation an anderen Stellen noch steigern?	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DE" sz="3100" dirty="0"/>
              <a:t>Wie nutzt die </a:t>
            </a:r>
            <a:r>
              <a:rPr lang="de-DE" sz="3100" dirty="0" err="1"/>
              <a:t>LiV</a:t>
            </a:r>
            <a:r>
              <a:rPr lang="de-DE" sz="3100" dirty="0"/>
              <a:t> die Zeit während der </a:t>
            </a:r>
            <a:r>
              <a:rPr lang="de-DE" sz="3100" b="1" dirty="0">
                <a:solidFill>
                  <a:srgbClr val="45A8D9"/>
                </a:solidFill>
              </a:rPr>
              <a:t>Arbeitsphase</a:t>
            </a:r>
            <a:r>
              <a:rPr lang="de-DE" sz="3100" dirty="0"/>
              <a:t>? Wie präsent ist sie? Gibt es Alternativen zu diesem Verhalten? </a:t>
            </a:r>
          </a:p>
          <a:p>
            <a:pPr marL="971550" lvl="1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kumimoji="0" lang="de-DE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Inwieweit bleibt die </a:t>
            </a:r>
            <a:r>
              <a:rPr kumimoji="0" lang="de-DE" sz="3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</a:t>
            </a:r>
            <a:r>
              <a:rPr kumimoji="0" lang="de-DE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bei ihrem Stundenkonzept? Wo geht sie </a:t>
            </a:r>
            <a:r>
              <a:rPr kumimoji="0" lang="de-DE" sz="3100" b="1" i="0" u="none" strike="noStrike" kern="1200" cap="none" spc="0" normalizeH="0" baseline="0" noProof="0" dirty="0">
                <a:ln>
                  <a:noFill/>
                </a:ln>
                <a:solidFill>
                  <a:srgbClr val="45A8D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flexibel</a:t>
            </a:r>
            <a:r>
              <a:rPr kumimoji="0" lang="de-DE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mit Änderungen um? An welchen Stellen hätte sie von der Planung abweichen sollen?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DE" sz="3300" dirty="0">
                <a:solidFill>
                  <a:prstClr val="black"/>
                </a:solidFill>
                <a:latin typeface="Calibri" panose="020F0502020204030204"/>
              </a:rPr>
              <a:t>„Das nehme ich für mich aus dieser Unterrichtsstunde mit…“ </a:t>
            </a:r>
            <a:endParaRPr kumimoji="0" lang="de-DE" sz="3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indent="-514350">
              <a:lnSpc>
                <a:spcPct val="12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de-DE" sz="3300" dirty="0"/>
              <a:t>Feedback der </a:t>
            </a:r>
            <a:r>
              <a:rPr lang="de-DE" sz="3300" dirty="0" err="1"/>
              <a:t>LiV</a:t>
            </a:r>
            <a:r>
              <a:rPr lang="de-DE" sz="3300" dirty="0"/>
              <a:t> zum Modul </a:t>
            </a: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EFC947E-9FB6-4B0D-8F95-470B8720F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415" y="225425"/>
            <a:ext cx="8481847" cy="1332000"/>
          </a:xfrm>
        </p:spPr>
        <p:txBody>
          <a:bodyPr>
            <a:normAutofit/>
          </a:bodyPr>
          <a:lstStyle/>
          <a:p>
            <a:pPr algn="ctr"/>
            <a:r>
              <a:rPr lang="de-DE" sz="3200" cap="all" dirty="0">
                <a:latin typeface="Franklin Gothic Demi" panose="020B0502020104020203"/>
              </a:rPr>
              <a:t>UnterrichtsBESPRECHUNG</a:t>
            </a:r>
            <a:br>
              <a:rPr lang="de-DE" sz="3200" cap="all" dirty="0">
                <a:latin typeface="Franklin Gothic Demi" panose="020B0502020104020203"/>
              </a:rPr>
            </a:br>
            <a:r>
              <a:rPr lang="de-DE" sz="2400" cap="all" dirty="0">
                <a:latin typeface="Arial" panose="020B0604020202020204" pitchFamily="34" charset="0"/>
                <a:cs typeface="Arial" panose="020B0604020202020204" pitchFamily="34" charset="0"/>
              </a:rPr>
              <a:t>(Moderation durch Eine </a:t>
            </a:r>
            <a:r>
              <a:rPr lang="de-DE" sz="2400" cap="all" dirty="0" err="1">
                <a:latin typeface="Arial" panose="020B0604020202020204" pitchFamily="34" charset="0"/>
                <a:cs typeface="Arial" panose="020B0604020202020204" pitchFamily="34" charset="0"/>
              </a:rPr>
              <a:t>LiV</a:t>
            </a:r>
            <a:r>
              <a:rPr lang="de-DE" sz="2400" cap="all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Siehe zugehöriges Bilddetail. Figur Brainstorming - Stock - GamesAgeddon">
            <a:extLst>
              <a:ext uri="{FF2B5EF4-FFF2-40B4-BE49-F238E27FC236}">
                <a16:creationId xmlns:a16="http://schemas.microsoft.com/office/drawing/2014/main" id="{DC5A0B93-28D4-1F25-2AB6-79E8CFD5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986" y="806087"/>
            <a:ext cx="2175337" cy="217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488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619C0AF-44A7-4F36-BDFD-A61BDB2D5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EFC947E-9FB6-4B0D-8F95-470B8720F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394" y="225425"/>
            <a:ext cx="8271640" cy="1332000"/>
          </a:xfrm>
        </p:spPr>
        <p:txBody>
          <a:bodyPr>
            <a:normAutofit/>
          </a:bodyPr>
          <a:lstStyle/>
          <a:p>
            <a:pPr algn="ctr"/>
            <a:r>
              <a:rPr kumimoji="0" lang="de-DE" sz="32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" panose="020B0502020104020203"/>
                <a:ea typeface="+mj-ea"/>
                <a:cs typeface="+mj-cs"/>
              </a:rPr>
              <a:t>UnterrichtsBESPRECHUNG</a:t>
            </a:r>
            <a:endParaRPr lang="de-DE" sz="60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1BDA16E-F07F-BFB8-4582-FA12E11E876E}"/>
              </a:ext>
            </a:extLst>
          </p:cNvPr>
          <p:cNvSpPr txBox="1"/>
          <p:nvPr/>
        </p:nvSpPr>
        <p:spPr>
          <a:xfrm>
            <a:off x="814917" y="1844675"/>
            <a:ext cx="402706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dirty="0">
                <a:latin typeface="Verdana" panose="020B0604030504040204" pitchFamily="34" charset="0"/>
                <a:ea typeface="Verdana" panose="020B0604030504040204" pitchFamily="34" charset="0"/>
              </a:rPr>
              <a:t>Mögliche </a:t>
            </a:r>
            <a:r>
              <a:rPr lang="de-DE" sz="2200" b="1" dirty="0">
                <a:latin typeface="Verdana" panose="020B0604030504040204" pitchFamily="34" charset="0"/>
                <a:ea typeface="Verdana" panose="020B0604030504040204" pitchFamily="34" charset="0"/>
              </a:rPr>
              <a:t>Hauptintention</a:t>
            </a:r>
            <a:r>
              <a:rPr lang="de-DE" sz="2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>
                <a:latin typeface="Verdana" panose="020B0604030504040204" pitchFamily="34" charset="0"/>
                <a:ea typeface="Verdana" panose="020B0604030504040204" pitchFamily="34" charset="0"/>
              </a:rPr>
              <a:t>...</a:t>
            </a:r>
          </a:p>
          <a:p>
            <a:endParaRPr lang="de-DE" sz="2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de-DE" sz="2200" dirty="0">
                <a:latin typeface="Verdana" panose="020B0604030504040204" pitchFamily="34" charset="0"/>
                <a:ea typeface="Verdana" panose="020B0604030504040204" pitchFamily="34" charset="0"/>
              </a:rPr>
              <a:t>Mögliche </a:t>
            </a:r>
            <a:r>
              <a:rPr lang="de-DE" sz="2200" b="1" dirty="0">
                <a:latin typeface="Verdana" panose="020B0604030504040204" pitchFamily="34" charset="0"/>
                <a:ea typeface="Verdana" panose="020B0604030504040204" pitchFamily="34" charset="0"/>
              </a:rPr>
              <a:t>Kompetenzen</a:t>
            </a:r>
            <a:r>
              <a:rPr lang="de-DE" sz="22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200" dirty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5671D0-BA4C-9FFC-AC92-A1F31277F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553" y="2443162"/>
            <a:ext cx="7848600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47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11" descr="Ein Bild, das Kaffee, Getränk, Tisch, Serviergeschirr enthält.&#10;&#10;KI-generierte Inhalte können fehlerhaft sein.">
            <a:extLst>
              <a:ext uri="{FF2B5EF4-FFF2-40B4-BE49-F238E27FC236}">
                <a16:creationId xmlns:a16="http://schemas.microsoft.com/office/drawing/2014/main" id="{7BCEA9DC-07AD-D7B4-7BAC-90480B9513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r="3" b="5960"/>
          <a:stretch>
            <a:fillRect/>
          </a:stretch>
        </p:blipFill>
        <p:spPr>
          <a:xfrm>
            <a:off x="5183188" y="1844675"/>
            <a:ext cx="6172200" cy="4016376"/>
          </a:xfrm>
          <a:noFill/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3DFA8785-8483-349F-28CA-3DED5C038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44679"/>
            <a:ext cx="3932237" cy="2064717"/>
          </a:xfrm>
        </p:spPr>
        <p:txBody>
          <a:bodyPr anchor="ctr">
            <a:normAutofit/>
          </a:bodyPr>
          <a:lstStyle/>
          <a:p>
            <a:r>
              <a:rPr lang="en-US" b="1" dirty="0" err="1"/>
              <a:t>Kaffeepause</a:t>
            </a:r>
            <a:r>
              <a:rPr lang="en-US" b="1" dirty="0"/>
              <a:t> (15 Min.)</a:t>
            </a:r>
          </a:p>
        </p:txBody>
      </p:sp>
    </p:spTree>
    <p:extLst>
      <p:ext uri="{BB962C8B-B14F-4D97-AF65-F5344CB8AC3E}">
        <p14:creationId xmlns:p14="http://schemas.microsoft.com/office/powerpoint/2010/main" val="1418568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6B61BB6-694F-4A24-B4FA-E43B3FDF2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91" y="1853839"/>
            <a:ext cx="10560000" cy="4012786"/>
          </a:xfrm>
        </p:spPr>
        <p:txBody>
          <a:bodyPr/>
          <a:lstStyle/>
          <a:p>
            <a:pPr marL="0" indent="0" algn="just">
              <a:buNone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Bef>
                <a:spcPts val="0"/>
              </a:spcBef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Think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1" algn="just">
              <a:spcBef>
                <a:spcPts val="0"/>
              </a:spcBef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Rekapituliert die Planung einer eurer ersten Geo-Stunden in letzter Zeit:  Notiert, wie ihr vorgegangen sind.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(5 Min.)</a:t>
            </a:r>
          </a:p>
          <a:p>
            <a:pPr algn="just"/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Pair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1" algn="just">
              <a:lnSpc>
                <a:spcPct val="100000"/>
              </a:lnSpc>
              <a:spcBef>
                <a:spcPts val="1200"/>
              </a:spcBef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Tauscht euch aus: Identifiziert drei Gemeinsamkeiten und drei 	  	 	 Unterschiede im Vorgehen. Notiert diese als Partnerergebnis.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(10 Min.)</a:t>
            </a:r>
          </a:p>
          <a:p>
            <a:pPr marL="0" indent="0" algn="just">
              <a:buNone/>
            </a:pPr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Share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1" algn="just"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Stellt euer Partnerergebnis vor. 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(10 Min.)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8F71D9D-AC3A-48B4-8EE5-9557065C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cap="all" dirty="0">
                <a:latin typeface="Franklin Gothic Demi" panose="020B0502020104020203"/>
              </a:rPr>
              <a:t>Erfahrungen </a:t>
            </a:r>
            <a:r>
              <a:rPr lang="de-DE" sz="3200" cap="all" dirty="0" err="1">
                <a:latin typeface="Franklin Gothic Demi" panose="020B0502020104020203"/>
              </a:rPr>
              <a:t>ReAKTIVIEren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2895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B7CE904-8636-4045-88D0-CCBE1219F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813" y="225425"/>
            <a:ext cx="8236897" cy="1332000"/>
          </a:xfrm>
        </p:spPr>
        <p:txBody>
          <a:bodyPr>
            <a:normAutofit/>
          </a:bodyPr>
          <a:lstStyle/>
          <a:p>
            <a:r>
              <a:rPr lang="de-DE" sz="3200" cap="all" dirty="0">
                <a:latin typeface="Franklin Gothic Demi" panose="020B0502020104020203"/>
              </a:rPr>
              <a:t>GRUNDLAGEN der Unterrichtsplanung</a:t>
            </a:r>
            <a:endParaRPr lang="de-DE" sz="48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4BED61E-8EFE-41B4-A84D-916363AD8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579904">
            <a:off x="2632705" y="1969111"/>
            <a:ext cx="2683507" cy="3792991"/>
          </a:xfrm>
          <a:prstGeom prst="rect">
            <a:avLst/>
          </a:prstGeom>
        </p:spPr>
      </p:pic>
      <p:pic>
        <p:nvPicPr>
          <p:cNvPr id="7" name="Picture 2" descr="Fachanforderungen Weltkunde">
            <a:extLst>
              <a:ext uri="{FF2B5EF4-FFF2-40B4-BE49-F238E27FC236}">
                <a16:creationId xmlns:a16="http://schemas.microsoft.com/office/drawing/2014/main" id="{47BB936A-E626-459F-A0CC-E59C9F2E0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88" y="1975145"/>
            <a:ext cx="2761103" cy="390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7F75248-E4B5-4B74-A879-45A037D4D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959" y="1841415"/>
            <a:ext cx="3035072" cy="423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80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/>
          </p:nvPr>
        </p:nvSpPr>
        <p:spPr>
          <a:xfrm>
            <a:off x="2135280" y="1844640"/>
            <a:ext cx="7919640" cy="4012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spcBef>
                <a:spcPts val="601"/>
              </a:spcBef>
              <a:buNone/>
            </a:pPr>
            <a:endParaRPr lang="de-DE" sz="2000" spc="-1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601"/>
              </a:spcBef>
              <a:buNone/>
              <a:tabLst>
                <a:tab pos="0" algn="l"/>
              </a:tabLst>
            </a:pPr>
            <a:endParaRPr lang="de-DE" sz="1800" spc="-1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601"/>
              </a:spcBef>
              <a:buClr>
                <a:srgbClr val="45A8D9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800" spc="-1">
                <a:solidFill>
                  <a:srgbClr val="000000"/>
                </a:solidFill>
                <a:latin typeface="Verdana"/>
                <a:ea typeface="Verdana"/>
              </a:rPr>
              <a:t>Lesen Sie im Reader den Abschnitt über den Bildungsauftrag des Faches Geographie (S. 3-6). Bearbeiten Sie die in Partnerarbeit die dort genannten Arbeitsaufträge.</a:t>
            </a:r>
            <a:endParaRPr lang="de-DE" sz="1800" spc="-1">
              <a:solidFill>
                <a:srgbClr val="000000"/>
              </a:solidFill>
              <a:latin typeface="Arial"/>
            </a:endParaRPr>
          </a:p>
          <a:p>
            <a:pPr marL="457200" indent="0">
              <a:spcBef>
                <a:spcPts val="601"/>
              </a:spcBef>
              <a:buNone/>
              <a:tabLst>
                <a:tab pos="0" algn="l"/>
              </a:tabLst>
            </a:pPr>
            <a:r>
              <a:rPr lang="de-DE" sz="1400" spc="-1">
                <a:solidFill>
                  <a:srgbClr val="000000"/>
                </a:solidFill>
                <a:latin typeface="Verdana"/>
                <a:ea typeface="Verdana"/>
              </a:rPr>
              <a:t>						(bis 12:30 Uhr)</a:t>
            </a:r>
            <a:endParaRPr lang="de-DE" sz="1400" spc="-1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601"/>
              </a:spcBef>
              <a:buNone/>
              <a:tabLst>
                <a:tab pos="0" algn="l"/>
              </a:tabLst>
            </a:pPr>
            <a:endParaRPr lang="de-DE" sz="1800" spc="-1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601"/>
              </a:spcBef>
              <a:buClr>
                <a:srgbClr val="45A8D9"/>
              </a:buClr>
              <a:buFont typeface="Wingdings" charset="2"/>
              <a:buChar char=""/>
              <a:tabLst>
                <a:tab pos="0" algn="l"/>
              </a:tabLst>
            </a:pPr>
            <a:r>
              <a:rPr lang="de-DE" sz="1800" spc="-1">
                <a:solidFill>
                  <a:srgbClr val="000000"/>
                </a:solidFill>
                <a:latin typeface="Verdana"/>
                <a:ea typeface="Verdana"/>
              </a:rPr>
              <a:t>Stellen Sie dieses im Anschluss dem </a:t>
            </a:r>
            <a:r>
              <a:rPr lang="de-DE" sz="1800" b="1" spc="-1">
                <a:solidFill>
                  <a:srgbClr val="000000"/>
                </a:solidFill>
                <a:latin typeface="Verdana"/>
                <a:ea typeface="Verdana"/>
              </a:rPr>
              <a:t>Rest des Moduls </a:t>
            </a:r>
            <a:r>
              <a:rPr lang="de-DE" sz="1800" spc="-1">
                <a:solidFill>
                  <a:srgbClr val="000000"/>
                </a:solidFill>
                <a:latin typeface="Verdana"/>
                <a:ea typeface="Verdana"/>
              </a:rPr>
              <a:t>vor</a:t>
            </a:r>
            <a:endParaRPr lang="de-DE" sz="1800" spc="-1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  <a:tabLst>
                <a:tab pos="0" algn="l"/>
              </a:tabLst>
            </a:pPr>
            <a:endParaRPr lang="de-DE" spc="-1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  <a:tabLst>
                <a:tab pos="0" algn="l"/>
              </a:tabLst>
            </a:pPr>
            <a:endParaRPr lang="de-D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title"/>
          </p:nvPr>
        </p:nvSpPr>
        <p:spPr>
          <a:xfrm>
            <a:off x="2136720" y="225360"/>
            <a:ext cx="7919640" cy="1331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r>
              <a:rPr lang="de-DE" sz="3200" spc="-1">
                <a:solidFill>
                  <a:srgbClr val="000000"/>
                </a:solidFill>
                <a:latin typeface="Franklin Gothic Demi"/>
              </a:rPr>
              <a:t>ODER:       AUFGABE BILDUNGSAUFTRAG</a:t>
            </a:r>
            <a:endParaRPr lang="de-DE" sz="3200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7FC08B5-D624-47CE-BD9B-4E24A464B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72" y="1788659"/>
            <a:ext cx="4657066" cy="4064782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Clr>
                <a:srgbClr val="45A8D9"/>
              </a:buClr>
              <a:buNone/>
            </a:pPr>
            <a:endParaRPr lang="de-DE" sz="1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Bef>
                <a:spcPts val="600"/>
              </a:spcBef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Erstellt eine Unterrichtseinheit, anhand der ihr die </a:t>
            </a:r>
            <a:r>
              <a:rPr lang="de-DE" sz="2000" b="1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RAUMKONZEPTE</a:t>
            </a: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als didaktische Leitlinien verdeutlichen könnt (</a:t>
            </a:r>
            <a:r>
              <a:rPr lang="de-DE" sz="2000" i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siehe Artikel</a:t>
            </a: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  <a:p>
            <a:pPr marL="0" indent="0">
              <a:spcBef>
                <a:spcPts val="600"/>
              </a:spcBef>
              <a:buClr>
                <a:srgbClr val="45A8D9"/>
              </a:buClr>
              <a:buNone/>
            </a:pPr>
            <a:endParaRPr lang="de-DE" sz="1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spcBef>
                <a:spcPts val="600"/>
              </a:spcBef>
              <a:buClr>
                <a:srgbClr val="45A8D9"/>
              </a:buClr>
              <a:buNone/>
            </a:pPr>
            <a:endParaRPr lang="de-DE" sz="1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C8F336A-5B2F-4DAE-AE53-7A452164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Franklin Gothic Demi" panose="020B0703020102020204" pitchFamily="34" charset="0"/>
              </a:rPr>
              <a:t>ODER: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DFA1653-E593-46BC-805A-30361D2EF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852" y="754114"/>
            <a:ext cx="5362915" cy="520478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A6DC481-4EE0-5D2C-E5A5-149BB0055FF9}"/>
              </a:ext>
            </a:extLst>
          </p:cNvPr>
          <p:cNvSpPr txBox="1"/>
          <p:nvPr/>
        </p:nvSpPr>
        <p:spPr>
          <a:xfrm>
            <a:off x="5822848" y="6308209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bis 12:45 Uhr</a:t>
            </a:r>
          </a:p>
        </p:txBody>
      </p:sp>
    </p:spTree>
    <p:extLst>
      <p:ext uri="{BB962C8B-B14F-4D97-AF65-F5344CB8AC3E}">
        <p14:creationId xmlns:p14="http://schemas.microsoft.com/office/powerpoint/2010/main" val="2953033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7FC08B5-D624-47CE-BD9B-4E24A464B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86" y="1844675"/>
            <a:ext cx="3838686" cy="401278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Erstellt zu zweit eine These zu einem Thema aus dem Kanon „</a:t>
            </a:r>
            <a:r>
              <a:rPr lang="de-DE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Lehren und Lernen im Geographieunterricht</a:t>
            </a: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</a:t>
            </a:r>
          </a:p>
          <a:p>
            <a:pPr marL="0" indent="0" algn="just">
              <a:spcBef>
                <a:spcPts val="600"/>
              </a:spcBef>
              <a:buClr>
                <a:srgbClr val="45A8D9"/>
              </a:buClr>
              <a:buNone/>
            </a:pPr>
            <a:r>
              <a:rPr lang="de-DE" sz="1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				                                     (APVO S.22-23)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C8F336A-5B2F-4DAE-AE53-7A452164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Franklin Gothic Demi" panose="020B0703020102020204" pitchFamily="34" charset="0"/>
              </a:rPr>
              <a:t>ODER: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0B22984-7366-4FA1-287E-53896B61F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600" y="1844675"/>
            <a:ext cx="7841486" cy="297311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B88F7AC-DC22-2689-D509-DC6EE9C393D5}"/>
              </a:ext>
            </a:extLst>
          </p:cNvPr>
          <p:cNvSpPr txBox="1"/>
          <p:nvPr/>
        </p:nvSpPr>
        <p:spPr>
          <a:xfrm>
            <a:off x="10501078" y="5642116"/>
            <a:ext cx="1435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bis 12:45 Uhr</a:t>
            </a:r>
          </a:p>
        </p:txBody>
      </p:sp>
    </p:spTree>
    <p:extLst>
      <p:ext uri="{BB962C8B-B14F-4D97-AF65-F5344CB8AC3E}">
        <p14:creationId xmlns:p14="http://schemas.microsoft.com/office/powerpoint/2010/main" val="1591235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EB928-D4D1-3173-7420-A5F827EE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5BBAC18-6208-348F-E95E-95090FA7A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813" y="225425"/>
            <a:ext cx="8236897" cy="1332000"/>
          </a:xfrm>
        </p:spPr>
        <p:txBody>
          <a:bodyPr>
            <a:normAutofit/>
          </a:bodyPr>
          <a:lstStyle/>
          <a:p>
            <a:r>
              <a:rPr lang="de-DE" sz="3200" cap="all" dirty="0">
                <a:latin typeface="Franklin Gothic Demi" panose="020B0502020104020203"/>
              </a:rPr>
              <a:t>GRUNDLAGEN der Unterrichtsplanung</a:t>
            </a:r>
            <a:endParaRPr lang="de-DE" sz="48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CC3152B-703E-B882-73B0-5A9D528807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579904">
            <a:off x="2632705" y="1969111"/>
            <a:ext cx="2683507" cy="3792991"/>
          </a:xfrm>
          <a:prstGeom prst="rect">
            <a:avLst/>
          </a:prstGeom>
        </p:spPr>
      </p:pic>
      <p:pic>
        <p:nvPicPr>
          <p:cNvPr id="7" name="Picture 2" descr="Fachanforderungen Weltkunde">
            <a:extLst>
              <a:ext uri="{FF2B5EF4-FFF2-40B4-BE49-F238E27FC236}">
                <a16:creationId xmlns:a16="http://schemas.microsoft.com/office/drawing/2014/main" id="{6D9467AA-F465-7391-29A6-D9E26363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088" y="1975145"/>
            <a:ext cx="2761103" cy="390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606D1A1-880C-525D-F9F5-9394E144A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959" y="1841415"/>
            <a:ext cx="3035072" cy="423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20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755227" y="1690688"/>
            <a:ext cx="8597463" cy="4573478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itchFamily="2" charset="2"/>
              <a:buChar char="ü"/>
            </a:pPr>
            <a:r>
              <a:rPr lang="de-DE" sz="2900" dirty="0">
                <a:latin typeface="Verdana" panose="020B0604030504040204" pitchFamily="34" charset="0"/>
                <a:ea typeface="Verdana" panose="020B0604030504040204" pitchFamily="34" charset="0"/>
              </a:rPr>
              <a:t>8:30 - Begrüßung, Vorstellung, aktuelle Stunde</a:t>
            </a:r>
          </a:p>
          <a:p>
            <a:pPr>
              <a:buFont typeface="Wingdings" pitchFamily="2" charset="2"/>
              <a:buChar char="ü"/>
            </a:pPr>
            <a:r>
              <a:rPr lang="de-DE" sz="2900" dirty="0">
                <a:latin typeface="Verdana" panose="020B0604030504040204" pitchFamily="34" charset="0"/>
                <a:ea typeface="Verdana" panose="020B0604030504040204" pitchFamily="34" charset="0"/>
              </a:rPr>
              <a:t>9:00 - Meine Stärken I</a:t>
            </a:r>
          </a:p>
          <a:p>
            <a:pPr>
              <a:buFont typeface="Wingdings" pitchFamily="2" charset="2"/>
              <a:buChar char="ü"/>
            </a:pPr>
            <a:r>
              <a:rPr lang="de-DE" sz="2900" dirty="0">
                <a:latin typeface="Verdana" panose="020B0604030504040204" pitchFamily="34" charset="0"/>
                <a:ea typeface="Verdana" panose="020B0604030504040204" pitchFamily="34" charset="0"/>
              </a:rPr>
              <a:t>9:25 - Hospitation und Besprechung</a:t>
            </a:r>
          </a:p>
          <a:p>
            <a:pPr marL="0" indent="0">
              <a:buNone/>
            </a:pPr>
            <a:r>
              <a:rPr lang="de-DE" sz="25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Kurze Pause</a:t>
            </a:r>
          </a:p>
          <a:p>
            <a:pPr>
              <a:buFont typeface="Wingdings" pitchFamily="2" charset="2"/>
              <a:buChar char="ü"/>
            </a:pPr>
            <a:r>
              <a:rPr lang="de-DE" sz="2900" dirty="0">
                <a:latin typeface="Verdana" panose="020B0604030504040204" pitchFamily="34" charset="0"/>
                <a:ea typeface="Verdana" panose="020B0604030504040204" pitchFamily="34" charset="0"/>
              </a:rPr>
              <a:t>11:25 - Erfahrungen reaktivieren</a:t>
            </a:r>
          </a:p>
          <a:p>
            <a:pPr>
              <a:buFont typeface="Wingdings" pitchFamily="2" charset="2"/>
              <a:buChar char="ü"/>
            </a:pPr>
            <a:r>
              <a:rPr lang="de-DE" sz="2900" dirty="0">
                <a:latin typeface="Verdana" panose="020B0604030504040204" pitchFamily="34" charset="0"/>
                <a:ea typeface="Verdana" panose="020B0604030504040204" pitchFamily="34" charset="0"/>
              </a:rPr>
              <a:t>11:40 - Grundlagen des Geographieunterrichts, </a:t>
            </a:r>
          </a:p>
          <a:p>
            <a:pPr marL="0" indent="0">
              <a:buNone/>
            </a:pPr>
            <a:r>
              <a:rPr lang="de-DE" sz="2900" dirty="0">
                <a:latin typeface="Verdana" panose="020B0604030504040204" pitchFamily="34" charset="0"/>
                <a:ea typeface="Verdana" panose="020B0604030504040204" pitchFamily="34" charset="0"/>
              </a:rPr>
              <a:t>	- Aufgabe zu den Raumkonzepten</a:t>
            </a:r>
          </a:p>
          <a:p>
            <a:pPr marL="0" indent="0">
              <a:buNone/>
            </a:pPr>
            <a:r>
              <a:rPr lang="de-DE" sz="2900" dirty="0">
                <a:latin typeface="Verdana" panose="020B0604030504040204" pitchFamily="34" charset="0"/>
                <a:ea typeface="Verdana" panose="020B0604030504040204" pitchFamily="34" charset="0"/>
              </a:rPr>
              <a:t>		oder</a:t>
            </a:r>
          </a:p>
          <a:p>
            <a:pPr marL="0" indent="0">
              <a:buNone/>
            </a:pPr>
            <a:r>
              <a:rPr lang="de-DE" sz="2900" dirty="0">
                <a:latin typeface="Verdana" panose="020B0604030504040204" pitchFamily="34" charset="0"/>
                <a:ea typeface="Verdana" panose="020B0604030504040204" pitchFamily="34" charset="0"/>
              </a:rPr>
              <a:t>	- These erstellen</a:t>
            </a:r>
          </a:p>
          <a:p>
            <a:pPr marL="0" indent="0">
              <a:buNone/>
            </a:pPr>
            <a:r>
              <a:rPr lang="de-DE" sz="2500" i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</a:t>
            </a:r>
            <a:r>
              <a:rPr lang="de-DE" sz="25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Mittagspause</a:t>
            </a:r>
          </a:p>
          <a:p>
            <a:pPr>
              <a:buFont typeface="Wingdings" pitchFamily="2" charset="2"/>
              <a:buChar char="ü"/>
            </a:pPr>
            <a:r>
              <a:rPr lang="de-DE" sz="2900" dirty="0">
                <a:latin typeface="Verdana" panose="020B0604030504040204" pitchFamily="34" charset="0"/>
                <a:ea typeface="Verdana" panose="020B0604030504040204" pitchFamily="34" charset="0"/>
              </a:rPr>
              <a:t>13:45 Energizer: Meine Stärken II</a:t>
            </a:r>
          </a:p>
          <a:p>
            <a:pPr>
              <a:buFont typeface="Wingdings" pitchFamily="2" charset="2"/>
              <a:buChar char="ü"/>
            </a:pPr>
            <a:r>
              <a:rPr lang="de-DE" sz="2900" dirty="0">
                <a:latin typeface="Verdana" panose="020B0604030504040204" pitchFamily="34" charset="0"/>
                <a:ea typeface="Verdana" panose="020B0604030504040204" pitchFamily="34" charset="0"/>
              </a:rPr>
              <a:t>14:00 Vorstellung der Ergebnisse</a:t>
            </a:r>
          </a:p>
          <a:p>
            <a:pPr>
              <a:buFont typeface="Wingdings" pitchFamily="2" charset="2"/>
              <a:buChar char="ü"/>
            </a:pPr>
            <a:r>
              <a:rPr lang="de-DE" sz="2900" dirty="0">
                <a:latin typeface="Verdana" panose="020B0604030504040204" pitchFamily="34" charset="0"/>
                <a:ea typeface="Verdana" panose="020B0604030504040204" pitchFamily="34" charset="0"/>
              </a:rPr>
              <a:t>14:30 Aufgaben für den Nachmittag</a:t>
            </a:r>
          </a:p>
          <a:p>
            <a:pPr>
              <a:buFont typeface="Wingdings" pitchFamily="2" charset="2"/>
              <a:buChar char="ü"/>
            </a:pPr>
            <a:r>
              <a:rPr lang="de-DE" sz="2900" dirty="0">
                <a:latin typeface="Verdana" panose="020B0604030504040204" pitchFamily="34" charset="0"/>
                <a:ea typeface="Verdana" panose="020B0604030504040204" pitchFamily="34" charset="0"/>
              </a:rPr>
              <a:t>16:00 Diskussion des Lernprodukts</a:t>
            </a:r>
          </a:p>
          <a:p>
            <a:pPr>
              <a:buFont typeface="Wingdings" pitchFamily="2" charset="2"/>
              <a:buChar char="ü"/>
            </a:pPr>
            <a:r>
              <a:rPr lang="de-DE" sz="2900" dirty="0">
                <a:latin typeface="Verdana" panose="020B0604030504040204" pitchFamily="34" charset="0"/>
                <a:ea typeface="Verdana" panose="020B0604030504040204" pitchFamily="34" charset="0"/>
              </a:rPr>
              <a:t>16:15 Feedbackrunde, weitere Planung, offene Sprechstunde</a:t>
            </a:r>
          </a:p>
          <a:p>
            <a:pPr>
              <a:buFont typeface="Wingdings" pitchFamily="2" charset="2"/>
              <a:buChar char="ü"/>
            </a:pPr>
            <a:endParaRPr lang="de-D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itchFamily="2" charset="2"/>
              <a:buChar char="ü"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Franklin Gothic Demi" panose="020B0703020102020204" pitchFamily="34" charset="0"/>
              </a:rPr>
              <a:t>TAGESPLAN</a:t>
            </a:r>
          </a:p>
        </p:txBody>
      </p:sp>
    </p:spTree>
    <p:extLst>
      <p:ext uri="{BB962C8B-B14F-4D97-AF65-F5344CB8AC3E}">
        <p14:creationId xmlns:p14="http://schemas.microsoft.com/office/powerpoint/2010/main" val="3116111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5B9CFDA-525E-4C0E-A6CC-437E87C4C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7" y="1844674"/>
            <a:ext cx="10562166" cy="4188263"/>
          </a:xfrm>
        </p:spPr>
        <p:txBody>
          <a:bodyPr>
            <a:normAutofit fontScale="92500" lnSpcReduction="20000"/>
          </a:bodyPr>
          <a:lstStyle/>
          <a:p>
            <a:pPr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700" b="1" dirty="0">
                <a:latin typeface="Verdana" panose="020B0604030504040204" pitchFamily="34" charset="0"/>
                <a:ea typeface="Verdana" panose="020B0604030504040204" pitchFamily="34" charset="0"/>
              </a:rPr>
              <a:t>Allgemeiner Teil</a:t>
            </a:r>
          </a:p>
          <a:p>
            <a:pPr marL="17280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700" dirty="0">
                <a:latin typeface="Verdana" panose="020B0604030504040204" pitchFamily="34" charset="0"/>
                <a:ea typeface="Verdana" panose="020B0604030504040204" pitchFamily="34" charset="0"/>
              </a:rPr>
              <a:t>Geltungsbereich und Regelungsgehalt</a:t>
            </a:r>
          </a:p>
          <a:p>
            <a:pPr marL="17280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700" dirty="0">
                <a:latin typeface="Verdana" panose="020B0604030504040204" pitchFamily="34" charset="0"/>
                <a:ea typeface="Verdana" panose="020B0604030504040204" pitchFamily="34" charset="0"/>
              </a:rPr>
              <a:t>Lernen und Unterricht</a:t>
            </a:r>
          </a:p>
          <a:p>
            <a:pPr marL="915750" lvl="2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Kompetenzorientierung</a:t>
            </a:r>
          </a:p>
          <a:p>
            <a:pPr marL="915750" lvl="2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Kernprobleme</a:t>
            </a:r>
          </a:p>
          <a:p>
            <a:pPr marL="915750" lvl="2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Leitbild Unterricht</a:t>
            </a:r>
          </a:p>
          <a:p>
            <a:pPr marL="915750" lvl="2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besondere Aufgabenfelder</a:t>
            </a:r>
          </a:p>
          <a:p>
            <a:pPr marL="17280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700" dirty="0">
                <a:latin typeface="Verdana" panose="020B0604030504040204" pitchFamily="34" charset="0"/>
                <a:ea typeface="Verdana" panose="020B0604030504040204" pitchFamily="34" charset="0"/>
              </a:rPr>
              <a:t>Grundsätze der Leistungsbewertung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700" b="1" dirty="0">
                <a:latin typeface="Verdana" panose="020B0604030504040204" pitchFamily="34" charset="0"/>
                <a:ea typeface="Verdana" panose="020B0604030504040204" pitchFamily="34" charset="0"/>
              </a:rPr>
              <a:t>Fachanforderungen Fach Geographie Sek I	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Didaktische Leitlinien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Kompetenzbereiche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Themen und Inhalte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Leistungsbewertung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700" b="1" dirty="0">
                <a:latin typeface="Verdana" panose="020B0604030504040204" pitchFamily="34" charset="0"/>
                <a:ea typeface="Verdana" panose="020B0604030504040204" pitchFamily="34" charset="0"/>
              </a:rPr>
              <a:t>Fachanforderungen Fach Geographie Sek II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C331FC-014C-4277-87E5-AB87FB94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cap="all" dirty="0">
                <a:latin typeface="Franklin Gothic Demi" panose="020B0502020104020203"/>
              </a:rPr>
              <a:t>Fachanforderungen Geographie</a:t>
            </a:r>
            <a:endParaRPr lang="de-DE" sz="48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C6A07F-2DBE-45F2-B9BC-2EF13602A707}"/>
              </a:ext>
            </a:extLst>
          </p:cNvPr>
          <p:cNvSpPr/>
          <p:nvPr/>
        </p:nvSpPr>
        <p:spPr>
          <a:xfrm>
            <a:off x="838200" y="2164915"/>
            <a:ext cx="4340772" cy="32582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594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9F7563C-062E-42BC-B5B4-718B192AE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690" y="1743958"/>
            <a:ext cx="9543393" cy="4225918"/>
          </a:xfrm>
        </p:spPr>
        <p:txBody>
          <a:bodyPr>
            <a:normAutofit/>
          </a:bodyPr>
          <a:lstStyle/>
          <a:p>
            <a:pPr marL="0" indent="0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None/>
            </a:pPr>
            <a:endParaRPr lang="de-DE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06000" indent="-306000" algn="just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„Die Fachanforderungen gelten für die </a:t>
            </a: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  <a:t>Sekundarstufe I</a:t>
            </a: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 und </a:t>
            </a: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  <a:t>die Sekundarstufe II</a:t>
            </a: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 aller weiterführenden allgemeinbildenden Schulen in Schleswig-Holstein.“</a:t>
            </a:r>
          </a:p>
          <a:p>
            <a:pPr marL="306000" indent="-306000" algn="just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„Die Fachanforderungen gehen von den pädagogischen Zielen und Aufgaben aus, wie sie im SchulG formuliert sind. In allen Fächern, in denen die </a:t>
            </a: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  <a:t>Kultusministerkonferenz (KMK) Bildungsstandards</a:t>
            </a: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 beschlossen hat, liegen diese den Fachanforderungen zugrunde.“</a:t>
            </a:r>
          </a:p>
          <a:p>
            <a:pPr marL="306000" indent="-306000" algn="just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Kompetenzen und zentrale Inhalte auf </a:t>
            </a: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  <a:t>drei Anforderungsebenen</a:t>
            </a: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  <a:t>ESA</a:t>
            </a: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  <a:t>MSA</a:t>
            </a: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 und Regelanforderungen für Übergang in die Oberstufe (</a:t>
            </a: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  <a:t>AHR</a:t>
            </a: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2792BFB-BCB2-4131-B67C-C9FA08CE0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435" y="225425"/>
            <a:ext cx="8450317" cy="1332000"/>
          </a:xfrm>
        </p:spPr>
        <p:txBody>
          <a:bodyPr>
            <a:normAutofit/>
          </a:bodyPr>
          <a:lstStyle/>
          <a:p>
            <a:r>
              <a:rPr lang="de-DE" sz="3200" cap="all" dirty="0">
                <a:latin typeface="Franklin Gothic Demi" panose="020B0502020104020203"/>
              </a:rPr>
              <a:t>Geltungsbereich und Regelungsgehalt</a:t>
            </a:r>
            <a:endParaRPr lang="de-DE" sz="4800" dirty="0"/>
          </a:p>
        </p:txBody>
      </p:sp>
    </p:spTree>
    <p:extLst>
      <p:ext uri="{BB962C8B-B14F-4D97-AF65-F5344CB8AC3E}">
        <p14:creationId xmlns:p14="http://schemas.microsoft.com/office/powerpoint/2010/main" val="2822763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5B9CFDA-525E-4C0E-A6CC-437E87C4C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7" y="1844675"/>
            <a:ext cx="10560000" cy="4146222"/>
          </a:xfrm>
        </p:spPr>
        <p:txBody>
          <a:bodyPr>
            <a:normAutofit fontScale="92500" lnSpcReduction="20000"/>
          </a:bodyPr>
          <a:lstStyle/>
          <a:p>
            <a:pPr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700" b="1" dirty="0">
                <a:latin typeface="Verdana" panose="020B0604030504040204" pitchFamily="34" charset="0"/>
                <a:ea typeface="Verdana" panose="020B0604030504040204" pitchFamily="34" charset="0"/>
              </a:rPr>
              <a:t>Allgemeiner Teil</a:t>
            </a:r>
          </a:p>
          <a:p>
            <a:pPr marL="17280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700" dirty="0">
                <a:latin typeface="Verdana" panose="020B0604030504040204" pitchFamily="34" charset="0"/>
                <a:ea typeface="Verdana" panose="020B0604030504040204" pitchFamily="34" charset="0"/>
              </a:rPr>
              <a:t>Geltungsbereich und Regelungsgehalt</a:t>
            </a:r>
          </a:p>
          <a:p>
            <a:pPr marL="17280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700" dirty="0">
                <a:latin typeface="Verdana" panose="020B0604030504040204" pitchFamily="34" charset="0"/>
                <a:ea typeface="Verdana" panose="020B0604030504040204" pitchFamily="34" charset="0"/>
              </a:rPr>
              <a:t>Lernen und Unterricht</a:t>
            </a:r>
          </a:p>
          <a:p>
            <a:pPr marL="915750" lvl="2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Kompetenzorientierung</a:t>
            </a:r>
          </a:p>
          <a:p>
            <a:pPr marL="915750" lvl="2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Kernprobleme</a:t>
            </a:r>
          </a:p>
          <a:p>
            <a:pPr marL="915750" lvl="2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Leitbild Unterricht</a:t>
            </a:r>
          </a:p>
          <a:p>
            <a:pPr marL="915750" lvl="2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besondere Aufgabenfelder</a:t>
            </a:r>
          </a:p>
          <a:p>
            <a:pPr marL="17280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700" dirty="0">
                <a:latin typeface="Verdana" panose="020B0604030504040204" pitchFamily="34" charset="0"/>
                <a:ea typeface="Verdana" panose="020B0604030504040204" pitchFamily="34" charset="0"/>
              </a:rPr>
              <a:t>Grundsätze der Leistungsbewertung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700" b="1" dirty="0">
                <a:latin typeface="Verdana" panose="020B0604030504040204" pitchFamily="34" charset="0"/>
                <a:ea typeface="Verdana" panose="020B0604030504040204" pitchFamily="34" charset="0"/>
              </a:rPr>
              <a:t>Fachanforderungen Fach Geographie Sek I	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Didaktische Leitlinien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Kompetenzbereiche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Themen und Inhalte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Leistungsbewertung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700" b="1" dirty="0">
                <a:latin typeface="Verdana" panose="020B0604030504040204" pitchFamily="34" charset="0"/>
                <a:ea typeface="Verdana" panose="020B0604030504040204" pitchFamily="34" charset="0"/>
              </a:rPr>
              <a:t>Fachanforderungen Fach Geographie Sek II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FC331FC-014C-4277-87E5-AB87FB94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cap="all" dirty="0">
                <a:latin typeface="Franklin Gothic Demi" panose="020B0502020104020203"/>
              </a:rPr>
              <a:t>Fachanforderungen Geographie</a:t>
            </a:r>
            <a:endParaRPr lang="de-DE" sz="48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3F95B44-EC8C-4A7F-A479-436373571C00}"/>
              </a:ext>
            </a:extLst>
          </p:cNvPr>
          <p:cNvSpPr/>
          <p:nvPr/>
        </p:nvSpPr>
        <p:spPr>
          <a:xfrm>
            <a:off x="953814" y="2778957"/>
            <a:ext cx="3360705" cy="29559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C539875-A337-44CD-BCF3-EDA243DD7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956" y="1888312"/>
            <a:ext cx="4582644" cy="416677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de-DE" sz="2400" dirty="0">
                <a:latin typeface="Verdana" panose="020B0604030504040204" pitchFamily="34" charset="0"/>
                <a:ea typeface="Verdana" panose="020B0604030504040204" pitchFamily="34" charset="0"/>
              </a:rPr>
              <a:t>„</a:t>
            </a: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In den Fachanforderungen wird ein Kompetenzbegriff verwendet, der das </a:t>
            </a:r>
            <a:r>
              <a:rPr lang="de-DE" sz="18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Wissen</a:t>
            </a: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 und </a:t>
            </a:r>
            <a:r>
              <a:rPr lang="de-DE" sz="1800" dirty="0">
                <a:solidFill>
                  <a:srgbClr val="45A8D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Können</a:t>
            </a: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, die Fähigkeiten und Fertigkeiten eines Menschen umfasst. Das schließt die </a:t>
            </a:r>
            <a:r>
              <a:rPr lang="de-DE" sz="1800" dirty="0">
                <a:solidFill>
                  <a:schemeClr val="accent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Bereitschaft</a:t>
            </a: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 ein, das Wissen und Können in unterschiedlichen Situationen zur Bewältigung von Herausforderungen und zum Lösen von Problemen anzuwenden.“</a:t>
            </a:r>
            <a:endParaRPr lang="de-DE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DC2D9A0-C711-44A5-AD4E-FCBDC6BD2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Franklin Gothic Demi" panose="020B0703020102020204" pitchFamily="34" charset="0"/>
              </a:rPr>
              <a:t>KOMPETENZORIENTIERUNG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D9A733-4CCE-4640-B240-F9AE2E2A3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291" y="1888312"/>
            <a:ext cx="6847753" cy="385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97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F419305-C9EB-4988-AAD6-BEBEE9B59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230" y="1751001"/>
            <a:ext cx="7920000" cy="4317477"/>
          </a:xfrm>
        </p:spPr>
        <p:txBody>
          <a:bodyPr>
            <a:normAutofit fontScale="92500"/>
          </a:bodyPr>
          <a:lstStyle/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  <a:t>Überfachliche Kompetenzen</a:t>
            </a:r>
          </a:p>
          <a:p>
            <a:pPr lvl="1"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Selbstkompetenzen</a:t>
            </a:r>
          </a:p>
          <a:p>
            <a:pPr lvl="2">
              <a:buClr>
                <a:srgbClr val="45A8D9"/>
              </a:buClr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eigene Situation wahrnehmen</a:t>
            </a:r>
          </a:p>
          <a:p>
            <a:pPr lvl="2">
              <a:buClr>
                <a:srgbClr val="45A8D9"/>
              </a:buClr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eigenständig handeln</a:t>
            </a:r>
          </a:p>
          <a:p>
            <a:pPr lvl="2">
              <a:buClr>
                <a:srgbClr val="45A8D9"/>
              </a:buClr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Verantwortung übernehmen</a:t>
            </a:r>
          </a:p>
          <a:p>
            <a:pPr lvl="2">
              <a:buClr>
                <a:srgbClr val="45A8D9"/>
              </a:buClr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Lernprozesse selbstständig planen</a:t>
            </a:r>
          </a:p>
          <a:p>
            <a:pPr lvl="2">
              <a:buClr>
                <a:srgbClr val="45A8D9"/>
              </a:buClr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Lernergebnisse überprüfen, korrigieren, bewerten</a:t>
            </a:r>
          </a:p>
          <a:p>
            <a:pPr marL="914400" lvl="2" indent="0">
              <a:buClr>
                <a:srgbClr val="45A8D9"/>
              </a:buClr>
              <a:buNone/>
            </a:pP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Sozialkompetenzen</a:t>
            </a:r>
          </a:p>
          <a:p>
            <a:pPr lvl="2">
              <a:buClr>
                <a:srgbClr val="45A8D9"/>
              </a:buClr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Interessen der Mitmenschen empathisch wahrnehmen</a:t>
            </a:r>
          </a:p>
          <a:p>
            <a:pPr lvl="2">
              <a:buClr>
                <a:srgbClr val="45A8D9"/>
              </a:buClr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konstruktiv und erfolgreich mit anderen zusammenarbeiten</a:t>
            </a:r>
          </a:p>
          <a:p>
            <a:pPr lvl="2">
              <a:buClr>
                <a:srgbClr val="45A8D9"/>
              </a:buClr>
            </a:pPr>
            <a:endParaRPr lang="de-DE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Methodenkompetenzen</a:t>
            </a:r>
          </a:p>
          <a:p>
            <a:pPr lvl="2">
              <a:buClr>
                <a:srgbClr val="45A8D9"/>
              </a:buClr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Aufgaben selbstständig bewältigen</a:t>
            </a:r>
          </a:p>
          <a:p>
            <a:pPr lvl="2">
              <a:buClr>
                <a:srgbClr val="45A8D9"/>
              </a:buClr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über grundlegende Arbeitstechniken (z.B. Informationsbeschaffung) und Methoden (z.B. Spickzettel erstellen) verfügen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A9DDAA1-8E2C-4344-A3B6-820A1828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dirty="0">
                <a:solidFill>
                  <a:prstClr val="black"/>
                </a:solidFill>
                <a:latin typeface="Franklin Gothic Demi" panose="020B0703020102020204" pitchFamily="34" charset="0"/>
              </a:rPr>
              <a:t>KOMPETENZORIENTIERUNG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4257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036AF-5980-72FF-A729-D7F174FFA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06B01FE-A5B7-1CA2-0072-5600B370B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917" y="1844674"/>
            <a:ext cx="10562166" cy="4188263"/>
          </a:xfrm>
        </p:spPr>
        <p:txBody>
          <a:bodyPr>
            <a:normAutofit fontScale="92500" lnSpcReduction="20000"/>
          </a:bodyPr>
          <a:lstStyle/>
          <a:p>
            <a:pPr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700" b="1" dirty="0">
                <a:latin typeface="Verdana" panose="020B0604030504040204" pitchFamily="34" charset="0"/>
                <a:ea typeface="Verdana" panose="020B0604030504040204" pitchFamily="34" charset="0"/>
              </a:rPr>
              <a:t>Allgemeiner Teil</a:t>
            </a:r>
          </a:p>
          <a:p>
            <a:pPr marL="17280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700" dirty="0">
                <a:latin typeface="Verdana" panose="020B0604030504040204" pitchFamily="34" charset="0"/>
                <a:ea typeface="Verdana" panose="020B0604030504040204" pitchFamily="34" charset="0"/>
              </a:rPr>
              <a:t>Geltungsbereich und Regelungsgehalt</a:t>
            </a:r>
          </a:p>
          <a:p>
            <a:pPr marL="17280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700" dirty="0">
                <a:latin typeface="Verdana" panose="020B0604030504040204" pitchFamily="34" charset="0"/>
                <a:ea typeface="Verdana" panose="020B0604030504040204" pitchFamily="34" charset="0"/>
              </a:rPr>
              <a:t>Lernen und Unterricht</a:t>
            </a:r>
          </a:p>
          <a:p>
            <a:pPr marL="915750" lvl="2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Kompetenzorientierung</a:t>
            </a:r>
          </a:p>
          <a:p>
            <a:pPr marL="915750" lvl="2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Kernprobleme</a:t>
            </a:r>
          </a:p>
          <a:p>
            <a:pPr marL="915750" lvl="2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Leitbild Unterricht</a:t>
            </a:r>
          </a:p>
          <a:p>
            <a:pPr marL="915750" lvl="2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300" dirty="0">
                <a:latin typeface="Verdana" panose="020B0604030504040204" pitchFamily="34" charset="0"/>
                <a:ea typeface="Verdana" panose="020B0604030504040204" pitchFamily="34" charset="0"/>
              </a:rPr>
              <a:t>besondere Aufgabenfelder</a:t>
            </a:r>
          </a:p>
          <a:p>
            <a:pPr marL="17280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1700" dirty="0">
                <a:latin typeface="Verdana" panose="020B0604030504040204" pitchFamily="34" charset="0"/>
                <a:ea typeface="Verdana" panose="020B0604030504040204" pitchFamily="34" charset="0"/>
              </a:rPr>
              <a:t>Grundsätze der Leistungsbewertung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700" b="1" dirty="0">
                <a:latin typeface="Verdana" panose="020B0604030504040204" pitchFamily="34" charset="0"/>
                <a:ea typeface="Verdana" panose="020B0604030504040204" pitchFamily="34" charset="0"/>
              </a:rPr>
              <a:t>Fachanforderungen Fach Geographie Sek I	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Didaktische Leitlinien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Kompetenzbereiche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Themen und Inhalte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600" dirty="0">
                <a:latin typeface="Verdana" panose="020B0604030504040204" pitchFamily="34" charset="0"/>
                <a:ea typeface="Verdana" panose="020B0604030504040204" pitchFamily="34" charset="0"/>
              </a:rPr>
              <a:t>Leistungsbewertung</a:t>
            </a:r>
          </a:p>
          <a:p>
            <a:pPr>
              <a:buClr>
                <a:srgbClr val="45A8D9"/>
              </a:buClr>
              <a:buFont typeface="Wingdings" panose="05000000000000000000" pitchFamily="2" charset="2"/>
              <a:buChar char="§"/>
            </a:pPr>
            <a:r>
              <a:rPr lang="de-DE" sz="1700" b="1" dirty="0">
                <a:latin typeface="Verdana" panose="020B0604030504040204" pitchFamily="34" charset="0"/>
                <a:ea typeface="Verdana" panose="020B0604030504040204" pitchFamily="34" charset="0"/>
              </a:rPr>
              <a:t>Fachanforderungen Fach Geographie Sek II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40BE44B-BB09-1850-F3C5-4A41CC7CD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cap="all" dirty="0">
                <a:latin typeface="Franklin Gothic Demi" panose="020B0502020104020203"/>
              </a:rPr>
              <a:t>Fachanforderungen Geographie</a:t>
            </a:r>
            <a:endParaRPr lang="de-DE" sz="480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3F95B44-EC8C-4A7F-A479-436373571C00}"/>
              </a:ext>
            </a:extLst>
          </p:cNvPr>
          <p:cNvSpPr/>
          <p:nvPr/>
        </p:nvSpPr>
        <p:spPr>
          <a:xfrm>
            <a:off x="838200" y="4818721"/>
            <a:ext cx="3360705" cy="29559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50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C4A7195-21C9-41DC-A107-2A2564F3B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Clr>
                <a:srgbClr val="45A8D9"/>
              </a:buClr>
              <a:buNone/>
            </a:pPr>
            <a:r>
              <a:rPr lang="de-DE" sz="1800" dirty="0">
                <a:latin typeface="Verdana" panose="020B0604030504040204" pitchFamily="34" charset="0"/>
                <a:ea typeface="Verdana" panose="020B0604030504040204" pitchFamily="34" charset="0"/>
              </a:rPr>
              <a:t>Fachbezogene Kompetenzen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834B614-5358-4514-A6C9-698C6CE09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dirty="0">
                <a:solidFill>
                  <a:prstClr val="black"/>
                </a:solidFill>
                <a:latin typeface="Franklin Gothic Demi" panose="020B0703020102020204" pitchFamily="34" charset="0"/>
              </a:rPr>
              <a:t>KOMPETENZORIENTIERUNG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28D9CB3-140E-46A8-BD9C-1EE7E48B0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829" y="2264106"/>
            <a:ext cx="5603472" cy="409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42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76F6E7F-FE1B-4E01-B162-6720F7500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dirty="0">
                <a:solidFill>
                  <a:prstClr val="black"/>
                </a:solidFill>
                <a:latin typeface="Franklin Gothic Demi" panose="020B0703020102020204" pitchFamily="34" charset="0"/>
              </a:rPr>
              <a:t>KOMPETENZORIENTIERUNG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D251082-DFE0-462C-A41E-190D79E6B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68281" y="3558300"/>
            <a:ext cx="2874214" cy="823912"/>
          </a:xfrm>
        </p:spPr>
        <p:txBody>
          <a:bodyPr>
            <a:normAutofit/>
          </a:bodyPr>
          <a:lstStyle/>
          <a:p>
            <a:r>
              <a:rPr lang="de-DE" sz="1600" b="0" dirty="0">
                <a:latin typeface="Verdana" panose="020B0604030504040204" pitchFamily="34" charset="0"/>
                <a:ea typeface="Verdana" panose="020B0604030504040204" pitchFamily="34" charset="0"/>
              </a:rPr>
              <a:t>siehe Fachanforderungen S. 18-23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696D503-BA64-4DA8-B156-5F4AF06843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671831"/>
            <a:ext cx="8371317" cy="3604945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48D111D-E219-41BE-9FF7-344DA8614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613" y="4678194"/>
            <a:ext cx="3895219" cy="125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7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BD0AE85E-1B14-46AD-8366-44C69308B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3541" y="1692025"/>
            <a:ext cx="6364919" cy="43505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AFA4C4-316D-4639-88E1-8A57F2FB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dirty="0">
                <a:solidFill>
                  <a:prstClr val="black"/>
                </a:solidFill>
                <a:latin typeface="Franklin Gothic Demi" panose="020B0703020102020204" pitchFamily="34" charset="0"/>
              </a:rPr>
              <a:t>KOMPETENZORIENTIERUNG</a:t>
            </a:r>
            <a:endParaRPr lang="de-DE" dirty="0"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023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EC5983E-E9F0-494C-8460-1884CBD3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Franklin Gothic Demi" panose="020B0703020102020204" pitchFamily="34" charset="0"/>
              </a:rPr>
              <a:t>ROLLE DES LEITFADENS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B0C3355-C948-48CC-AFD3-65D04A3AD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3400" y="1580623"/>
            <a:ext cx="10560000" cy="823912"/>
          </a:xfrm>
        </p:spPr>
        <p:txBody>
          <a:bodyPr>
            <a:normAutofit/>
          </a:bodyPr>
          <a:lstStyle/>
          <a:p>
            <a:pPr>
              <a:buClr>
                <a:srgbClr val="45A8D9"/>
              </a:buClr>
            </a:pPr>
            <a:r>
              <a:rPr lang="de-DE" sz="1800" b="0" dirty="0">
                <a:latin typeface="Verdana" panose="020B0604030504040204" pitchFamily="34" charset="0"/>
                <a:ea typeface="Verdana" panose="020B0604030504040204" pitchFamily="34" charset="0"/>
              </a:rPr>
              <a:t>Konkretisierung durch Verknüpfung mit möglichen Inhalten und Begriffen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30474F4-0C2D-41A3-B473-1A224FF52C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5999" y="2264891"/>
            <a:ext cx="10966097" cy="448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89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BF02B77-9F92-4FAC-AE18-8460CEAF3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320" y="4130028"/>
            <a:ext cx="2822693" cy="282269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D6FE242-E0FD-49CF-814F-F0C2501C8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665" y="50027"/>
            <a:ext cx="3444539" cy="20118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0DB2DCD-C2F7-4BCE-B45A-0C51BCA89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8" y="4536994"/>
            <a:ext cx="3064440" cy="23198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22C6B50-4166-42B8-AC5F-534933ACCF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403" y="5096346"/>
            <a:ext cx="3657917" cy="183505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7A54D09-7101-45BA-AEC4-90A94DEA0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279" y="-28526"/>
            <a:ext cx="3578462" cy="201185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1A3471C-F55C-422B-9EC9-B92596C86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150" y="-140000"/>
            <a:ext cx="4960247" cy="180798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1486AD8-EB9D-40CE-9BE9-B6048CE698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49170">
            <a:off x="-239727" y="1373857"/>
            <a:ext cx="3237257" cy="223132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E1ED4A5-D135-4334-A39C-B92326A5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878964"/>
            <a:ext cx="2990299" cy="168815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B516EDF-95B9-403F-BAF5-DAC3625E6B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3044" y="2785329"/>
            <a:ext cx="3187890" cy="345553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E6C9418-AF85-46A0-8337-047C645EFE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28488" y="1878964"/>
            <a:ext cx="3761558" cy="278001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C91462A-2A60-4173-9078-E1EE8E3AB7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81199" y="1223455"/>
            <a:ext cx="3384162" cy="247285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8B7AA3A-FF52-426E-93D0-E34D8CAC68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8593" y="3367215"/>
            <a:ext cx="2729397" cy="213165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923C73F-8785-ED67-0A83-15DC0891893E}"/>
              </a:ext>
            </a:extLst>
          </p:cNvPr>
          <p:cNvSpPr txBox="1"/>
          <p:nvPr/>
        </p:nvSpPr>
        <p:spPr>
          <a:xfrm>
            <a:off x="3408412" y="5166531"/>
            <a:ext cx="17280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Name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Schule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Fächer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Bild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b="1" dirty="0"/>
              <a:t>Warum </a:t>
            </a:r>
            <a:r>
              <a:rPr lang="de-DE" b="1" dirty="0" err="1"/>
              <a:t>Geo</a:t>
            </a:r>
            <a:r>
              <a:rPr lang="de-DE" b="1" dirty="0"/>
              <a:t>?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D665134-E0D4-A90A-9512-20F44D5E958A}"/>
              </a:ext>
            </a:extLst>
          </p:cNvPr>
          <p:cNvSpPr/>
          <p:nvPr/>
        </p:nvSpPr>
        <p:spPr>
          <a:xfrm>
            <a:off x="3300509" y="5039971"/>
            <a:ext cx="2034326" cy="173044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 descr="Ein Bild, das Karte, Globus, Kugel, Welt enthält.&#10;&#10;KI-generierte Inhalte können fehlerhaft sein.">
            <a:extLst>
              <a:ext uri="{FF2B5EF4-FFF2-40B4-BE49-F238E27FC236}">
                <a16:creationId xmlns:a16="http://schemas.microsoft.com/office/drawing/2014/main" id="{D01776AE-7398-2281-1DEA-3AE763B6AC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245" y="3429000"/>
            <a:ext cx="2556920" cy="1716288"/>
          </a:xfrm>
          <a:prstGeom prst="rect">
            <a:avLst/>
          </a:prstGeom>
        </p:spPr>
      </p:pic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EA25B3CC-B811-8DEE-4F2D-F8E21AA8AD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55151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AB7B3D4-8FB1-4FBF-997A-E99D9CF81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Franklin Gothic Demi" panose="020B0703020102020204" pitchFamily="34" charset="0"/>
              </a:rPr>
              <a:t>MODELL DES LEHR-LERN-PROZESSES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8B0E52DB-0F73-4B36-90A7-94D96E6F7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2949" y="1640265"/>
            <a:ext cx="7086102" cy="444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42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6F85F-F4B8-508E-9917-06F0B5DD4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6212B39-5E91-55F4-D3A1-57BA5A7D1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dirty="0">
                <a:solidFill>
                  <a:prstClr val="black"/>
                </a:solidFill>
                <a:latin typeface="Franklin Gothic Demi" panose="020B0703020102020204" pitchFamily="34" charset="0"/>
              </a:rPr>
              <a:t>MODELL DES LEHR-LERN-PROZESSES</a:t>
            </a:r>
            <a:endParaRPr lang="de-DE" dirty="0"/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114A21D4-4308-9208-0DB0-39B47617AE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354486"/>
              </p:ext>
            </p:extLst>
          </p:nvPr>
        </p:nvGraphicFramePr>
        <p:xfrm>
          <a:off x="3516406" y="2317376"/>
          <a:ext cx="5159188" cy="3409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5593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F6751-80A3-4D03-D0DE-4BA5C4D14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017F3AA-5D35-5E68-A96C-99A5565BA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dirty="0">
                <a:solidFill>
                  <a:prstClr val="black"/>
                </a:solidFill>
                <a:latin typeface="Franklin Gothic Demi" panose="020B0703020102020204" pitchFamily="34" charset="0"/>
              </a:rPr>
              <a:t>MODELL DES LEHR-LERN-PROZESSES</a:t>
            </a:r>
            <a:endParaRPr lang="de-DE" dirty="0"/>
          </a:p>
        </p:txBody>
      </p:sp>
      <p:pic>
        <p:nvPicPr>
          <p:cNvPr id="5" name="Inhaltsplatzhalter 4" descr="Ein Bild, das Text, Screenshot, Schrift, Diagramm enthält.&#10;&#10;KI-generierte Inhalte können fehlerhaft sein.">
            <a:extLst>
              <a:ext uri="{FF2B5EF4-FFF2-40B4-BE49-F238E27FC236}">
                <a16:creationId xmlns:a16="http://schemas.microsoft.com/office/drawing/2014/main" id="{8E663E2B-D628-A40B-96F9-63758053C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692" y="1690688"/>
            <a:ext cx="7330615" cy="4525963"/>
          </a:xfrm>
        </p:spPr>
      </p:pic>
      <p:sp>
        <p:nvSpPr>
          <p:cNvPr id="6" name="Herz 5">
            <a:extLst>
              <a:ext uri="{FF2B5EF4-FFF2-40B4-BE49-F238E27FC236}">
                <a16:creationId xmlns:a16="http://schemas.microsoft.com/office/drawing/2014/main" id="{1299BA9A-1A03-4A37-638A-7EC3B6ECC3FB}"/>
              </a:ext>
            </a:extLst>
          </p:cNvPr>
          <p:cNvSpPr/>
          <p:nvPr/>
        </p:nvSpPr>
        <p:spPr>
          <a:xfrm>
            <a:off x="5221941" y="3304336"/>
            <a:ext cx="1748118" cy="1532965"/>
          </a:xfrm>
          <a:prstGeom prst="heart">
            <a:avLst/>
          </a:prstGeom>
          <a:noFill/>
          <a:ln w="1143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663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E9487A8-E4D2-4DCF-B94B-A1303E07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3200" dirty="0">
                <a:solidFill>
                  <a:prstClr val="black"/>
                </a:solidFill>
                <a:latin typeface="Franklin Gothic Demi" panose="020B0703020102020204" pitchFamily="34" charset="0"/>
              </a:rPr>
              <a:t>MODELL DES LEHR-LERN-PROZESSES</a:t>
            </a:r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2A0F8A29-1669-4704-931E-3B6F43424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1640" y="1696825"/>
            <a:ext cx="7008720" cy="4336330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D9D9093E-6D95-4BF0-914F-BA151C7E1AE6}"/>
              </a:ext>
            </a:extLst>
          </p:cNvPr>
          <p:cNvCxnSpPr/>
          <p:nvPr/>
        </p:nvCxnSpPr>
        <p:spPr>
          <a:xfrm>
            <a:off x="4135225" y="2554664"/>
            <a:ext cx="612742" cy="25452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365498C9-4B47-4F70-AEA0-407E45061FE8}"/>
              </a:ext>
            </a:extLst>
          </p:cNvPr>
          <p:cNvCxnSpPr/>
          <p:nvPr/>
        </p:nvCxnSpPr>
        <p:spPr>
          <a:xfrm flipH="1">
            <a:off x="6878425" y="2554664"/>
            <a:ext cx="961534" cy="12726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070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922B9-CC77-422C-051C-AD99E2063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3C9C7BB-A08C-0334-24C3-1A9B571EA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68"/>
            <a:ext cx="10515600" cy="1325563"/>
          </a:xfrm>
        </p:spPr>
        <p:txBody>
          <a:bodyPr/>
          <a:lstStyle/>
          <a:p>
            <a:pPr algn="ctr"/>
            <a:r>
              <a:rPr lang="de-DE" sz="3200" dirty="0">
                <a:solidFill>
                  <a:prstClr val="black"/>
                </a:solidFill>
                <a:latin typeface="Franklin Gothic Demi" panose="020B0703020102020204" pitchFamily="34" charset="0"/>
              </a:rPr>
              <a:t>MODELL DES LEHR-LERN-PROZESSES</a:t>
            </a:r>
            <a:endParaRPr lang="de-DE" dirty="0"/>
          </a:p>
        </p:txBody>
      </p:sp>
      <p:graphicFrame>
        <p:nvGraphicFramePr>
          <p:cNvPr id="19" name="Inhaltsplatzhalter 3">
            <a:extLst>
              <a:ext uri="{FF2B5EF4-FFF2-40B4-BE49-F238E27FC236}">
                <a16:creationId xmlns:a16="http://schemas.microsoft.com/office/drawing/2014/main" id="{EDBA698D-DB37-F890-5250-7F7DB938E0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247311"/>
              </p:ext>
            </p:extLst>
          </p:nvPr>
        </p:nvGraphicFramePr>
        <p:xfrm>
          <a:off x="179295" y="227704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E6B73317-A8DF-5827-DA80-FE69EFCF0365}"/>
              </a:ext>
            </a:extLst>
          </p:cNvPr>
          <p:cNvSpPr>
            <a:spLocks/>
          </p:cNvSpPr>
          <p:nvPr/>
        </p:nvSpPr>
        <p:spPr>
          <a:xfrm>
            <a:off x="5450542" y="2277041"/>
            <a:ext cx="3240741" cy="13984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u="sng" dirty="0">
                <a:solidFill>
                  <a:schemeClr val="tx1"/>
                </a:solidFill>
              </a:rPr>
              <a:t>2. Planungsschritt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Wie führe ich den Lernkontext ein?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Welche Vorstellungen haben die </a:t>
            </a:r>
            <a:r>
              <a:rPr lang="de-DE" sz="1400" dirty="0" err="1">
                <a:solidFill>
                  <a:schemeClr val="tx1"/>
                </a:solidFill>
              </a:rPr>
              <a:t>SuS</a:t>
            </a:r>
            <a:r>
              <a:rPr lang="de-DE" sz="1400" dirty="0">
                <a:solidFill>
                  <a:schemeClr val="tx1"/>
                </a:solidFill>
              </a:rPr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Welches Vorwissen muss aktiviert werden?</a:t>
            </a:r>
          </a:p>
        </p:txBody>
      </p:sp>
      <p:sp>
        <p:nvSpPr>
          <p:cNvPr id="21" name="Abgerundetes Rechteck 20">
            <a:extLst>
              <a:ext uri="{FF2B5EF4-FFF2-40B4-BE49-F238E27FC236}">
                <a16:creationId xmlns:a16="http://schemas.microsoft.com/office/drawing/2014/main" id="{24F1B756-7C79-AC7D-7761-CF049F2334C1}"/>
              </a:ext>
            </a:extLst>
          </p:cNvPr>
          <p:cNvSpPr>
            <a:spLocks/>
          </p:cNvSpPr>
          <p:nvPr/>
        </p:nvSpPr>
        <p:spPr>
          <a:xfrm>
            <a:off x="5450541" y="3836901"/>
            <a:ext cx="3240741" cy="13984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u="sng" dirty="0">
                <a:solidFill>
                  <a:schemeClr val="tx1"/>
                </a:solidFill>
              </a:rPr>
              <a:t>1. Planungsschritt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chemeClr val="tx1"/>
                </a:solidFill>
              </a:rPr>
              <a:t>Welches Lernprodukt bietet sich an?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chemeClr val="tx1"/>
                </a:solidFill>
              </a:rPr>
              <a:t>Welches alte und neue Wissen brauchen sie?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chemeClr val="tx1"/>
                </a:solidFill>
              </a:rPr>
              <a:t>Wie werden die Lernprodukte diskutiert?</a:t>
            </a:r>
          </a:p>
        </p:txBody>
      </p:sp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478AFAC6-5A88-6983-53EB-FB498511B23A}"/>
              </a:ext>
            </a:extLst>
          </p:cNvPr>
          <p:cNvSpPr>
            <a:spLocks/>
          </p:cNvSpPr>
          <p:nvPr/>
        </p:nvSpPr>
        <p:spPr>
          <a:xfrm>
            <a:off x="5450540" y="5404510"/>
            <a:ext cx="3240741" cy="139849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u="sng" dirty="0">
                <a:solidFill>
                  <a:schemeClr val="tx1"/>
                </a:solidFill>
              </a:rPr>
              <a:t>3. Planungsschritt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Wie wird gesichert und vernetzt?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Wie wird gefestigt und transferiert?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tx1"/>
                </a:solidFill>
              </a:rPr>
              <a:t>Wie wird geübt?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9F724F-E142-345B-CC9C-B5856D674862}"/>
              </a:ext>
            </a:extLst>
          </p:cNvPr>
          <p:cNvSpPr>
            <a:spLocks/>
          </p:cNvSpPr>
          <p:nvPr/>
        </p:nvSpPr>
        <p:spPr>
          <a:xfrm>
            <a:off x="3030071" y="1255063"/>
            <a:ext cx="2528047" cy="860612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Lernschritte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B1900FC-384A-F42B-5A5A-6FCD3B99DCF8}"/>
              </a:ext>
            </a:extLst>
          </p:cNvPr>
          <p:cNvSpPr>
            <a:spLocks/>
          </p:cNvSpPr>
          <p:nvPr/>
        </p:nvSpPr>
        <p:spPr>
          <a:xfrm>
            <a:off x="5806886" y="1247314"/>
            <a:ext cx="2528047" cy="86061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5000">
                <a:schemeClr val="tx2">
                  <a:lumMod val="40000"/>
                  <a:lumOff val="60000"/>
                </a:schemeClr>
              </a:gs>
              <a:gs pos="9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Planungsschritte</a:t>
            </a:r>
          </a:p>
        </p:txBody>
      </p:sp>
      <p:sp>
        <p:nvSpPr>
          <p:cNvPr id="25" name="Geschweifte Klammer rechts 24">
            <a:extLst>
              <a:ext uri="{FF2B5EF4-FFF2-40B4-BE49-F238E27FC236}">
                <a16:creationId xmlns:a16="http://schemas.microsoft.com/office/drawing/2014/main" id="{454CA11C-3ED8-B476-1429-B0002A5AED0F}"/>
              </a:ext>
            </a:extLst>
          </p:cNvPr>
          <p:cNvSpPr>
            <a:spLocks/>
          </p:cNvSpPr>
          <p:nvPr/>
        </p:nvSpPr>
        <p:spPr>
          <a:xfrm>
            <a:off x="5087471" y="2277041"/>
            <a:ext cx="363069" cy="139849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Geschweifte Klammer rechts 25">
            <a:extLst>
              <a:ext uri="{FF2B5EF4-FFF2-40B4-BE49-F238E27FC236}">
                <a16:creationId xmlns:a16="http://schemas.microsoft.com/office/drawing/2014/main" id="{1D270695-E69B-25E3-4136-77F116865587}"/>
              </a:ext>
            </a:extLst>
          </p:cNvPr>
          <p:cNvSpPr>
            <a:spLocks/>
          </p:cNvSpPr>
          <p:nvPr/>
        </p:nvSpPr>
        <p:spPr>
          <a:xfrm>
            <a:off x="5065060" y="3854825"/>
            <a:ext cx="363069" cy="139849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Geschweifte Klammer rechts 26">
            <a:extLst>
              <a:ext uri="{FF2B5EF4-FFF2-40B4-BE49-F238E27FC236}">
                <a16:creationId xmlns:a16="http://schemas.microsoft.com/office/drawing/2014/main" id="{C83A8406-058A-FED6-5515-8B0291DA82D9}"/>
              </a:ext>
            </a:extLst>
          </p:cNvPr>
          <p:cNvSpPr>
            <a:spLocks/>
          </p:cNvSpPr>
          <p:nvPr/>
        </p:nvSpPr>
        <p:spPr>
          <a:xfrm>
            <a:off x="5056096" y="5365372"/>
            <a:ext cx="363069" cy="139849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Pfeil nach oben 27">
            <a:extLst>
              <a:ext uri="{FF2B5EF4-FFF2-40B4-BE49-F238E27FC236}">
                <a16:creationId xmlns:a16="http://schemas.microsoft.com/office/drawing/2014/main" id="{71822FA6-C9E0-B8C3-136C-4F662F7FE2FF}"/>
              </a:ext>
            </a:extLst>
          </p:cNvPr>
          <p:cNvSpPr>
            <a:spLocks/>
          </p:cNvSpPr>
          <p:nvPr/>
        </p:nvSpPr>
        <p:spPr>
          <a:xfrm>
            <a:off x="6916271" y="3433488"/>
            <a:ext cx="484095" cy="42133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Gekrümmte Verbindung 28">
            <a:extLst>
              <a:ext uri="{FF2B5EF4-FFF2-40B4-BE49-F238E27FC236}">
                <a16:creationId xmlns:a16="http://schemas.microsoft.com/office/drawing/2014/main" id="{FC54BBB5-CE4A-740E-EEDF-8F2FBB38AE11}"/>
              </a:ext>
            </a:extLst>
          </p:cNvPr>
          <p:cNvCxnSpPr>
            <a:cxnSpLocks/>
            <a:stCxn id="20" idx="3"/>
            <a:endCxn id="22" idx="3"/>
          </p:cNvCxnSpPr>
          <p:nvPr/>
        </p:nvCxnSpPr>
        <p:spPr>
          <a:xfrm flipH="1">
            <a:off x="8691281" y="2976288"/>
            <a:ext cx="2" cy="3127469"/>
          </a:xfrm>
          <a:prstGeom prst="curvedConnector3">
            <a:avLst>
              <a:gd name="adj1" fmla="val -11430000000"/>
            </a:avLst>
          </a:prstGeom>
          <a:ln w="952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78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58BB419-BF80-409C-B3E2-03E724C74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06000" indent="-306000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</a:pPr>
            <a:endParaRPr lang="de-DE" sz="1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06000" indent="-306000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</a:pPr>
            <a:endParaRPr lang="de-DE" sz="1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06000" indent="-306000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Erstellt eine </a:t>
            </a:r>
            <a:r>
              <a:rPr lang="de-DE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Lernlinie nach Leisen</a:t>
            </a: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zu einem Unterrichtsvorhaben eurer Wahl. </a:t>
            </a:r>
          </a:p>
          <a:p>
            <a:pPr marL="306000" indent="-306000" defTabSz="457200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de-DE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Nutzt dabei die Fachanforderungen und/oder das Schulbuch.</a:t>
            </a:r>
          </a:p>
          <a:p>
            <a:pPr marL="0" indent="0">
              <a:spcBef>
                <a:spcPts val="600"/>
              </a:spcBef>
              <a:buClr>
                <a:srgbClr val="45A8D9"/>
              </a:buClr>
              <a:buNone/>
            </a:pPr>
            <a:endParaRPr lang="de-D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19473E4-CBB3-4932-B3AC-E02402227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Franklin Gothic Demi" panose="020B0703020102020204" pitchFamily="34" charset="0"/>
              </a:rPr>
              <a:t>AUFGABE LERNLINIE</a:t>
            </a:r>
          </a:p>
        </p:txBody>
      </p:sp>
    </p:spTree>
    <p:extLst>
      <p:ext uri="{BB962C8B-B14F-4D97-AF65-F5344CB8AC3E}">
        <p14:creationId xmlns:p14="http://schemas.microsoft.com/office/powerpoint/2010/main" val="2165144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78C3E-7C3F-0C99-7AC1-706F133EA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0D0E28-87A6-5FA3-3B23-0F85A4710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814" y="1423987"/>
            <a:ext cx="4178957" cy="1600200"/>
          </a:xfrm>
        </p:spPr>
        <p:txBody>
          <a:bodyPr/>
          <a:lstStyle/>
          <a:p>
            <a:r>
              <a:rPr lang="en-US" b="1" dirty="0" err="1"/>
              <a:t>Mittagspause</a:t>
            </a:r>
            <a:r>
              <a:rPr lang="en-US" b="1" dirty="0"/>
              <a:t> (60 Min.)</a:t>
            </a:r>
          </a:p>
        </p:txBody>
      </p:sp>
      <p:pic>
        <p:nvPicPr>
          <p:cNvPr id="5" name="Inhaltsplatzhalter 4" descr="Ein Bild, das Vase, Kunst enthält.&#10;&#10;KI-generierte Inhalte können fehlerhaft sein.">
            <a:extLst>
              <a:ext uri="{FF2B5EF4-FFF2-40B4-BE49-F238E27FC236}">
                <a16:creationId xmlns:a16="http://schemas.microsoft.com/office/drawing/2014/main" id="{5CCDC0A2-2D73-180E-C342-786A1BE46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965" y="55699"/>
            <a:ext cx="3727496" cy="6746601"/>
          </a:xfrm>
          <a:noFill/>
        </p:spPr>
      </p:pic>
    </p:spTree>
    <p:extLst>
      <p:ext uri="{BB962C8B-B14F-4D97-AF65-F5344CB8AC3E}">
        <p14:creationId xmlns:p14="http://schemas.microsoft.com/office/powerpoint/2010/main" val="267425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07D23D5-D247-4768-A881-0D751C284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00" y="2453935"/>
            <a:ext cx="4078731" cy="2956606"/>
          </a:xfrm>
        </p:spPr>
        <p:txBody>
          <a:bodyPr>
            <a:normAutofit/>
          </a:bodyPr>
          <a:lstStyle/>
          <a:p>
            <a:pPr>
              <a:buClr>
                <a:srgbClr val="45A8D9"/>
              </a:buClr>
              <a:buFont typeface="Wingdings" pitchFamily="2" charset="2"/>
              <a:buChar char="§"/>
            </a:pPr>
            <a:r>
              <a:rPr lang="de-DE" sz="2200" dirty="0">
                <a:latin typeface="Verdana" panose="020B0604030504040204" pitchFamily="34" charset="0"/>
                <a:ea typeface="Verdana" panose="020B0604030504040204" pitchFamily="34" charset="0"/>
              </a:rPr>
              <a:t>Suche dir aus den Stärkekarten 5 Stärken von dir aus, die du im Seminareinstieg </a:t>
            </a:r>
            <a:r>
              <a:rPr lang="de-DE" sz="2200" b="1" dirty="0">
                <a:latin typeface="Verdana" panose="020B0604030504040204" pitchFamily="34" charset="0"/>
                <a:ea typeface="Verdana" panose="020B0604030504040204" pitchFamily="34" charset="0"/>
              </a:rPr>
              <a:t>noch nicht</a:t>
            </a:r>
            <a:r>
              <a:rPr lang="de-DE" sz="2200" dirty="0">
                <a:latin typeface="Verdana" panose="020B0604030504040204" pitchFamily="34" charset="0"/>
                <a:ea typeface="Verdana" panose="020B0604030504040204" pitchFamily="34" charset="0"/>
              </a:rPr>
              <a:t> bei dir benannt hast.</a:t>
            </a:r>
          </a:p>
          <a:p>
            <a:pPr>
              <a:buClr>
                <a:srgbClr val="45A8D9"/>
              </a:buClr>
              <a:buFont typeface="Wingdings" pitchFamily="2" charset="2"/>
              <a:buChar char="§"/>
            </a:pPr>
            <a:r>
              <a:rPr lang="de-DE" sz="2200" dirty="0">
                <a:latin typeface="Verdana" panose="020B0604030504040204" pitchFamily="34" charset="0"/>
                <a:ea typeface="Verdana" panose="020B0604030504040204" pitchFamily="34" charset="0"/>
              </a:rPr>
              <a:t>Begründe </a:t>
            </a:r>
            <a:r>
              <a:rPr lang="de-DE" sz="2200">
                <a:latin typeface="Verdana" panose="020B0604030504040204" pitchFamily="34" charset="0"/>
                <a:ea typeface="Verdana" panose="020B0604030504040204" pitchFamily="34" charset="0"/>
              </a:rPr>
              <a:t>deine Wahl.</a:t>
            </a:r>
            <a:endParaRPr lang="de-DE" sz="2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4472966-6799-B922-E628-EB6CADAC6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Franklin Gothic Demi" panose="020B0703020102020204" pitchFamily="34" charset="0"/>
              </a:rPr>
              <a:t>ENERGIZER: MEINE STÄRKEN II</a:t>
            </a:r>
          </a:p>
        </p:txBody>
      </p:sp>
      <p:pic>
        <p:nvPicPr>
          <p:cNvPr id="5" name="Grafik 4" descr="Ein Bild, das Text, Menschliches Gesicht, Kleidung, Flyer enthält.&#10;&#10;KI-generierte Inhalte können fehlerhaft sein.">
            <a:extLst>
              <a:ext uri="{FF2B5EF4-FFF2-40B4-BE49-F238E27FC236}">
                <a16:creationId xmlns:a16="http://schemas.microsoft.com/office/drawing/2014/main" id="{4BBBD9AF-7F69-8931-4547-D05AB42FE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960" y="1690688"/>
            <a:ext cx="3079994" cy="434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49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73BBE66-28AD-48FE-8087-0E47BE4B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Franklin Gothic Demi" panose="020B0703020102020204" pitchFamily="34" charset="0"/>
              </a:rPr>
              <a:t>VORSTELLUNG EURER ERGEBNISSE</a:t>
            </a:r>
          </a:p>
        </p:txBody>
      </p:sp>
      <p:pic>
        <p:nvPicPr>
          <p:cNvPr id="6" name="Inhaltsplatzhalter 5" descr="Ein Bild, das Cartoon, Zeichnung, Darstellung, Clipart enthält.&#10;&#10;KI-generierte Inhalte können fehlerhaft sein.">
            <a:extLst>
              <a:ext uri="{FF2B5EF4-FFF2-40B4-BE49-F238E27FC236}">
                <a16:creationId xmlns:a16="http://schemas.microsoft.com/office/drawing/2014/main" id="{DF5989D5-AB2D-6132-043F-C1136169F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48" y="1844675"/>
            <a:ext cx="4520130" cy="4013200"/>
          </a:xfr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7C804C45-A338-A0AF-FF6C-80FED73257D1}"/>
              </a:ext>
            </a:extLst>
          </p:cNvPr>
          <p:cNvSpPr/>
          <p:nvPr/>
        </p:nvSpPr>
        <p:spPr>
          <a:xfrm>
            <a:off x="6886575" y="5000625"/>
            <a:ext cx="842963" cy="685800"/>
          </a:xfrm>
          <a:prstGeom prst="rect">
            <a:avLst/>
          </a:prstGeom>
          <a:solidFill>
            <a:srgbClr val="FFA500"/>
          </a:solidFill>
          <a:ln>
            <a:solidFill>
              <a:srgbClr val="FFA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2307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/>
          </p:nvPr>
        </p:nvSpPr>
        <p:spPr>
          <a:xfrm>
            <a:off x="2135280" y="1557360"/>
            <a:ext cx="7919640" cy="4418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lstStyle/>
          <a:p>
            <a:pPr indent="0">
              <a:lnSpc>
                <a:spcPct val="110000"/>
              </a:lnSpc>
              <a:spcBef>
                <a:spcPts val="459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2300" b="1" spc="-1">
                <a:solidFill>
                  <a:srgbClr val="000000"/>
                </a:solidFill>
                <a:latin typeface="Verdana"/>
                <a:ea typeface="Verdana"/>
              </a:rPr>
              <a:t>  </a:t>
            </a:r>
            <a:endParaRPr lang="de-DE" sz="2300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360"/>
              </a:spcBef>
              <a:spcAft>
                <a:spcPts val="601"/>
              </a:spcAft>
              <a:buClr>
                <a:srgbClr val="1CADE4"/>
              </a:buClr>
              <a:buSzPct val="92000"/>
              <a:buFont typeface="Wingdings" charset="2"/>
              <a:buChar char=""/>
              <a:tabLst>
                <a:tab pos="0" algn="l"/>
              </a:tabLst>
            </a:pPr>
            <a:r>
              <a:rPr lang="de-DE" sz="1800" spc="-1">
                <a:solidFill>
                  <a:srgbClr val="000000"/>
                </a:solidFill>
                <a:latin typeface="Verdana"/>
                <a:ea typeface="Verdana"/>
              </a:rPr>
              <a:t>Lest  im Reader die Seiten zum kompetenzorientierten und lernprozessanregenden Geographieunterricht (S. 7-12). Markiert wichtige Aussagen oder Textpassagen zu den Themen „Lernprodukte“, „Lernlinien“ und „Aufgabenstellungen“! </a:t>
            </a:r>
            <a:endParaRPr lang="de-DE" sz="1800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10000"/>
              </a:lnSpc>
              <a:spcBef>
                <a:spcPts val="360"/>
              </a:spcBef>
              <a:spcAft>
                <a:spcPts val="601"/>
              </a:spcAft>
              <a:buNone/>
              <a:tabLst>
                <a:tab pos="0" algn="l"/>
              </a:tabLst>
            </a:pPr>
            <a:r>
              <a:rPr lang="de-DE" sz="1800" spc="-1">
                <a:solidFill>
                  <a:srgbClr val="000000"/>
                </a:solidFill>
                <a:latin typeface="Verdana"/>
                <a:ea typeface="Verdana"/>
              </a:rPr>
              <a:t>oder:</a:t>
            </a:r>
            <a:endParaRPr lang="de-DE" sz="1800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360"/>
              </a:spcBef>
              <a:spcAft>
                <a:spcPts val="601"/>
              </a:spcAft>
              <a:buClr>
                <a:srgbClr val="1CADE4"/>
              </a:buClr>
              <a:buSzPct val="92000"/>
              <a:buFont typeface="Wingdings" charset="2"/>
              <a:buChar char=""/>
              <a:tabLst>
                <a:tab pos="0" algn="l"/>
              </a:tabLst>
            </a:pPr>
            <a:r>
              <a:rPr lang="de-DE" sz="1800" spc="-1">
                <a:solidFill>
                  <a:srgbClr val="000000"/>
                </a:solidFill>
                <a:latin typeface="Verdana"/>
                <a:ea typeface="Verdana"/>
              </a:rPr>
              <a:t>Lest im Reader die Seiten zu den Merkmalen guten Unterrichts und den Sicht- und Tiefenstrukturen im Geographieunterricht (S. 13-18). Markiert  wichtige Aussagen und Textpassagen.</a:t>
            </a:r>
            <a:endParaRPr lang="de-DE" sz="1800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0000"/>
              </a:lnSpc>
              <a:spcBef>
                <a:spcPts val="360"/>
              </a:spcBef>
              <a:spcAft>
                <a:spcPts val="601"/>
              </a:spcAft>
              <a:buClr>
                <a:srgbClr val="1CADE4"/>
              </a:buClr>
              <a:buSzPct val="92000"/>
              <a:buFont typeface="Wingdings" charset="2"/>
              <a:buChar char=""/>
              <a:tabLst>
                <a:tab pos="0" algn="l"/>
              </a:tabLst>
            </a:pPr>
            <a:r>
              <a:rPr lang="de-DE" sz="1800" b="1" spc="-1">
                <a:solidFill>
                  <a:srgbClr val="000000"/>
                </a:solidFill>
                <a:latin typeface="Verdana"/>
                <a:ea typeface="Verdana"/>
              </a:rPr>
              <a:t>Erstellt aus den entnommenen Informationen Elemente für euer Lapbook</a:t>
            </a:r>
            <a:endParaRPr lang="de-DE" sz="1800" spc="-1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  <a:tabLst>
                <a:tab pos="0" algn="l"/>
              </a:tabLst>
            </a:pPr>
            <a:endParaRPr lang="de-D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title"/>
          </p:nvPr>
        </p:nvSpPr>
        <p:spPr>
          <a:xfrm>
            <a:off x="2136720" y="225360"/>
            <a:ext cx="7919640" cy="1331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r>
              <a:rPr lang="de-DE" sz="3200" spc="-1" dirty="0">
                <a:solidFill>
                  <a:srgbClr val="000000"/>
                </a:solidFill>
                <a:latin typeface="Franklin Gothic Demi"/>
              </a:rPr>
              <a:t>AUFGABEN FÜR DEN NACHMITTAG</a:t>
            </a:r>
            <a:endParaRPr lang="de-DE" sz="3200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8ACC910-49B0-49F6-8114-F45997DCC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Franklin Gothic Demi" panose="020B0703020102020204" pitchFamily="34" charset="0"/>
              </a:rPr>
              <a:t>AKTUELLE STUNDE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7614932-73EC-07EC-2194-D6CA6206E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876" y="1308737"/>
            <a:ext cx="5868474" cy="554926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6C54D695-171C-94A4-69AF-FBD359734199}"/>
              </a:ext>
            </a:extLst>
          </p:cNvPr>
          <p:cNvSpPr txBox="1"/>
          <p:nvPr/>
        </p:nvSpPr>
        <p:spPr>
          <a:xfrm>
            <a:off x="6739460" y="3332074"/>
            <a:ext cx="123142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50" dirty="0"/>
              <a:t>Bei uns an </a:t>
            </a:r>
          </a:p>
          <a:p>
            <a:r>
              <a:rPr lang="de-DE" sz="1650" dirty="0"/>
              <a:t>der Schule…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15C853D-6919-FEF9-1847-ED73D28891B3}"/>
              </a:ext>
            </a:extLst>
          </p:cNvPr>
          <p:cNvSpPr txBox="1"/>
          <p:nvPr/>
        </p:nvSpPr>
        <p:spPr>
          <a:xfrm>
            <a:off x="7668032" y="2056499"/>
            <a:ext cx="1231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     Mein </a:t>
            </a:r>
          </a:p>
          <a:p>
            <a:r>
              <a:rPr lang="de-DE" dirty="0"/>
              <a:t>Fail des Monats…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2668856-A306-0728-36BE-219CF01A273D}"/>
              </a:ext>
            </a:extLst>
          </p:cNvPr>
          <p:cNvSpPr txBox="1"/>
          <p:nvPr/>
        </p:nvSpPr>
        <p:spPr>
          <a:xfrm>
            <a:off x="2921876" y="1889371"/>
            <a:ext cx="1279902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50" dirty="0"/>
              <a:t>Das hat </a:t>
            </a:r>
          </a:p>
          <a:p>
            <a:r>
              <a:rPr lang="de-DE" sz="1650" dirty="0"/>
              <a:t>mich nach </a:t>
            </a:r>
          </a:p>
          <a:p>
            <a:r>
              <a:rPr lang="de-DE" sz="1650" dirty="0"/>
              <a:t>dem letzten </a:t>
            </a:r>
          </a:p>
          <a:p>
            <a:r>
              <a:rPr lang="de-DE" sz="1650" dirty="0"/>
              <a:t>Modul noch </a:t>
            </a:r>
          </a:p>
          <a:p>
            <a:r>
              <a:rPr lang="de-DE" sz="1650" dirty="0"/>
              <a:t>beschäftigt…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DFBA60E-E204-9608-1554-9D2F3229730C}"/>
              </a:ext>
            </a:extLst>
          </p:cNvPr>
          <p:cNvSpPr txBox="1"/>
          <p:nvPr/>
        </p:nvSpPr>
        <p:spPr>
          <a:xfrm>
            <a:off x="4176010" y="3168137"/>
            <a:ext cx="112314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50" dirty="0"/>
              <a:t>   </a:t>
            </a:r>
            <a:r>
              <a:rPr lang="de-DE" sz="1700" dirty="0"/>
              <a:t>Darauf </a:t>
            </a:r>
          </a:p>
          <a:p>
            <a:r>
              <a:rPr lang="de-DE" sz="1700" dirty="0"/>
              <a:t> freue ich </a:t>
            </a:r>
          </a:p>
          <a:p>
            <a:r>
              <a:rPr lang="de-DE" sz="1700" dirty="0"/>
              <a:t>    mich…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CCB059A-8AB3-D452-B3BF-0C484DCBE984}"/>
              </a:ext>
            </a:extLst>
          </p:cNvPr>
          <p:cNvSpPr txBox="1"/>
          <p:nvPr/>
        </p:nvSpPr>
        <p:spPr>
          <a:xfrm>
            <a:off x="4824248" y="1590218"/>
            <a:ext cx="16459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50" dirty="0"/>
              <a:t>      Bei dem </a:t>
            </a:r>
          </a:p>
          <a:p>
            <a:r>
              <a:rPr lang="de-DE" sz="1650" dirty="0"/>
              <a:t>Problem komme </a:t>
            </a:r>
          </a:p>
          <a:p>
            <a:r>
              <a:rPr lang="de-DE" sz="1650" dirty="0"/>
              <a:t>ich grade nicht </a:t>
            </a:r>
          </a:p>
          <a:p>
            <a:r>
              <a:rPr lang="de-DE" sz="1650" dirty="0"/>
              <a:t>       weiter…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82DA69F-7678-6CBE-5603-11A5EA58347C}"/>
              </a:ext>
            </a:extLst>
          </p:cNvPr>
          <p:cNvSpPr txBox="1"/>
          <p:nvPr/>
        </p:nvSpPr>
        <p:spPr>
          <a:xfrm>
            <a:off x="5595104" y="2570326"/>
            <a:ext cx="1380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         In meinen Ferien…</a:t>
            </a:r>
          </a:p>
        </p:txBody>
      </p:sp>
    </p:spTree>
    <p:extLst>
      <p:ext uri="{BB962C8B-B14F-4D97-AF65-F5344CB8AC3E}">
        <p14:creationId xmlns:p14="http://schemas.microsoft.com/office/powerpoint/2010/main" val="33786785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FBECFB0-8B1A-C243-722B-4EB4A5DB7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39" y="1450330"/>
            <a:ext cx="3862079" cy="540767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2E681C3-CAE1-22E9-AD4B-468A7EACE2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86" y="1811375"/>
            <a:ext cx="7088575" cy="5046625"/>
          </a:xfrm>
          <a:prstGeom prst="rect">
            <a:avLst/>
          </a:prstGeom>
        </p:spPr>
      </p:pic>
      <p:sp>
        <p:nvSpPr>
          <p:cNvPr id="7" name="PlaceHolder 2">
            <a:extLst>
              <a:ext uri="{FF2B5EF4-FFF2-40B4-BE49-F238E27FC236}">
                <a16:creationId xmlns:a16="http://schemas.microsoft.com/office/drawing/2014/main" id="{869C8DD4-FCF1-C301-74A8-30F5797D3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20" y="225360"/>
            <a:ext cx="7919640" cy="1331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r>
              <a:rPr lang="de-DE" sz="3200" spc="-1" dirty="0">
                <a:solidFill>
                  <a:srgbClr val="000000"/>
                </a:solidFill>
                <a:latin typeface="Franklin Gothic Demi"/>
              </a:rPr>
              <a:t>LAPBOOK BEISPIELE</a:t>
            </a:r>
            <a:endParaRPr lang="de-DE" sz="3200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69569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931CC-66FF-5E4D-F0D4-7A71A0838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189A162-B940-F116-A598-EB33615F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24" y="1306334"/>
            <a:ext cx="3873712" cy="5551666"/>
          </a:xfrm>
          <a:prstGeom prst="rect">
            <a:avLst/>
          </a:prstGeom>
        </p:spPr>
      </p:pic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1DCE5AA-707E-0CF3-E3DC-81E5B8460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23971" y="2007106"/>
            <a:ext cx="6866005" cy="4850894"/>
          </a:xfrm>
          <a:prstGeom prst="rect">
            <a:avLst/>
          </a:prstGeom>
        </p:spPr>
      </p:pic>
      <p:sp>
        <p:nvSpPr>
          <p:cNvPr id="6" name="PlaceHolder 2">
            <a:extLst>
              <a:ext uri="{FF2B5EF4-FFF2-40B4-BE49-F238E27FC236}">
                <a16:creationId xmlns:a16="http://schemas.microsoft.com/office/drawing/2014/main" id="{53392D3A-7C6D-8AC2-13CA-41E5AE1C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20" y="225360"/>
            <a:ext cx="7919640" cy="1331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r>
              <a:rPr lang="de-DE" sz="3200" spc="-1" dirty="0">
                <a:solidFill>
                  <a:srgbClr val="000000"/>
                </a:solidFill>
                <a:latin typeface="Franklin Gothic Demi"/>
              </a:rPr>
              <a:t>LAPBOOK BEISPIELE</a:t>
            </a:r>
            <a:endParaRPr lang="de-DE" sz="3200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84952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D59DFFF-4B3C-4F5E-A219-81500E570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200" dirty="0">
                <a:latin typeface="Franklin Gothic Demi" panose="020B0703020102020204" pitchFamily="34" charset="0"/>
              </a:rPr>
              <a:t>FEEDBACK</a:t>
            </a:r>
          </a:p>
        </p:txBody>
      </p:sp>
      <p:pic>
        <p:nvPicPr>
          <p:cNvPr id="6" name="Grafik 5" descr="Ein Bild, das Himmel, Silhouette, Hinterleuchtung, draußen enthält.&#10;&#10;KI-generierte Inhalte können fehlerhaft sein.">
            <a:extLst>
              <a:ext uri="{FF2B5EF4-FFF2-40B4-BE49-F238E27FC236}">
                <a16:creationId xmlns:a16="http://schemas.microsoft.com/office/drawing/2014/main" id="{B5795F3E-A64A-6E73-6D6B-5470CA879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53" y="2231852"/>
            <a:ext cx="7772400" cy="362560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BEF5C9D-FF87-86A4-BF4A-B7AD16CA76F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02023" y="1529323"/>
            <a:ext cx="6113929" cy="480218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308429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76E5D79-68DE-44AF-88B6-459A0E09D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428" y="1844675"/>
            <a:ext cx="10026869" cy="40127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de-DE" sz="1600" b="1" dirty="0">
                <a:latin typeface="Verdana" panose="020B0604030504040204" pitchFamily="34" charset="0"/>
                <a:ea typeface="Verdana" panose="020B0604030504040204" pitchFamily="34" charset="0"/>
              </a:rPr>
              <a:t>Termine der nächsten Module:</a:t>
            </a:r>
          </a:p>
          <a:p>
            <a:pPr marL="0" indent="0">
              <a:buNone/>
            </a:pPr>
            <a:endParaRPr lang="de-DE" sz="16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05.11.25</a:t>
            </a:r>
          </a:p>
          <a:p>
            <a:pPr lvl="1">
              <a:lnSpc>
                <a:spcPct val="120000"/>
              </a:lnSpc>
            </a:pPr>
            <a:r>
              <a:rPr lang="de-DE" sz="1600" i="1" dirty="0">
                <a:latin typeface="Verdana" panose="020B0604030504040204" pitchFamily="34" charset="0"/>
                <a:ea typeface="Verdana" panose="020B0604030504040204" pitchFamily="34" charset="0"/>
              </a:rPr>
              <a:t> B2: Methoden für schüleraktivierenden Geographieunterricht </a:t>
            </a:r>
            <a:r>
              <a:rPr lang="de-DE" sz="1600" i="1" dirty="0">
                <a:latin typeface="Verdana" panose="020B0604030504040204" pitchFamily="34" charset="0"/>
                <a:ea typeface="Verdana" panose="020B0604030504040204" pitchFamily="34" charset="0"/>
                <a:sym typeface="Wingdings" pitchFamily="2" charset="2"/>
              </a:rPr>
              <a:t> bei ???</a:t>
            </a:r>
            <a:endParaRPr lang="de-DE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03.12.25</a:t>
            </a:r>
            <a:r>
              <a:rPr lang="de-DE" sz="16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1">
              <a:lnSpc>
                <a:spcPct val="120000"/>
              </a:lnSpc>
            </a:pPr>
            <a:r>
              <a:rPr lang="de-DE" sz="1600" i="1" dirty="0">
                <a:latin typeface="Verdana" panose="020B0604030504040204" pitchFamily="34" charset="0"/>
                <a:ea typeface="Verdana" panose="020B0604030504040204" pitchFamily="34" charset="0"/>
              </a:rPr>
              <a:t>B3: Nachhaltigkeit und Lebensweltbezug im Weltkundeunterricht </a:t>
            </a:r>
            <a:r>
              <a:rPr lang="de-DE" sz="1600" i="1" dirty="0">
                <a:latin typeface="Verdana" panose="020B0604030504040204" pitchFamily="34" charset="0"/>
                <a:ea typeface="Verdana" panose="020B0604030504040204" pitchFamily="34" charset="0"/>
                <a:sym typeface="Wingdings" pitchFamily="2" charset="2"/>
              </a:rPr>
              <a:t> bei ???</a:t>
            </a:r>
            <a:endParaRPr lang="de-DE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20000"/>
              </a:lnSpc>
            </a:pPr>
            <a:r>
              <a:rPr lang="de-DE" sz="1600" b="1" i="1" dirty="0">
                <a:latin typeface="Verdana" panose="020B0604030504040204" pitchFamily="34" charset="0"/>
                <a:ea typeface="Verdana" panose="020B0604030504040204" pitchFamily="34" charset="0"/>
              </a:rPr>
              <a:t>14.01.26</a:t>
            </a:r>
            <a:r>
              <a:rPr lang="de-DE" sz="16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1">
              <a:lnSpc>
                <a:spcPct val="120000"/>
              </a:lnSpc>
            </a:pPr>
            <a:r>
              <a:rPr lang="de-DE" sz="1600" i="1" dirty="0">
                <a:latin typeface="Verdana" panose="020B0604030504040204" pitchFamily="34" charset="0"/>
                <a:ea typeface="Verdana" panose="020B0604030504040204" pitchFamily="34" charset="0"/>
              </a:rPr>
              <a:t>B4: Beobachtung und Bewertung von Schüler- und Schülerinnenleistungen </a:t>
            </a:r>
            <a:r>
              <a:rPr lang="de-DE" sz="1600" i="1" dirty="0">
                <a:latin typeface="Verdana" panose="020B0604030504040204" pitchFamily="34" charset="0"/>
                <a:ea typeface="Verdana" panose="020B0604030504040204" pitchFamily="34" charset="0"/>
                <a:sym typeface="Wingdings" pitchFamily="2" charset="2"/>
              </a:rPr>
              <a:t> bei ???</a:t>
            </a:r>
            <a:endParaRPr lang="de-DE" sz="16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de-DE" sz="1600" i="1" dirty="0">
                <a:latin typeface="Verdana" panose="020B0604030504040204" pitchFamily="34" charset="0"/>
                <a:ea typeface="Verdana" panose="020B0604030504040204" pitchFamily="34" charset="0"/>
              </a:rPr>
              <a:t>online</a:t>
            </a:r>
          </a:p>
          <a:p>
            <a:pPr>
              <a:lnSpc>
                <a:spcPct val="120000"/>
              </a:lnSpc>
            </a:pPr>
            <a:endParaRPr lang="de-DE" sz="20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CDE9AFA-502E-4F36-9FE0-297B79E50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de-DE" sz="3600" dirty="0">
                <a:latin typeface="Franklin Gothic Demi" panose="020B0703020102020204" pitchFamily="34" charset="0"/>
              </a:rPr>
            </a:br>
            <a:r>
              <a:rPr lang="de-DE" sz="3600" dirty="0">
                <a:latin typeface="Franklin Gothic Demi" panose="020B0703020102020204" pitchFamily="34" charset="0"/>
              </a:rPr>
              <a:t>PLANUNG DER NÄCHSTEN MODULE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8937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66E52-C1DF-65F1-8F7B-20662F905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Schrift, Grafikdesign, Grafiken enthält.&#10;&#10;KI-generierte Inhalte können fehlerhaft sein.">
            <a:extLst>
              <a:ext uri="{FF2B5EF4-FFF2-40B4-BE49-F238E27FC236}">
                <a16:creationId xmlns:a16="http://schemas.microsoft.com/office/drawing/2014/main" id="{8A1886C2-2BB3-8506-6262-DEBDACF4C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43" y="2371733"/>
            <a:ext cx="5026704" cy="2737786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F2B9784-9BC6-F915-E820-0A356EC72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27776"/>
            <a:ext cx="7181600" cy="4012786"/>
          </a:xfrm>
        </p:spPr>
        <p:txBody>
          <a:bodyPr/>
          <a:lstStyle/>
          <a:p>
            <a:pPr marL="0" indent="0" algn="ctr">
              <a:buClr>
                <a:srgbClr val="45A8D9"/>
              </a:buClr>
              <a:buNone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Clr>
                <a:srgbClr val="45A8D9"/>
              </a:buClr>
              <a:buNone/>
            </a:pPr>
            <a:endParaRPr lang="de-D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Clr>
                <a:srgbClr val="45A8D9"/>
              </a:buClr>
              <a:buNone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Bei Fragen und Problemen, wendet euch gerne an mich:</a:t>
            </a:r>
          </a:p>
          <a:p>
            <a:pPr marL="0" indent="0" algn="ctr">
              <a:buClr>
                <a:srgbClr val="45A8D9"/>
              </a:buClr>
              <a:buNone/>
            </a:pPr>
            <a:r>
              <a:rPr lang="de-DE" sz="2000" b="1" dirty="0" err="1">
                <a:latin typeface="Verdana" panose="020B0604030504040204" pitchFamily="34" charset="0"/>
                <a:ea typeface="Verdana" panose="020B0604030504040204" pitchFamily="34" charset="0"/>
              </a:rPr>
              <a:t>simon.meinert@iqsh.de</a:t>
            </a:r>
            <a:endParaRPr lang="de-DE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Clr>
                <a:srgbClr val="45A8D9"/>
              </a:buClr>
              <a:buNone/>
            </a:pPr>
            <a:endParaRPr lang="de-DE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Clr>
                <a:srgbClr val="45A8D9"/>
              </a:buClr>
              <a:buNone/>
            </a:pP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+49-175-4157999</a:t>
            </a:r>
          </a:p>
          <a:p>
            <a:pPr marL="0" indent="0">
              <a:buClr>
                <a:srgbClr val="45A8D9"/>
              </a:buClr>
              <a:buNone/>
            </a:pPr>
            <a:r>
              <a:rPr lang="de-DE" sz="18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B4AC3D1-A36E-8E63-943A-F333ACED3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237" y="422919"/>
            <a:ext cx="8873359" cy="1325563"/>
          </a:xfrm>
        </p:spPr>
        <p:txBody>
          <a:bodyPr>
            <a:normAutofit/>
          </a:bodyPr>
          <a:lstStyle/>
          <a:p>
            <a:pPr algn="ctr"/>
            <a:r>
              <a:rPr lang="de-DE" sz="3200" dirty="0">
                <a:latin typeface="Franklin Gothic Demi" panose="020B0703020102020204" pitchFamily="34" charset="0"/>
              </a:rPr>
              <a:t>VIELEN DANK FÜRS MITARBEITEN </a:t>
            </a:r>
          </a:p>
        </p:txBody>
      </p:sp>
    </p:spTree>
    <p:extLst>
      <p:ext uri="{BB962C8B-B14F-4D97-AF65-F5344CB8AC3E}">
        <p14:creationId xmlns:p14="http://schemas.microsoft.com/office/powerpoint/2010/main" val="4265518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29332-9AA8-72E0-23A0-CB47970FA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571DA24-5B7F-98D7-B389-3991509F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0"/>
            <a:ext cx="4343400" cy="1600200"/>
          </a:xfrm>
        </p:spPr>
        <p:txBody>
          <a:bodyPr anchor="b">
            <a:normAutofit/>
          </a:bodyPr>
          <a:lstStyle/>
          <a:p>
            <a:r>
              <a:rPr lang="de-DE" b="1" dirty="0"/>
              <a:t>AKTUELLE GEOGRAPHIE</a:t>
            </a:r>
          </a:p>
        </p:txBody>
      </p:sp>
      <p:pic>
        <p:nvPicPr>
          <p:cNvPr id="7" name="Picture 6" descr="Ein Bild, das Karte, Bild enthält.&#10;&#10;KI-generierte Inhalte können fehlerhaft sein.">
            <a:extLst>
              <a:ext uri="{FF2B5EF4-FFF2-40B4-BE49-F238E27FC236}">
                <a16:creationId xmlns:a16="http://schemas.microsoft.com/office/drawing/2014/main" id="{E5E07BD3-BDD8-8124-1EC1-C405103D0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097" r="19097"/>
          <a:stretch/>
        </p:blipFill>
        <p:spPr>
          <a:xfrm>
            <a:off x="5183188" y="987425"/>
            <a:ext cx="6172200" cy="4873625"/>
          </a:xfrm>
          <a:prstGeom prst="rect">
            <a:avLst/>
          </a:prstGeom>
          <a:noFill/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9EBEA87-A77E-A638-ABF7-9CB3F19FA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8626" y="2057400"/>
            <a:ext cx="4343399" cy="3811588"/>
          </a:xfrm>
        </p:spPr>
        <p:txBody>
          <a:bodyPr>
            <a:norm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/>
              <a:t>Physische</a:t>
            </a:r>
            <a:r>
              <a:rPr lang="en-US" sz="3200" dirty="0"/>
              <a:t> </a:t>
            </a:r>
            <a:r>
              <a:rPr lang="en-US" sz="3200" dirty="0" err="1"/>
              <a:t>Geographie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/>
              <a:t>Humangeographie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71652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331241-6F70-4379-8514-2AE6D5E1B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2537" y="2017986"/>
            <a:ext cx="8955464" cy="3762328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2200" b="1" dirty="0">
                <a:latin typeface="Verdana" panose="020B0604030504040204" pitchFamily="34" charset="0"/>
                <a:ea typeface="Verdana" panose="020B0604030504040204" pitchFamily="34" charset="0"/>
              </a:rPr>
              <a:t>Einzelarbeit (5 Min.)</a:t>
            </a:r>
          </a:p>
          <a:p>
            <a:pPr lvl="1" defTabSz="4572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1CADE4"/>
              </a:buClr>
              <a:buSzPct val="92000"/>
            </a:pPr>
            <a:r>
              <a:rPr lang="de-DE" sz="2300" dirty="0">
                <a:latin typeface="Verdana" panose="020B0604030504040204" pitchFamily="34" charset="0"/>
              </a:rPr>
              <a:t> 	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Notiert euch eure größten Stärken. (</a:t>
            </a:r>
            <a:r>
              <a:rPr lang="de-DE" sz="2000" b="1" dirty="0">
                <a:latin typeface="Verdana" panose="020B0604030504040204" pitchFamily="34" charset="0"/>
                <a:ea typeface="Verdana" panose="020B0604030504040204" pitchFamily="34" charset="0"/>
              </a:rPr>
              <a:t>Top 3</a:t>
            </a: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lvl="1" defTabSz="457200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1CADE4"/>
              </a:buClr>
              <a:buSzPct val="92000"/>
            </a:pPr>
            <a:r>
              <a:rPr lang="de-DE" sz="2000" dirty="0">
                <a:latin typeface="Verdana" panose="020B0604030504040204" pitchFamily="34" charset="0"/>
                <a:ea typeface="Verdana" panose="020B0604030504040204" pitchFamily="34" charset="0"/>
              </a:rPr>
              <a:t>	Klassifiziert sie danach, welche euch in eurem Dasein als 	Lehrkraft hemmen bzw. euch unterstützen.</a:t>
            </a:r>
          </a:p>
          <a:p>
            <a:pPr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1CADE4"/>
              </a:buClr>
              <a:buSzPct val="92000"/>
              <a:buFont typeface="Wingdings" panose="05000000000000000000" pitchFamily="2" charset="2"/>
              <a:buChar char="§"/>
            </a:pPr>
            <a:r>
              <a:rPr lang="de-DE" sz="2200" b="1" dirty="0">
                <a:latin typeface="Verdana" panose="020B0604030504040204" pitchFamily="34" charset="0"/>
                <a:ea typeface="Verdana" panose="020B0604030504040204" pitchFamily="34" charset="0"/>
              </a:rPr>
              <a:t>Partnerarbeit (10 Min.)</a:t>
            </a:r>
          </a:p>
          <a:p>
            <a:pPr lvl="1" defTabSz="457200">
              <a:lnSpc>
                <a:spcPct val="100000"/>
              </a:lnSpc>
              <a:spcBef>
                <a:spcPts val="600"/>
              </a:spcBef>
              <a:buClr>
                <a:srgbClr val="1CADE4"/>
              </a:buClr>
              <a:buSzPct val="92000"/>
            </a:pPr>
            <a:r>
              <a:rPr lang="de-DE" sz="2000" dirty="0">
                <a:latin typeface="Verdana,Bold"/>
              </a:rPr>
              <a:t>	Tauscht euch mit einem Partner/einer Partnerin aus:</a:t>
            </a:r>
          </a:p>
          <a:p>
            <a:pPr lvl="1" defTabSz="457200">
              <a:lnSpc>
                <a:spcPct val="100000"/>
              </a:lnSpc>
              <a:spcBef>
                <a:spcPts val="600"/>
              </a:spcBef>
              <a:buClr>
                <a:srgbClr val="1CADE4"/>
              </a:buClr>
              <a:buSzPct val="92000"/>
            </a:pPr>
            <a:r>
              <a:rPr lang="de-DE" sz="2000" dirty="0">
                <a:latin typeface="Verdana,Bold"/>
              </a:rPr>
              <a:t>	Wo gibt es Gemeinsamkeiten, wo Unterschiede?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9C254E6-0492-4D48-A42D-89C7F37DE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531" y="267467"/>
            <a:ext cx="8468938" cy="1332000"/>
          </a:xfrm>
        </p:spPr>
        <p:txBody>
          <a:bodyPr>
            <a:normAutofit/>
          </a:bodyPr>
          <a:lstStyle/>
          <a:p>
            <a:pPr algn="ctr"/>
            <a:r>
              <a:rPr lang="de-DE" sz="3200" dirty="0">
                <a:latin typeface="Franklin Gothic Demi" panose="020B0703020102020204" pitchFamily="34" charset="0"/>
              </a:rPr>
              <a:t>MEINE STÄRKEN</a:t>
            </a:r>
          </a:p>
        </p:txBody>
      </p:sp>
    </p:spTree>
    <p:extLst>
      <p:ext uri="{BB962C8B-B14F-4D97-AF65-F5344CB8AC3E}">
        <p14:creationId xmlns:p14="http://schemas.microsoft.com/office/powerpoint/2010/main" val="3124903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25F6F6B-4E53-464B-7E6A-0E098AE9E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   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An welchen Stellen waren die </a:t>
            </a:r>
            <a:r>
              <a:rPr lang="de-DE" dirty="0" err="1"/>
              <a:t>SuS</a:t>
            </a:r>
            <a:r>
              <a:rPr lang="de-DE" dirty="0"/>
              <a:t> </a:t>
            </a:r>
            <a:r>
              <a:rPr lang="de-DE" b="1" dirty="0">
                <a:solidFill>
                  <a:srgbClr val="45A8D9"/>
                </a:solidFill>
              </a:rPr>
              <a:t>motiviert</a:t>
            </a:r>
            <a:r>
              <a:rPr lang="de-DE" dirty="0"/>
              <a:t>? Auf welche Weise könnte man die Motivation an anderen Stellen noch steigern?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/>
              <a:t>Wie nutzt die </a:t>
            </a:r>
            <a:r>
              <a:rPr lang="de-DE" dirty="0" err="1"/>
              <a:t>LiV</a:t>
            </a:r>
            <a:r>
              <a:rPr lang="de-DE" dirty="0"/>
              <a:t> die Zeit während der </a:t>
            </a:r>
            <a:r>
              <a:rPr lang="de-DE" b="1" dirty="0">
                <a:solidFill>
                  <a:srgbClr val="45A8D9"/>
                </a:solidFill>
              </a:rPr>
              <a:t>Arbeitsphase</a:t>
            </a:r>
            <a:r>
              <a:rPr lang="de-DE" dirty="0"/>
              <a:t>? Wie präsent   ist sie? Gibt es  Alternativen zu diesem Verhalten?	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>
                <a:solidFill>
                  <a:prstClr val="black"/>
                </a:solidFill>
              </a:rPr>
              <a:t>Inwieweit bleibt die </a:t>
            </a:r>
            <a:r>
              <a:rPr lang="de-DE" dirty="0" err="1">
                <a:solidFill>
                  <a:prstClr val="black"/>
                </a:solidFill>
              </a:rPr>
              <a:t>LiV</a:t>
            </a:r>
            <a:r>
              <a:rPr lang="de-DE" dirty="0">
                <a:solidFill>
                  <a:prstClr val="black"/>
                </a:solidFill>
              </a:rPr>
              <a:t> bei ihrem Stundenkonzept? Wo geht sie </a:t>
            </a:r>
            <a:r>
              <a:rPr lang="de-DE" b="1" dirty="0">
                <a:solidFill>
                  <a:srgbClr val="45A8D9"/>
                </a:solidFill>
              </a:rPr>
              <a:t>flexibel</a:t>
            </a:r>
            <a:r>
              <a:rPr lang="de-DE" dirty="0">
                <a:solidFill>
                  <a:srgbClr val="45A8D9"/>
                </a:solidFill>
              </a:rPr>
              <a:t> </a:t>
            </a:r>
            <a:r>
              <a:rPr lang="de-DE" dirty="0">
                <a:solidFill>
                  <a:prstClr val="black"/>
                </a:solidFill>
              </a:rPr>
              <a:t>mit  Änderungen um? An welchen Stellen hätte sie von der Planung abweichen sollen?</a:t>
            </a:r>
          </a:p>
          <a:p>
            <a:pPr marL="0" indent="0">
              <a:lnSpc>
                <a:spcPct val="120000"/>
              </a:lnSpc>
              <a:buNone/>
            </a:pPr>
            <a:endParaRPr lang="de-DE" dirty="0">
              <a:solidFill>
                <a:srgbClr val="45A8D9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DECE8008-030B-4D81-CE2F-B5AD1536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3200" cap="all" dirty="0">
                <a:latin typeface="Franklin Gothic Demi" panose="020B0502020104020203"/>
              </a:rPr>
              <a:t>Unterrichtsbesuch UND BESPRECHUNG</a:t>
            </a:r>
            <a:endParaRPr lang="de-DE" sz="5400" dirty="0"/>
          </a:p>
        </p:txBody>
      </p:sp>
    </p:spTree>
    <p:extLst>
      <p:ext uri="{BB962C8B-B14F-4D97-AF65-F5344CB8AC3E}">
        <p14:creationId xmlns:p14="http://schemas.microsoft.com/office/powerpoint/2010/main" val="2253881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/>
          </p:nvPr>
        </p:nvSpPr>
        <p:spPr>
          <a:xfrm>
            <a:off x="1391269" y="1703295"/>
            <a:ext cx="9409461" cy="411804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1001"/>
              </a:spcBef>
              <a:buNone/>
            </a:pPr>
            <a:endParaRPr lang="de-DE" sz="1800" spc="-1" dirty="0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</a:pPr>
            <a:endParaRPr lang="de-DE" sz="1800" spc="-1" dirty="0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</a:pPr>
            <a:endParaRPr lang="de-DE" sz="1800" spc="-1" dirty="0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</a:pPr>
            <a:endParaRPr lang="de-DE" sz="1800" spc="-1" dirty="0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</a:pPr>
            <a:endParaRPr lang="de-DE" sz="1800" spc="-1" dirty="0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</a:pPr>
            <a:endParaRPr lang="de-DE" sz="1800" spc="-1" dirty="0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</a:pPr>
            <a:endParaRPr lang="de-D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title"/>
          </p:nvPr>
        </p:nvSpPr>
        <p:spPr>
          <a:xfrm>
            <a:off x="2005809" y="434723"/>
            <a:ext cx="8492040" cy="1331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/>
            <a:r>
              <a:rPr lang="de-DE" sz="3200" cap="all" spc="-1" dirty="0">
                <a:solidFill>
                  <a:srgbClr val="000000"/>
                </a:solidFill>
                <a:latin typeface="Franklin Gothic Demi"/>
              </a:rPr>
              <a:t>Unterrichtsbesuch</a:t>
            </a:r>
            <a:endParaRPr lang="de-DE" sz="320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Grafik 2" descr="Ein Bild, das Mobiliar, Design enthält.&#10;&#10;KI-generierte Inhalte können fehlerhaft sein.">
            <a:extLst>
              <a:ext uri="{FF2B5EF4-FFF2-40B4-BE49-F238E27FC236}">
                <a16:creationId xmlns:a16="http://schemas.microsoft.com/office/drawing/2014/main" id="{BF445558-99AD-BAFA-3BE2-1FDE70A5A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1781102"/>
            <a:ext cx="6285738" cy="405497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59455-C8DA-7DF3-9D19-1C051CFDE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>
            <a:extLst>
              <a:ext uri="{FF2B5EF4-FFF2-40B4-BE49-F238E27FC236}">
                <a16:creationId xmlns:a16="http://schemas.microsoft.com/office/drawing/2014/main" id="{FD50A5E2-C203-CF53-BDB5-BBBCCB40B702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391269" y="1703295"/>
            <a:ext cx="9409461" cy="4118047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indent="0">
              <a:spcBef>
                <a:spcPts val="1001"/>
              </a:spcBef>
              <a:buNone/>
            </a:pPr>
            <a:endParaRPr lang="de-DE" sz="1800" spc="-1" dirty="0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</a:pPr>
            <a:r>
              <a:rPr lang="de-DE" sz="1800" spc="-1" dirty="0">
                <a:solidFill>
                  <a:srgbClr val="000000"/>
                </a:solidFill>
                <a:latin typeface="Verdana"/>
                <a:ea typeface="Verdana"/>
              </a:rPr>
              <a:t>Allgemeine Hinweise</a:t>
            </a:r>
            <a:endParaRPr lang="de-DE" sz="1800" spc="-1" dirty="0">
              <a:solidFill>
                <a:srgbClr val="000000"/>
              </a:solidFill>
              <a:latin typeface="Arial"/>
            </a:endParaRPr>
          </a:p>
          <a:p>
            <a:pPr indent="0" algn="just">
              <a:spcBef>
                <a:spcPts val="1417"/>
              </a:spcBef>
              <a:buNone/>
            </a:pPr>
            <a:endParaRPr lang="de-DE" sz="1800" spc="-1" dirty="0">
              <a:solidFill>
                <a:srgbClr val="000000"/>
              </a:solidFill>
              <a:latin typeface="Arial"/>
            </a:endParaRPr>
          </a:p>
          <a:p>
            <a:pPr indent="0" algn="just">
              <a:spcBef>
                <a:spcPts val="1417"/>
              </a:spcBef>
              <a:buNone/>
            </a:pPr>
            <a:r>
              <a:rPr lang="de-DE" sz="1800" spc="-1" dirty="0">
                <a:solidFill>
                  <a:srgbClr val="000000"/>
                </a:solidFill>
                <a:latin typeface="Verdana"/>
                <a:ea typeface="Verdana"/>
              </a:rPr>
              <a:t>„</a:t>
            </a:r>
            <a:r>
              <a:rPr lang="de-DE" sz="1800" i="1" spc="-1" dirty="0">
                <a:solidFill>
                  <a:srgbClr val="000000"/>
                </a:solidFill>
                <a:latin typeface="Verdana"/>
                <a:ea typeface="Verdana"/>
              </a:rPr>
              <a:t>Feedback </a:t>
            </a:r>
            <a:r>
              <a:rPr lang="de-DE" sz="1800" spc="-1" dirty="0">
                <a:solidFill>
                  <a:srgbClr val="000000"/>
                </a:solidFill>
                <a:latin typeface="Verdana"/>
                <a:ea typeface="Verdana"/>
              </a:rPr>
              <a:t>ist eine Mitteilung an eine Person, die diese Person darüber informiert, wie ihre Verhaltensweisen von anderen wahrgenommen, verstanden und erlebt werden. Das mögliche Maß und die Wirksamkeit des </a:t>
            </a:r>
            <a:r>
              <a:rPr lang="de-DE" sz="1800" i="1" spc="-1" dirty="0">
                <a:solidFill>
                  <a:srgbClr val="000000"/>
                </a:solidFill>
                <a:latin typeface="Verdana"/>
                <a:ea typeface="Verdana"/>
              </a:rPr>
              <a:t>Feedbacks </a:t>
            </a:r>
            <a:r>
              <a:rPr lang="de-DE" sz="1800" spc="-1" dirty="0">
                <a:solidFill>
                  <a:srgbClr val="000000"/>
                </a:solidFill>
                <a:latin typeface="Verdana"/>
                <a:ea typeface="Verdana"/>
              </a:rPr>
              <a:t>wird weitgehend bestimmt vom Maße des Vertrauens in der Gruppe und zwischen den jeweils betroffenen Personen.“ 	ANTONS 1992</a:t>
            </a:r>
            <a:endParaRPr lang="de-DE" sz="1800" spc="-1" dirty="0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</a:pPr>
            <a:endParaRPr lang="de-DE" sz="1800" spc="-1" dirty="0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</a:pPr>
            <a:endParaRPr lang="de-DE" sz="1800" spc="-1" dirty="0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</a:pPr>
            <a:endParaRPr lang="de-DE" sz="1800" spc="-1" dirty="0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</a:pPr>
            <a:endParaRPr lang="de-DE" sz="1800" spc="-1" dirty="0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</a:pPr>
            <a:endParaRPr lang="de-DE" sz="1800" spc="-1" dirty="0">
              <a:solidFill>
                <a:srgbClr val="000000"/>
              </a:solidFill>
              <a:latin typeface="Arial"/>
            </a:endParaRPr>
          </a:p>
          <a:p>
            <a:pPr indent="0">
              <a:spcBef>
                <a:spcPts val="1001"/>
              </a:spcBef>
              <a:buNone/>
            </a:pPr>
            <a:endParaRPr lang="de-D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>
            <a:extLst>
              <a:ext uri="{FF2B5EF4-FFF2-40B4-BE49-F238E27FC236}">
                <a16:creationId xmlns:a16="http://schemas.microsoft.com/office/drawing/2014/main" id="{6B0DE1BE-377D-0F52-4C0E-8B071A537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240" y="225360"/>
            <a:ext cx="8492040" cy="1331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r>
              <a:rPr lang="de-DE" sz="3200" cap="all" spc="-1">
                <a:solidFill>
                  <a:srgbClr val="000000"/>
                </a:solidFill>
                <a:latin typeface="Franklin Gothic Demi"/>
              </a:rPr>
              <a:t>Hinweise zum Feedback</a:t>
            </a:r>
            <a:endParaRPr lang="de-DE" sz="3200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8823352"/>
      </p:ext>
    </p:extLst>
  </p:cSld>
  <p:clrMapOvr>
    <a:masterClrMapping/>
  </p:clrMapOvr>
</p:sld>
</file>

<file path=ppt/theme/theme1.xml><?xml version="1.0" encoding="utf-8"?>
<a:theme xmlns:a="http://schemas.openxmlformats.org/drawingml/2006/main" name="IQS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1416</Words>
  <Application>Microsoft Macintosh PowerPoint</Application>
  <PresentationFormat>Breitbild</PresentationFormat>
  <Paragraphs>281</Paragraphs>
  <Slides>44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55" baseType="lpstr">
      <vt:lpstr>Arial</vt:lpstr>
      <vt:lpstr>Arial Rounded MT Bold</vt:lpstr>
      <vt:lpstr>Calibri</vt:lpstr>
      <vt:lpstr>Calibri Light</vt:lpstr>
      <vt:lpstr>Franklin Gothic Book</vt:lpstr>
      <vt:lpstr>Franklin Gothic Demi</vt:lpstr>
      <vt:lpstr>Verdana</vt:lpstr>
      <vt:lpstr>Verdana,Bold</vt:lpstr>
      <vt:lpstr>Wingdings</vt:lpstr>
      <vt:lpstr>Wingdings 2</vt:lpstr>
      <vt:lpstr>IQSH</vt:lpstr>
      <vt:lpstr>LEHREN UND LERNEN IM GEOGRAPHIEUNTERICHT   Simon Meinert</vt:lpstr>
      <vt:lpstr>TAGESPLAN</vt:lpstr>
      <vt:lpstr>PowerPoint-Präsentation</vt:lpstr>
      <vt:lpstr>AKTUELLE STUNDE</vt:lpstr>
      <vt:lpstr>AKTUELLE GEOGRAPHIE</vt:lpstr>
      <vt:lpstr>MEINE STÄRKEN</vt:lpstr>
      <vt:lpstr>Unterrichtsbesuch UND BESPRECHUNG</vt:lpstr>
      <vt:lpstr>Unterrichtsbesuch</vt:lpstr>
      <vt:lpstr>Hinweise zum Feedback</vt:lpstr>
      <vt:lpstr>PowerPoint-Präsentation</vt:lpstr>
      <vt:lpstr>UnterrichtsBESPRECHUNG (Moderation durch Eine LiV)</vt:lpstr>
      <vt:lpstr>UnterrichtsBESPRECHUNG</vt:lpstr>
      <vt:lpstr>Kaffeepause (15 Min.)</vt:lpstr>
      <vt:lpstr>Erfahrungen ReAKTIVIEren</vt:lpstr>
      <vt:lpstr>GRUNDLAGEN der Unterrichtsplanung</vt:lpstr>
      <vt:lpstr>ODER:       AUFGABE BILDUNGSAUFTRAG</vt:lpstr>
      <vt:lpstr>ODER:</vt:lpstr>
      <vt:lpstr>ODER:</vt:lpstr>
      <vt:lpstr>GRUNDLAGEN der Unterrichtsplanung</vt:lpstr>
      <vt:lpstr>Fachanforderungen Geographie</vt:lpstr>
      <vt:lpstr>Geltungsbereich und Regelungsgehalt</vt:lpstr>
      <vt:lpstr>Fachanforderungen Geographie</vt:lpstr>
      <vt:lpstr>KOMPETENZORIENTIERUNG</vt:lpstr>
      <vt:lpstr>KOMPETENZORIENTIERUNG</vt:lpstr>
      <vt:lpstr>Fachanforderungen Geographie</vt:lpstr>
      <vt:lpstr>KOMPETENZORIENTIERUNG</vt:lpstr>
      <vt:lpstr>KOMPETENZORIENTIERUNG</vt:lpstr>
      <vt:lpstr>KOMPETENZORIENTIERUNG</vt:lpstr>
      <vt:lpstr>ROLLE DES LEITFADENS</vt:lpstr>
      <vt:lpstr>MODELL DES LEHR-LERN-PROZESSES</vt:lpstr>
      <vt:lpstr>MODELL DES LEHR-LERN-PROZESSES</vt:lpstr>
      <vt:lpstr>MODELL DES LEHR-LERN-PROZESSES</vt:lpstr>
      <vt:lpstr>MODELL DES LEHR-LERN-PROZESSES</vt:lpstr>
      <vt:lpstr>MODELL DES LEHR-LERN-PROZESSES</vt:lpstr>
      <vt:lpstr>AUFGABE LERNLINIE</vt:lpstr>
      <vt:lpstr>Mittagspause (60 Min.)</vt:lpstr>
      <vt:lpstr>ENERGIZER: MEINE STÄRKEN II</vt:lpstr>
      <vt:lpstr>VORSTELLUNG EURER ERGEBNISSE</vt:lpstr>
      <vt:lpstr>AUFGABEN FÜR DEN NACHMITTAG</vt:lpstr>
      <vt:lpstr>LAPBOOK BEISPIELE</vt:lpstr>
      <vt:lpstr>LAPBOOK BEISPIELE</vt:lpstr>
      <vt:lpstr>FEEDBACK</vt:lpstr>
      <vt:lpstr> PLANUNG DER NÄCHSTEN MODULE </vt:lpstr>
      <vt:lpstr>VIELEN DANK FÜRS MITARBEITEN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IQSH</dc:creator>
  <cp:lastModifiedBy>Simon Meinert</cp:lastModifiedBy>
  <cp:revision>159</cp:revision>
  <dcterms:created xsi:type="dcterms:W3CDTF">2015-10-10T11:15:27Z</dcterms:created>
  <dcterms:modified xsi:type="dcterms:W3CDTF">2025-09-23T13:40:03Z</dcterms:modified>
</cp:coreProperties>
</file>