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0" r:id="rId3"/>
    <p:sldId id="257" r:id="rId4"/>
    <p:sldId id="265" r:id="rId5"/>
    <p:sldId id="266" r:id="rId6"/>
    <p:sldId id="259" r:id="rId7"/>
    <p:sldId id="258" r:id="rId8"/>
    <p:sldId id="261" r:id="rId9"/>
    <p:sldId id="262" r:id="rId10"/>
    <p:sldId id="263" r:id="rId11"/>
    <p:sldId id="26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0"/>
    <p:restoredTop sz="71804"/>
  </p:normalViewPr>
  <p:slideViewPr>
    <p:cSldViewPr snapToGrid="0" snapToObjects="1">
      <p:cViewPr varScale="1">
        <p:scale>
          <a:sx n="59" d="100"/>
          <a:sy n="59" d="100"/>
        </p:scale>
        <p:origin x="180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CD0AD-01D9-E745-9ACC-0B5D6C8C75A9}" type="datetimeFigureOut">
              <a:rPr lang="de-DE" smtClean="0"/>
              <a:t>13.05.2025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3E17-1521-8D4D-9EFC-94DD3667252F}" type="slidenum">
              <a:rPr lang="de-DE" smtClean="0"/>
              <a:t>‹Nr.›</a:t>
            </a:fld>
            <a:endParaRPr lang="de-DE"/>
          </a:p>
        </p:txBody>
      </p:sp>
    </p:spTree>
    <p:extLst>
      <p:ext uri="{BB962C8B-B14F-4D97-AF65-F5344CB8AC3E}">
        <p14:creationId xmlns:p14="http://schemas.microsoft.com/office/powerpoint/2010/main" val="49510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1</a:t>
            </a:fld>
            <a:endParaRPr lang="de-DE"/>
          </a:p>
        </p:txBody>
      </p:sp>
    </p:spTree>
    <p:extLst>
      <p:ext uri="{BB962C8B-B14F-4D97-AF65-F5344CB8AC3E}">
        <p14:creationId xmlns:p14="http://schemas.microsoft.com/office/powerpoint/2010/main" val="390625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10</a:t>
            </a:fld>
            <a:endParaRPr lang="de-DE"/>
          </a:p>
        </p:txBody>
      </p:sp>
    </p:spTree>
    <p:extLst>
      <p:ext uri="{BB962C8B-B14F-4D97-AF65-F5344CB8AC3E}">
        <p14:creationId xmlns:p14="http://schemas.microsoft.com/office/powerpoint/2010/main" val="72482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Indiv</a:t>
            </a:r>
            <a:r>
              <a:rPr lang="de-DE" dirty="0"/>
              <a:t> </a:t>
            </a:r>
            <a:r>
              <a:rPr lang="de-DE" dirty="0" err="1"/>
              <a:t>Zierlvorstelluungen</a:t>
            </a:r>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2</a:t>
            </a:fld>
            <a:endParaRPr lang="de-DE"/>
          </a:p>
        </p:txBody>
      </p:sp>
    </p:spTree>
    <p:extLst>
      <p:ext uri="{BB962C8B-B14F-4D97-AF65-F5344CB8AC3E}">
        <p14:creationId xmlns:p14="http://schemas.microsoft.com/office/powerpoint/2010/main" val="426178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3</a:t>
            </a:fld>
            <a:endParaRPr lang="de-DE"/>
          </a:p>
        </p:txBody>
      </p:sp>
    </p:spTree>
    <p:extLst>
      <p:ext uri="{BB962C8B-B14F-4D97-AF65-F5344CB8AC3E}">
        <p14:creationId xmlns:p14="http://schemas.microsoft.com/office/powerpoint/2010/main" val="365240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4</a:t>
            </a:fld>
            <a:endParaRPr lang="de-DE"/>
          </a:p>
        </p:txBody>
      </p:sp>
    </p:spTree>
    <p:extLst>
      <p:ext uri="{BB962C8B-B14F-4D97-AF65-F5344CB8AC3E}">
        <p14:creationId xmlns:p14="http://schemas.microsoft.com/office/powerpoint/2010/main" val="181148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5</a:t>
            </a:fld>
            <a:endParaRPr lang="de-DE"/>
          </a:p>
        </p:txBody>
      </p:sp>
    </p:spTree>
    <p:extLst>
      <p:ext uri="{BB962C8B-B14F-4D97-AF65-F5344CB8AC3E}">
        <p14:creationId xmlns:p14="http://schemas.microsoft.com/office/powerpoint/2010/main" val="25854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6</a:t>
            </a:fld>
            <a:endParaRPr lang="de-DE"/>
          </a:p>
        </p:txBody>
      </p:sp>
    </p:spTree>
    <p:extLst>
      <p:ext uri="{BB962C8B-B14F-4D97-AF65-F5344CB8AC3E}">
        <p14:creationId xmlns:p14="http://schemas.microsoft.com/office/powerpoint/2010/main" val="308210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a:t>
            </a:r>
            <a:r>
              <a:rPr lang="de-DE" sz="1200" b="1" kern="1200" dirty="0" err="1">
                <a:solidFill>
                  <a:schemeClr val="tx1"/>
                </a:solidFill>
                <a:effectLst/>
                <a:latin typeface="+mn-lt"/>
                <a:ea typeface="+mn-ea"/>
                <a:cs typeface="+mn-cs"/>
              </a:rPr>
              <a:t>Odradek</a:t>
            </a:r>
            <a:r>
              <a:rPr lang="de-DE" sz="1200" b="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ist eine rätselhafte und dingartige, im weiteren Verlauf jungenhafte Gestalt aus Franz Kafkas Prosatext „Die Sorge des Hausvaters“ aus der Erzählungssammlung "Ein Landarzt". Der Erzähler selbst bezeichnet das Wesen und den Sinn </a:t>
            </a:r>
            <a:r>
              <a:rPr lang="de-DE" sz="1200" kern="1200" dirty="0" err="1">
                <a:solidFill>
                  <a:schemeClr val="tx1"/>
                </a:solidFill>
                <a:effectLst/>
                <a:latin typeface="+mn-lt"/>
                <a:ea typeface="+mn-ea"/>
                <a:cs typeface="+mn-cs"/>
              </a:rPr>
              <a:t>Odradeks</a:t>
            </a:r>
            <a:r>
              <a:rPr lang="de-DE" sz="1200" kern="1200" dirty="0">
                <a:solidFill>
                  <a:schemeClr val="tx1"/>
                </a:solidFill>
                <a:effectLst/>
                <a:latin typeface="+mn-lt"/>
                <a:ea typeface="+mn-ea"/>
                <a:cs typeface="+mn-cs"/>
              </a:rPr>
              <a:t> ausdrücklich als unverständlich und widersprüchlich. In der Geschichte beschreibt der Protagonist das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als einen hölzern wirkenden, mit verknoteten, bunten Fäden aufgewickelten Zwirnstern, der auf einem seiner Zacken hochkant steht. Er wirkt trotz seiner vom </a:t>
            </a:r>
            <a:r>
              <a:rPr lang="de-DE" sz="1200" i="1" kern="1200" dirty="0">
                <a:solidFill>
                  <a:schemeClr val="tx1"/>
                </a:solidFill>
                <a:effectLst/>
                <a:latin typeface="+mn-lt"/>
                <a:ea typeface="+mn-ea"/>
                <a:cs typeface="+mn-cs"/>
              </a:rPr>
              <a:t>Hausvater</a:t>
            </a:r>
            <a:r>
              <a:rPr lang="de-DE" sz="1200" kern="1200" dirty="0">
                <a:solidFill>
                  <a:schemeClr val="tx1"/>
                </a:solidFill>
                <a:effectLst/>
                <a:latin typeface="+mn-lt"/>
                <a:ea typeface="+mn-ea"/>
                <a:cs typeface="+mn-cs"/>
              </a:rPr>
              <a:t> als abgebrochen wahrgenommenen äußeren Form zugleich abgeschlossen. Diese Vollendung wird dadurch unterstrichen, dass dieser auch mutmaßt, dass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ihn wohl überleben werde oder gar unsterblich sei. Auch ist er nicht zu fangen, während er flink durch alle Häuser streunt und stets zurückkehrt. Fragt man ihn etwas, gibt er keine oder kurze Antworten und lacht.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erscheint als eine rätselhafte, kaum einzuordnende Figur. Der Hausvater als Erzähler bezeichnet den Namen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und das damit benannte Objekt selbst als "sinnlos".</a:t>
            </a:r>
          </a:p>
          <a:p>
            <a:r>
              <a:rPr lang="de-DE" sz="1200" kern="1200" dirty="0">
                <a:solidFill>
                  <a:schemeClr val="tx1"/>
                </a:solidFill>
                <a:effectLst/>
                <a:latin typeface="+mn-lt"/>
                <a:ea typeface="+mn-ea"/>
                <a:cs typeface="+mn-cs"/>
              </a:rPr>
              <a:t>Der kanadische Fotokünstler Jeff Wall bezieht sich in seiner gleichnamigen fotografischen Arbeit auf diese Erzählung von Franz Kafka. Seine Fotografie zeigt einen Hauseingang in Prag und eine junge Frau, die eine Treppe heruntergeht. Auf den ersten Blick ist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nicht zu sehen. Zwischen Treppe und Pfeiler fällt dem Betrachter aber bei genauem Hinsehen eine spulenartiger, sternförmiger Gegenstand ins Auge, der sich nur schwer von einem dunklen Hintergrund abhebt.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7</a:t>
            </a:fld>
            <a:endParaRPr lang="de-DE"/>
          </a:p>
        </p:txBody>
      </p:sp>
    </p:spTree>
    <p:extLst>
      <p:ext uri="{BB962C8B-B14F-4D97-AF65-F5344CB8AC3E}">
        <p14:creationId xmlns:p14="http://schemas.microsoft.com/office/powerpoint/2010/main" val="382292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8</a:t>
            </a:fld>
            <a:endParaRPr lang="de-DE"/>
          </a:p>
        </p:txBody>
      </p:sp>
    </p:spTree>
    <p:extLst>
      <p:ext uri="{BB962C8B-B14F-4D97-AF65-F5344CB8AC3E}">
        <p14:creationId xmlns:p14="http://schemas.microsoft.com/office/powerpoint/2010/main" val="187455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Sophie Calles umfangreiches Werk umfasst Fotografien, Installationen und Konzeptkunst. Eine wichtige Rolle spielen hierbei auch das geschriebene Wort und Interviews. Viele ihrer Projekte sind verspielt voyeuristisch. Besonders bekannt ist beispielsweise das Projekt, bei dem sie als Zimmermädchen getarnt in einem Hotel in Venedig die Hinterlassenschaften der Gäste fotografiert. Auf der anderen Seite bringt sie auch immer wieder sich selbst und ihre Biografie in ihr Werk ein. So ließ sie sich selbst von einem Detektiv beschatten und stellte die Ergebnisse ihren Tagebucheinträgen aus dieser Zeit gegenüber. Calles Kunst spielt mit den Übergängen von Realität zu Fiktion, mit Selbstwahrnehmung und Fremdwahrnehmung und bewegt sich zwischen den drei großen Themen Leben, Liebe und Tod.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Als ihr Freund ganz modern per Email mit ihr Schluss macht, weiß sie nicht, wie sie reagieren soll. Sie fragt eine Freundin um Rat. Dann kommt ihr die Idee, nicht nur eine Frau um Rat zu fragen, sondern über hundert Frauen zu bitte, mit dieser Email umzugehen. </a:t>
            </a:r>
            <a:r>
              <a:rPr lang="de-DE" sz="1200" b="0" i="1" u="none" strike="noStrike" kern="1200" dirty="0" err="1">
                <a:solidFill>
                  <a:schemeClr val="tx1"/>
                </a:solidFill>
                <a:effectLst/>
                <a:latin typeface="+mn-lt"/>
                <a:ea typeface="+mn-ea"/>
                <a:cs typeface="+mn-cs"/>
              </a:rPr>
              <a:t>Prenez</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soin</a:t>
            </a:r>
            <a:r>
              <a:rPr lang="de-DE" sz="1200" b="0" i="1" u="none" strike="noStrike" kern="1200" dirty="0">
                <a:solidFill>
                  <a:schemeClr val="tx1"/>
                </a:solidFill>
                <a:effectLst/>
                <a:latin typeface="+mn-lt"/>
                <a:ea typeface="+mn-ea"/>
                <a:cs typeface="+mn-cs"/>
              </a:rPr>
              <a:t> de </a:t>
            </a:r>
            <a:r>
              <a:rPr lang="de-DE" sz="1200" b="0" i="1" u="none" strike="noStrike" kern="1200" dirty="0" err="1">
                <a:solidFill>
                  <a:schemeClr val="tx1"/>
                </a:solidFill>
                <a:effectLst/>
                <a:latin typeface="+mn-lt"/>
                <a:ea typeface="+mn-ea"/>
                <a:cs typeface="+mn-cs"/>
              </a:rPr>
              <a:t>vous</a:t>
            </a:r>
            <a:r>
              <a:rPr lang="de-DE" sz="1200" b="0" i="1"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rPr>
              <a:t>(2007) wird geboren. Das Werk ist benannt nach den letzten Worten des Exfreundes in der Email. </a:t>
            </a:r>
            <a:r>
              <a:rPr lang="de-DE" sz="1200" b="0" i="0" u="none" strike="noStrike" kern="1200" dirty="0" err="1">
                <a:solidFill>
                  <a:schemeClr val="tx1"/>
                </a:solidFill>
                <a:effectLst/>
                <a:latin typeface="+mn-lt"/>
                <a:ea typeface="+mn-ea"/>
                <a:cs typeface="+mn-cs"/>
              </a:rPr>
              <a:t>Calle</a:t>
            </a:r>
            <a:r>
              <a:rPr lang="de-DE" sz="1200" b="0" i="0" u="none" strike="noStrike" kern="1200" dirty="0">
                <a:solidFill>
                  <a:schemeClr val="tx1"/>
                </a:solidFill>
                <a:effectLst/>
                <a:latin typeface="+mn-lt"/>
                <a:ea typeface="+mn-ea"/>
                <a:cs typeface="+mn-cs"/>
              </a:rPr>
              <a:t> sucht Frauen nach ihren Berufen aus. Sie sollen die Email nach den Regeln ihrer jeweiligen Profession analysieren. Eine Juristin beurteilt die Mail nach ihrer rechtlichen Grundlage, eine Sprachwissenschaftlerin korrigiert die Mail, eine Psychologin analysiert den Exfreund anhand seiner Worte, eine Tänzerin tanzt, Sängerinnen singen den Text, Yolande Moreau spielt. </a:t>
            </a:r>
            <a:r>
              <a:rPr lang="de-DE" sz="1200" b="0" i="0" u="none" strike="noStrike" kern="1200" dirty="0" err="1">
                <a:solidFill>
                  <a:schemeClr val="tx1"/>
                </a:solidFill>
                <a:effectLst/>
                <a:latin typeface="+mn-lt"/>
                <a:ea typeface="+mn-ea"/>
                <a:cs typeface="+mn-cs"/>
              </a:rPr>
              <a:t>Calle</a:t>
            </a:r>
            <a:r>
              <a:rPr lang="de-DE" sz="1200" b="0" i="0" u="none" strike="noStrike" kern="1200" dirty="0">
                <a:solidFill>
                  <a:schemeClr val="tx1"/>
                </a:solidFill>
                <a:effectLst/>
                <a:latin typeface="+mn-lt"/>
                <a:ea typeface="+mn-ea"/>
                <a:cs typeface="+mn-cs"/>
              </a:rPr>
              <a:t> formt so ihren persönlichen Schmerz in Kunst um, sie lässt in ihrer Sprachlosigkeit andere für sich sprechen.</a:t>
            </a:r>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9</a:t>
            </a:fld>
            <a:endParaRPr lang="de-DE"/>
          </a:p>
        </p:txBody>
      </p:sp>
    </p:spTree>
    <p:extLst>
      <p:ext uri="{BB962C8B-B14F-4D97-AF65-F5344CB8AC3E}">
        <p14:creationId xmlns:p14="http://schemas.microsoft.com/office/powerpoint/2010/main" val="310230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6FECC-304A-1044-B0BA-16D2926005B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D117457-8F7D-A440-A2EF-6CC2CDDC3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1EE97DD-6B23-C54B-8345-B9CBA6926496}"/>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5" name="Fußzeilenplatzhalter 4">
            <a:extLst>
              <a:ext uri="{FF2B5EF4-FFF2-40B4-BE49-F238E27FC236}">
                <a16:creationId xmlns:a16="http://schemas.microsoft.com/office/drawing/2014/main" id="{0CFB6A3F-FD3C-9D4A-8C6F-A12E36BEA5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14D9E1-06F9-DC46-88C0-E7F58050710F}"/>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24311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F1AA7-A743-A34B-A228-B3D0E90A04C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F2A0AAD-168F-944A-B5FE-1DFE06BE8960}"/>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BBD31EF9-9329-0E4B-87C2-9F90FFC12969}"/>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5" name="Fußzeilenplatzhalter 4">
            <a:extLst>
              <a:ext uri="{FF2B5EF4-FFF2-40B4-BE49-F238E27FC236}">
                <a16:creationId xmlns:a16="http://schemas.microsoft.com/office/drawing/2014/main" id="{6EB520A4-FC87-9D48-83D2-A258A1AE3E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5E32AD-64E1-CA4F-8458-DF8D0AAD1462}"/>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25015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2E4C736-A2C5-F04E-84E7-591699A10DC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F58EF62-8262-F449-86A6-8753D98E809A}"/>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69208B5F-6C41-BD47-BE22-FCD5AF9670D9}"/>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5" name="Fußzeilenplatzhalter 4">
            <a:extLst>
              <a:ext uri="{FF2B5EF4-FFF2-40B4-BE49-F238E27FC236}">
                <a16:creationId xmlns:a16="http://schemas.microsoft.com/office/drawing/2014/main" id="{0C0E08E8-96E9-4E48-8919-DF52B52EEA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72EA3C-3741-C747-9CDF-8755D790F7F3}"/>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272604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19833-537F-1443-85A8-A6649F9916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26A47E-CC0B-3747-822F-5D5F440D022C}"/>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30939723-B50E-1C43-B939-B6940212F424}"/>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5" name="Fußzeilenplatzhalter 4">
            <a:extLst>
              <a:ext uri="{FF2B5EF4-FFF2-40B4-BE49-F238E27FC236}">
                <a16:creationId xmlns:a16="http://schemas.microsoft.com/office/drawing/2014/main" id="{C1D2F0D2-DB55-9B4F-85CB-DD9AB598F7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94FE77-E6FA-2245-B897-6698C0E39219}"/>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254451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9D270-409D-2C4F-8CBA-288379AB6C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F3A15C3-C8CC-C94D-8E83-C3B756F0D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2C89C71D-5B39-3849-93DE-931707521952}"/>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5" name="Fußzeilenplatzhalter 4">
            <a:extLst>
              <a:ext uri="{FF2B5EF4-FFF2-40B4-BE49-F238E27FC236}">
                <a16:creationId xmlns:a16="http://schemas.microsoft.com/office/drawing/2014/main" id="{8DCDE689-E128-BD46-821C-76F85164AD5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67C114-5683-5046-85BB-65B82BB4F3CB}"/>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307322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A7AD6-ADB3-E941-A9B1-998E3BCE8A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3DA7EE5-F1BC-7E41-B178-E2668E8CBDB1}"/>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8BC630AC-FAD4-EE4A-9946-B92E57E72B6F}"/>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E9E3433C-9D79-4345-8CC3-575798225B4C}"/>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6" name="Fußzeilenplatzhalter 5">
            <a:extLst>
              <a:ext uri="{FF2B5EF4-FFF2-40B4-BE49-F238E27FC236}">
                <a16:creationId xmlns:a16="http://schemas.microsoft.com/office/drawing/2014/main" id="{74CF16A6-B277-CE4B-89E9-7F082CFEFA7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524F5B-2B3B-E345-84CF-D3097AE9B909}"/>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107992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9D082-279A-7146-A6F3-259E5BE34D9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DCE6E23-1585-2745-AB82-5D76B9D2E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A85C8835-F606-8C40-8855-D136B1AE1CFF}"/>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E63ED28F-62BB-B049-AD4E-75FA6C767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0C17DFBE-46F4-5644-8B73-6D298B51C4CC}"/>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66991966-BFDB-4648-9ABB-FD18D1AFC735}"/>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8" name="Fußzeilenplatzhalter 7">
            <a:extLst>
              <a:ext uri="{FF2B5EF4-FFF2-40B4-BE49-F238E27FC236}">
                <a16:creationId xmlns:a16="http://schemas.microsoft.com/office/drawing/2014/main" id="{AA8F369F-84A5-F146-9433-DC84389ECA7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1F6EB1F-CE45-FE4F-806E-F7ED2F440842}"/>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251443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F47F4-FCDC-6047-A912-46D5C86E28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3A0E774-D4ED-644D-BACB-45746C5E237F}"/>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4" name="Fußzeilenplatzhalter 3">
            <a:extLst>
              <a:ext uri="{FF2B5EF4-FFF2-40B4-BE49-F238E27FC236}">
                <a16:creationId xmlns:a16="http://schemas.microsoft.com/office/drawing/2014/main" id="{0D9A9487-520D-1348-8911-FCD36AE2313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A03EF01-F825-0442-8B45-F228D59E4581}"/>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951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1CDA32-C52A-DB40-B02A-3B9BA22867A3}"/>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3" name="Fußzeilenplatzhalter 2">
            <a:extLst>
              <a:ext uri="{FF2B5EF4-FFF2-40B4-BE49-F238E27FC236}">
                <a16:creationId xmlns:a16="http://schemas.microsoft.com/office/drawing/2014/main" id="{DEAFE5E1-7151-2F44-BDCE-BFF2075B2A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E968496-97B7-9D45-81A2-6E51256CC956}"/>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15188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D1FF1-E973-9D42-B0F4-355F8230AB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5C81A1-3531-F444-AF48-674C729F4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B67F31A7-6024-CE48-9342-FF48888ED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DA51E2E-BD53-BF4D-AB37-75D01D49A0F8}"/>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6" name="Fußzeilenplatzhalter 5">
            <a:extLst>
              <a:ext uri="{FF2B5EF4-FFF2-40B4-BE49-F238E27FC236}">
                <a16:creationId xmlns:a16="http://schemas.microsoft.com/office/drawing/2014/main" id="{785A74AB-0457-5A4D-BB26-220B84D5E2D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97924C-CAC8-8F4C-B970-1B73853D6DB2}"/>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123520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EB36F-19D5-5A49-B103-D770EF48721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A904B6C-FE99-4841-B8BF-3366705C7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9C94186-12F3-584F-A92F-B5F6B403B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62A18F2E-7A25-0841-AD48-6220A9A085A7}"/>
              </a:ext>
            </a:extLst>
          </p:cNvPr>
          <p:cNvSpPr>
            <a:spLocks noGrp="1"/>
          </p:cNvSpPr>
          <p:nvPr>
            <p:ph type="dt" sz="half" idx="10"/>
          </p:nvPr>
        </p:nvSpPr>
        <p:spPr/>
        <p:txBody>
          <a:bodyPr/>
          <a:lstStyle/>
          <a:p>
            <a:fld id="{B9BA4086-F465-6C49-976E-109A4091BE54}" type="datetimeFigureOut">
              <a:rPr lang="de-DE" smtClean="0"/>
              <a:t>13.05.2025</a:t>
            </a:fld>
            <a:endParaRPr lang="de-DE"/>
          </a:p>
        </p:txBody>
      </p:sp>
      <p:sp>
        <p:nvSpPr>
          <p:cNvPr id="6" name="Fußzeilenplatzhalter 5">
            <a:extLst>
              <a:ext uri="{FF2B5EF4-FFF2-40B4-BE49-F238E27FC236}">
                <a16:creationId xmlns:a16="http://schemas.microsoft.com/office/drawing/2014/main" id="{92E0A2C4-F7A0-694B-B9A1-BAA0693AB6F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A2359C-C14B-3549-98ED-5E94CD2ECEBC}"/>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161760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FDB55A-E5E2-A546-AE75-BCD45B8AD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ADB7B16-F345-7F44-B59E-55CF71DCF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BC5982F-C230-AD47-AAA2-C56087FD5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A4086-F465-6C49-976E-109A4091BE54}" type="datetimeFigureOut">
              <a:rPr lang="de-DE" smtClean="0"/>
              <a:t>13.05.2025</a:t>
            </a:fld>
            <a:endParaRPr lang="de-DE"/>
          </a:p>
        </p:txBody>
      </p:sp>
      <p:sp>
        <p:nvSpPr>
          <p:cNvPr id="5" name="Fußzeilenplatzhalter 4">
            <a:extLst>
              <a:ext uri="{FF2B5EF4-FFF2-40B4-BE49-F238E27FC236}">
                <a16:creationId xmlns:a16="http://schemas.microsoft.com/office/drawing/2014/main" id="{71AF6AAC-DDEA-EB45-AF04-4EFC60CE8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961FBEB-00A5-BD41-B360-16EE433E6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96A48-D692-4245-97E1-56EBFCB818F3}" type="slidenum">
              <a:rPr lang="de-DE" smtClean="0"/>
              <a:t>‹Nr.›</a:t>
            </a:fld>
            <a:endParaRPr lang="de-DE"/>
          </a:p>
        </p:txBody>
      </p:sp>
    </p:spTree>
    <p:extLst>
      <p:ext uri="{BB962C8B-B14F-4D97-AF65-F5344CB8AC3E}">
        <p14:creationId xmlns:p14="http://schemas.microsoft.com/office/powerpoint/2010/main" val="13615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DA88B-4D50-9C47-B9FB-E3DD35A334D8}"/>
              </a:ext>
            </a:extLst>
          </p:cNvPr>
          <p:cNvSpPr>
            <a:spLocks noGrp="1"/>
          </p:cNvSpPr>
          <p:nvPr>
            <p:ph type="ctrTitle"/>
          </p:nvPr>
        </p:nvSpPr>
        <p:spPr>
          <a:xfrm>
            <a:off x="1524000" y="928373"/>
            <a:ext cx="9144000" cy="410602"/>
          </a:xfrm>
        </p:spPr>
        <p:txBody>
          <a:bodyPr>
            <a:noAutofit/>
          </a:bodyPr>
          <a:lstStyle/>
          <a:p>
            <a:r>
              <a:rPr lang="de-DE" sz="2800" b="1" dirty="0"/>
              <a:t>Ästhetische Forschung</a:t>
            </a:r>
          </a:p>
        </p:txBody>
      </p:sp>
      <p:sp>
        <p:nvSpPr>
          <p:cNvPr id="3" name="Untertitel 2">
            <a:extLst>
              <a:ext uri="{FF2B5EF4-FFF2-40B4-BE49-F238E27FC236}">
                <a16:creationId xmlns:a16="http://schemas.microsoft.com/office/drawing/2014/main" id="{78CB1596-A209-6D4F-89F9-B1C72D503EF7}"/>
              </a:ext>
            </a:extLst>
          </p:cNvPr>
          <p:cNvSpPr>
            <a:spLocks noGrp="1"/>
          </p:cNvSpPr>
          <p:nvPr>
            <p:ph type="subTitle" idx="1"/>
          </p:nvPr>
        </p:nvSpPr>
        <p:spPr>
          <a:xfrm>
            <a:off x="1524000" y="1532967"/>
            <a:ext cx="9144000" cy="1559858"/>
          </a:xfrm>
        </p:spPr>
        <p:txBody>
          <a:bodyPr>
            <a:noAutofit/>
          </a:bodyPr>
          <a:lstStyle/>
          <a:p>
            <a:r>
              <a:rPr lang="de-DE" sz="2800" b="1" dirty="0"/>
              <a:t>&amp;</a:t>
            </a:r>
          </a:p>
          <a:p>
            <a:r>
              <a:rPr lang="de-DE" sz="2800" b="1" dirty="0" err="1"/>
              <a:t>Biografiearbeit</a:t>
            </a:r>
            <a:endParaRPr lang="de-DE" sz="2800" b="1" dirty="0"/>
          </a:p>
        </p:txBody>
      </p:sp>
      <p:sp>
        <p:nvSpPr>
          <p:cNvPr id="6" name="Textfeld 5">
            <a:extLst>
              <a:ext uri="{FF2B5EF4-FFF2-40B4-BE49-F238E27FC236}">
                <a16:creationId xmlns:a16="http://schemas.microsoft.com/office/drawing/2014/main" id="{144B6BC6-F903-4140-AF85-AF3A32BC109F}"/>
              </a:ext>
            </a:extLst>
          </p:cNvPr>
          <p:cNvSpPr txBox="1"/>
          <p:nvPr/>
        </p:nvSpPr>
        <p:spPr>
          <a:xfrm>
            <a:off x="2951747" y="272717"/>
            <a:ext cx="6891309" cy="461665"/>
          </a:xfrm>
          <a:prstGeom prst="rect">
            <a:avLst/>
          </a:prstGeom>
          <a:noFill/>
        </p:spPr>
        <p:txBody>
          <a:bodyPr wrap="square" rtlCol="0">
            <a:spAutoFit/>
          </a:bodyPr>
          <a:lstStyle/>
          <a:p>
            <a:pPr algn="ctr"/>
            <a:r>
              <a:rPr lang="de-DE" sz="2400" dirty="0"/>
              <a:t>AV: Identitätsbildung im Kunstunterricht</a:t>
            </a:r>
          </a:p>
        </p:txBody>
      </p:sp>
      <p:pic>
        <p:nvPicPr>
          <p:cNvPr id="9" name="Grafik 8">
            <a:extLst>
              <a:ext uri="{FF2B5EF4-FFF2-40B4-BE49-F238E27FC236}">
                <a16:creationId xmlns:a16="http://schemas.microsoft.com/office/drawing/2014/main" id="{FB9512DE-050C-D740-80BA-C88577A42E85}"/>
              </a:ext>
            </a:extLst>
          </p:cNvPr>
          <p:cNvPicPr>
            <a:picLocks noChangeAspect="1"/>
          </p:cNvPicPr>
          <p:nvPr/>
        </p:nvPicPr>
        <p:blipFill>
          <a:blip r:embed="rId3">
            <a:extLst>
              <a:ext uri="{BEBA8EAE-BF5A-486C-A8C5-ECC9F3942E4B}">
                <a14:imgProps xmlns:a14="http://schemas.microsoft.com/office/drawing/2010/main">
                  <a14:imgLayer>
                    <a14:imgEffect>
                      <a14:artisticBlur/>
                    </a14:imgEffect>
                  </a14:imgLayer>
                </a14:imgProps>
              </a:ext>
            </a:extLst>
          </a:blip>
          <a:stretch>
            <a:fillRect/>
          </a:stretch>
        </p:blipFill>
        <p:spPr>
          <a:xfrm>
            <a:off x="2951747" y="2669524"/>
            <a:ext cx="7133547" cy="3758170"/>
          </a:xfrm>
          <a:prstGeom prst="rect">
            <a:avLst/>
          </a:prstGeom>
        </p:spPr>
      </p:pic>
    </p:spTree>
    <p:extLst>
      <p:ext uri="{BB962C8B-B14F-4D97-AF65-F5344CB8AC3E}">
        <p14:creationId xmlns:p14="http://schemas.microsoft.com/office/powerpoint/2010/main" val="16483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25FE8FE-6618-8945-BF78-3ABF594EEA74}"/>
              </a:ext>
            </a:extLst>
          </p:cNvPr>
          <p:cNvSpPr/>
          <p:nvPr/>
        </p:nvSpPr>
        <p:spPr>
          <a:xfrm>
            <a:off x="650632" y="0"/>
            <a:ext cx="10912718" cy="6924973"/>
          </a:xfrm>
          <a:prstGeom prst="rect">
            <a:avLst/>
          </a:prstGeom>
        </p:spPr>
        <p:txBody>
          <a:bodyPr wrap="square">
            <a:spAutoFit/>
          </a:bodyPr>
          <a:lstStyle/>
          <a:p>
            <a:r>
              <a:rPr lang="de-DE" sz="2400" b="1" u="sng" dirty="0">
                <a:latin typeface="MetaCorrespondence,Bold"/>
              </a:rPr>
              <a:t>Methodische Aspekte bei der Initiierung von </a:t>
            </a:r>
            <a:r>
              <a:rPr lang="de-DE" sz="2400" b="1" u="sng" dirty="0" err="1">
                <a:latin typeface="MetaCorrespondence,Bold"/>
              </a:rPr>
              <a:t>künstlerischen</a:t>
            </a:r>
            <a:r>
              <a:rPr lang="de-DE" sz="2400" b="1" u="sng" dirty="0">
                <a:latin typeface="MetaCorrespondence,Bold"/>
              </a:rPr>
              <a:t> Forschungsprozessen </a:t>
            </a:r>
          </a:p>
          <a:p>
            <a:endParaRPr lang="de-DE" sz="2400" b="1" dirty="0"/>
          </a:p>
          <a:p>
            <a:pPr marL="342900" indent="-342900">
              <a:buFont typeface="Arial" panose="020B0604020202020204" pitchFamily="34" charset="0"/>
              <a:buChar char="•"/>
            </a:pPr>
            <a:r>
              <a:rPr lang="de-DE" sz="2000" dirty="0">
                <a:latin typeface="MetaCorrespondence"/>
              </a:rPr>
              <a:t>Aus gemeinsamen </a:t>
            </a:r>
            <a:r>
              <a:rPr lang="de-DE" sz="2000" dirty="0" err="1">
                <a:latin typeface="MetaCorrespondence"/>
              </a:rPr>
              <a:t>Übungen</a:t>
            </a:r>
            <a:r>
              <a:rPr lang="de-DE" sz="2000" dirty="0">
                <a:latin typeface="MetaCorrespondence"/>
              </a:rPr>
              <a:t> heraus </a:t>
            </a:r>
            <a:r>
              <a:rPr lang="de-DE" sz="2000" dirty="0" err="1">
                <a:latin typeface="MetaCorrespondence"/>
              </a:rPr>
              <a:t>allmählich</a:t>
            </a:r>
            <a:r>
              <a:rPr lang="de-DE" sz="2000" dirty="0">
                <a:latin typeface="MetaCorrespondence"/>
              </a:rPr>
              <a:t> </a:t>
            </a:r>
            <a:r>
              <a:rPr lang="de-DE" sz="2000" dirty="0" err="1">
                <a:latin typeface="MetaCorrespondence"/>
              </a:rPr>
              <a:t>selbstständiger</a:t>
            </a:r>
            <a:r>
              <a:rPr lang="de-DE" sz="2000" dirty="0">
                <a:latin typeface="MetaCorrespondence"/>
              </a:rPr>
              <a:t> werden</a:t>
            </a:r>
          </a:p>
          <a:p>
            <a:r>
              <a:rPr lang="de-DE" sz="2000" dirty="0">
                <a:latin typeface="MetaCorrespondence"/>
              </a:rPr>
              <a:t>     Mit </a:t>
            </a:r>
            <a:r>
              <a:rPr lang="de-DE" sz="2000" dirty="0" err="1">
                <a:latin typeface="MetaCorrespondence"/>
              </a:rPr>
              <a:t>Übungen</a:t>
            </a:r>
            <a:r>
              <a:rPr lang="de-DE" sz="2000" dirty="0">
                <a:latin typeface="MetaCorrespondence"/>
              </a:rPr>
              <a:t> einen gemeinsamen Horizont/  </a:t>
            </a:r>
            <a:r>
              <a:rPr lang="de-DE" sz="2000" dirty="0" err="1">
                <a:latin typeface="MetaCorrespondence"/>
              </a:rPr>
              <a:t>Vertrauensverhältnis</a:t>
            </a:r>
            <a:r>
              <a:rPr lang="de-DE" sz="2000" dirty="0">
                <a:latin typeface="MetaCorrespondence"/>
              </a:rPr>
              <a:t>/  Verhaltensregeln/                                                                                  Kommunikationsweisen  erarbeiten. </a:t>
            </a:r>
          </a:p>
          <a:p>
            <a:endParaRPr lang="de-DE" sz="2000" dirty="0"/>
          </a:p>
          <a:p>
            <a:pPr marL="342900" indent="-342900">
              <a:buFont typeface="Arial" panose="020B0604020202020204" pitchFamily="34" charset="0"/>
              <a:buChar char="•"/>
            </a:pPr>
            <a:r>
              <a:rPr lang="de-DE" sz="2000" dirty="0">
                <a:latin typeface="MetaCorrespondence"/>
              </a:rPr>
              <a:t>Perspektiv-Wechsel und aus der Spur springen</a:t>
            </a:r>
            <a:br>
              <a:rPr lang="de-DE" sz="2000" dirty="0">
                <a:latin typeface="MetaCorrespondence"/>
              </a:rPr>
            </a:br>
            <a:r>
              <a:rPr lang="de-DE" sz="2000" dirty="0">
                <a:latin typeface="MetaCorrespondence"/>
              </a:rPr>
              <a:t>Man kann gemeinsam Spaß daran haben, etwas auf </a:t>
            </a:r>
            <a:r>
              <a:rPr lang="de-DE" sz="2000" dirty="0" err="1">
                <a:latin typeface="MetaCorrespondence"/>
              </a:rPr>
              <a:t>ungewöhnliche</a:t>
            </a:r>
            <a:r>
              <a:rPr lang="de-DE" sz="2000" dirty="0">
                <a:latin typeface="MetaCorrespondence"/>
              </a:rPr>
              <a:t> Weise zu tun, sich "abweichend von Erwartungen" zu verhalten und die Reaktionen zu beobachten.</a:t>
            </a:r>
            <a:br>
              <a:rPr lang="de-DE" sz="2000" dirty="0">
                <a:latin typeface="MetaCorrespondence"/>
              </a:rPr>
            </a:br>
            <a:r>
              <a:rPr lang="de-DE" sz="2000" dirty="0">
                <a:latin typeface="MetaCorrespondence"/>
              </a:rPr>
              <a:t>z.B.: "Soft-Focus" / nur tastend mit verbundenen Augen / etwas umgekehrt tun / das Wichtigste weglassen / provozieren ... </a:t>
            </a:r>
          </a:p>
          <a:p>
            <a:endParaRPr lang="de-DE" sz="2000" dirty="0"/>
          </a:p>
          <a:p>
            <a:pPr marL="342900" indent="-342900">
              <a:buFont typeface="Arial" panose="020B0604020202020204" pitchFamily="34" charset="0"/>
              <a:buChar char="•"/>
            </a:pPr>
            <a:r>
              <a:rPr lang="de-DE" sz="2000" dirty="0">
                <a:latin typeface="MetaCorrespondence"/>
              </a:rPr>
              <a:t>Dokumentation</a:t>
            </a:r>
          </a:p>
          <a:p>
            <a:r>
              <a:rPr lang="de-DE" sz="2000" dirty="0">
                <a:latin typeface="MetaCorrespondence"/>
              </a:rPr>
              <a:t>      Erst in medialen Produkten </a:t>
            </a:r>
            <a:r>
              <a:rPr lang="de-DE" sz="2000" dirty="0" err="1">
                <a:latin typeface="MetaCorrespondence"/>
              </a:rPr>
              <a:t>können</a:t>
            </a:r>
            <a:r>
              <a:rPr lang="de-DE" sz="2000" dirty="0">
                <a:latin typeface="MetaCorrespondence"/>
              </a:rPr>
              <a:t> </a:t>
            </a:r>
            <a:r>
              <a:rPr lang="de-DE" sz="2000" dirty="0" err="1">
                <a:latin typeface="MetaCorrespondence"/>
              </a:rPr>
              <a:t>flüchtige</a:t>
            </a:r>
            <a:r>
              <a:rPr lang="de-DE" sz="2000" dirty="0">
                <a:latin typeface="MetaCorrespondence"/>
              </a:rPr>
              <a:t> Wahrnehmungen </a:t>
            </a:r>
            <a:r>
              <a:rPr lang="de-DE" sz="2000" dirty="0" err="1">
                <a:latin typeface="MetaCorrespondence"/>
              </a:rPr>
              <a:t>repräsentiert</a:t>
            </a:r>
            <a:r>
              <a:rPr lang="de-DE" sz="2000" dirty="0">
                <a:latin typeface="MetaCorrespondence"/>
              </a:rPr>
              <a:t> werden,</a:t>
            </a:r>
          </a:p>
          <a:p>
            <a:r>
              <a:rPr lang="de-DE" sz="2000" dirty="0">
                <a:latin typeface="MetaCorrespondence"/>
              </a:rPr>
              <a:t>      um </a:t>
            </a:r>
            <a:r>
              <a:rPr lang="de-DE" sz="2000" dirty="0" err="1">
                <a:latin typeface="MetaCorrespondence"/>
              </a:rPr>
              <a:t>darüber</a:t>
            </a:r>
            <a:r>
              <a:rPr lang="de-DE" sz="2000" dirty="0">
                <a:latin typeface="MetaCorrespondence"/>
              </a:rPr>
              <a:t>  weiter zu kommunizieren,</a:t>
            </a:r>
            <a:br>
              <a:rPr lang="de-DE" sz="2000" dirty="0">
                <a:latin typeface="MetaCorrespondence"/>
              </a:rPr>
            </a:br>
            <a:r>
              <a:rPr lang="de-DE" sz="2000" dirty="0">
                <a:latin typeface="MetaCorrespondence"/>
              </a:rPr>
              <a:t>      aber auch umgekehrt: ein medialer Rahmen bietet Anreiz, </a:t>
            </a:r>
            <a:r>
              <a:rPr lang="de-DE" sz="2000" dirty="0" err="1">
                <a:latin typeface="MetaCorrespondence"/>
              </a:rPr>
              <a:t>ungewöhnliche</a:t>
            </a:r>
            <a:r>
              <a:rPr lang="de-DE" sz="2000" dirty="0">
                <a:latin typeface="MetaCorrespondence"/>
              </a:rPr>
              <a:t> Perspektiven </a:t>
            </a:r>
          </a:p>
          <a:p>
            <a:r>
              <a:rPr lang="de-DE" sz="2000" dirty="0">
                <a:latin typeface="MetaCorrespondence"/>
              </a:rPr>
              <a:t>      einzunehmen und nach neuen Darstellungsformen zu suchen</a:t>
            </a:r>
          </a:p>
          <a:p>
            <a:endParaRPr lang="de-DE" sz="2000" dirty="0"/>
          </a:p>
          <a:p>
            <a:r>
              <a:rPr lang="de-DE" sz="2000" dirty="0">
                <a:latin typeface="MetaCorrespondence"/>
              </a:rPr>
              <a:t>      (Foto, Film, assoziativen Texte, Konzepte, Forschungstagebuch, Zeichnungen, "materielle Reliquien" </a:t>
            </a:r>
          </a:p>
          <a:p>
            <a:r>
              <a:rPr lang="de-DE" sz="2000" dirty="0">
                <a:latin typeface="MetaCorrespondence"/>
              </a:rPr>
              <a:t>      wie gesammelte Dinge, Spurensammlung, Materialformungen, Inszenierungen ...) </a:t>
            </a:r>
            <a:endParaRPr lang="de-DE" sz="2000" dirty="0"/>
          </a:p>
          <a:p>
            <a:br>
              <a:rPr lang="de-DE" dirty="0">
                <a:latin typeface="MetaCorrespondence"/>
              </a:rPr>
            </a:br>
            <a:endParaRPr lang="de-DE" dirty="0"/>
          </a:p>
        </p:txBody>
      </p:sp>
    </p:spTree>
    <p:extLst>
      <p:ext uri="{BB962C8B-B14F-4D97-AF65-F5344CB8AC3E}">
        <p14:creationId xmlns:p14="http://schemas.microsoft.com/office/powerpoint/2010/main" val="378054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C0AAB10-D7CD-C840-9C08-F40F77B59BBF}"/>
              </a:ext>
            </a:extLst>
          </p:cNvPr>
          <p:cNvSpPr txBox="1"/>
          <p:nvPr/>
        </p:nvSpPr>
        <p:spPr>
          <a:xfrm>
            <a:off x="133350" y="285750"/>
            <a:ext cx="11868150" cy="1200329"/>
          </a:xfrm>
          <a:prstGeom prst="rect">
            <a:avLst/>
          </a:prstGeom>
          <a:noFill/>
        </p:spPr>
        <p:txBody>
          <a:bodyPr wrap="square" rtlCol="0">
            <a:spAutoFit/>
          </a:bodyPr>
          <a:lstStyle/>
          <a:p>
            <a:pPr algn="ctr"/>
            <a:endParaRPr lang="de-DE" sz="2400" b="1" dirty="0"/>
          </a:p>
          <a:p>
            <a:pPr algn="ctr"/>
            <a:r>
              <a:rPr lang="de-DE" sz="2400" b="1" dirty="0"/>
              <a:t>Entwickeln Sie eine Unterrichtsplanung zur Ästhetischen Forschung für Ihre Lerngruppe</a:t>
            </a:r>
          </a:p>
          <a:p>
            <a:pPr algn="ctr"/>
            <a:r>
              <a:rPr lang="de-DE" sz="2400" b="1" dirty="0"/>
              <a:t>Die Unterrichtsidee soll auf einer von Ihnen selbst umgesetzten Idee basieren.</a:t>
            </a:r>
          </a:p>
        </p:txBody>
      </p:sp>
      <p:sp>
        <p:nvSpPr>
          <p:cNvPr id="3" name="Textfeld 2">
            <a:extLst>
              <a:ext uri="{FF2B5EF4-FFF2-40B4-BE49-F238E27FC236}">
                <a16:creationId xmlns:a16="http://schemas.microsoft.com/office/drawing/2014/main" id="{F734AC76-2355-B14C-B0D1-FA8D2194B0B8}"/>
              </a:ext>
            </a:extLst>
          </p:cNvPr>
          <p:cNvSpPr txBox="1"/>
          <p:nvPr/>
        </p:nvSpPr>
        <p:spPr>
          <a:xfrm>
            <a:off x="381001" y="1543050"/>
            <a:ext cx="11620500" cy="5509200"/>
          </a:xfrm>
          <a:prstGeom prst="rect">
            <a:avLst/>
          </a:prstGeom>
          <a:noFill/>
        </p:spPr>
        <p:txBody>
          <a:bodyPr wrap="square" rtlCol="0">
            <a:spAutoFit/>
          </a:bodyPr>
          <a:lstStyle/>
          <a:p>
            <a:r>
              <a:rPr lang="de-DE" sz="1600" dirty="0"/>
              <a:t>1.Erproben Sie zunächst Ihre Idee. Gehen Sie selbst in eine ästhetische Forschung (das macht Spaß </a:t>
            </a:r>
            <a:r>
              <a:rPr lang="de-DE" sz="1600" dirty="0">
                <a:sym typeface="Wingdings" panose="05000000000000000000" pitchFamily="2" charset="2"/>
              </a:rPr>
              <a:t>)</a:t>
            </a:r>
            <a:endParaRPr lang="de-DE" sz="1600" dirty="0"/>
          </a:p>
          <a:p>
            <a:r>
              <a:rPr lang="de-DE" sz="1600" dirty="0"/>
              <a:t>Ausgangspunkte können z.B. sein:</a:t>
            </a:r>
          </a:p>
          <a:p>
            <a:endParaRPr lang="de-DE" sz="1600" dirty="0"/>
          </a:p>
          <a:p>
            <a:pPr marL="285750" indent="-285750">
              <a:buFontTx/>
              <a:buChar char="-"/>
            </a:pPr>
            <a:r>
              <a:rPr lang="de-DE" sz="1600" dirty="0"/>
              <a:t>Ein Alltagsgegenstand</a:t>
            </a:r>
          </a:p>
          <a:p>
            <a:pPr marL="285750" indent="-285750">
              <a:buFontTx/>
              <a:buChar char="-"/>
            </a:pPr>
            <a:r>
              <a:rPr lang="de-DE" sz="1600" dirty="0"/>
              <a:t>ein Gedanke/ eine Beobachtung</a:t>
            </a:r>
          </a:p>
          <a:p>
            <a:pPr marL="285750" indent="-285750">
              <a:buFontTx/>
              <a:buChar char="-"/>
            </a:pPr>
            <a:r>
              <a:rPr lang="de-DE" sz="1600" dirty="0"/>
              <a:t>Ein Erlebnis</a:t>
            </a:r>
          </a:p>
          <a:p>
            <a:pPr marL="285750" indent="-285750">
              <a:buFontTx/>
              <a:buChar char="-"/>
            </a:pPr>
            <a:r>
              <a:rPr lang="de-DE" sz="1600" dirty="0"/>
              <a:t>Ein Bild</a:t>
            </a:r>
          </a:p>
          <a:p>
            <a:pPr marL="285750" indent="-285750">
              <a:buFontTx/>
              <a:buChar char="-"/>
            </a:pPr>
            <a:r>
              <a:rPr lang="de-DE" sz="1600" dirty="0"/>
              <a:t>…..</a:t>
            </a:r>
          </a:p>
          <a:p>
            <a:r>
              <a:rPr lang="de-DE" sz="1600" b="1" dirty="0"/>
              <a:t>Dokumentieren Sie Ihre Forschungsergebnisse (Fotos/Film/Schrift/ Collage/ Sammlung…) und schicken Sie mir Ihre Ergebnisse/Zwischenergebnisse bis 14:00 Uhr per Mail. Wir treffen uns um 14:45 Uhr zur Nachbesprechung in meinem BBB-Raum wieder.</a:t>
            </a:r>
          </a:p>
          <a:p>
            <a:endParaRPr lang="de-DE" sz="1600" b="1" dirty="0"/>
          </a:p>
          <a:p>
            <a:r>
              <a:rPr lang="de-DE" sz="1600" dirty="0"/>
              <a:t>2. Skizzieren Sie die Schritte für die unterrichtliche Umsetzung (ca. 3-4 Unterrichtsstunden)</a:t>
            </a:r>
          </a:p>
          <a:p>
            <a:r>
              <a:rPr lang="de-DE" sz="1600" dirty="0"/>
              <a:t>formulieren Sie:</a:t>
            </a:r>
          </a:p>
          <a:p>
            <a:pPr marL="285750" indent="-285750">
              <a:buFontTx/>
              <a:buChar char="-"/>
            </a:pPr>
            <a:r>
              <a:rPr lang="de-DE" sz="1600" dirty="0"/>
              <a:t>einen geeigneten Einstieg</a:t>
            </a:r>
          </a:p>
          <a:p>
            <a:pPr marL="285750" indent="-285750">
              <a:buFontTx/>
              <a:buChar char="-"/>
            </a:pPr>
            <a:r>
              <a:rPr lang="de-DE" sz="1600" dirty="0"/>
              <a:t>Einen geeigneten Arbeitsauftrag</a:t>
            </a:r>
          </a:p>
          <a:p>
            <a:pPr marL="285750" indent="-285750">
              <a:buFontTx/>
              <a:buChar char="-"/>
            </a:pPr>
            <a:r>
              <a:rPr lang="de-DE" sz="1600" dirty="0"/>
              <a:t>Passende Arbeitsmethoden</a:t>
            </a:r>
          </a:p>
          <a:p>
            <a:pPr marL="285750" indent="-285750">
              <a:buFontTx/>
              <a:buChar char="-"/>
            </a:pPr>
            <a:r>
              <a:rPr lang="de-DE" sz="1600" dirty="0"/>
              <a:t>(wenn nötig: Gestaltungskriterien)</a:t>
            </a:r>
          </a:p>
          <a:p>
            <a:pPr marL="285750" indent="-285750">
              <a:buFontTx/>
              <a:buChar char="-"/>
            </a:pPr>
            <a:r>
              <a:rPr lang="de-DE" sz="1600" dirty="0"/>
              <a:t>Ideen möglicher Präsentationsformen des Prozesses/ eines Produkts</a:t>
            </a:r>
            <a:endParaRPr lang="de-DE" sz="1600" b="1" dirty="0"/>
          </a:p>
          <a:p>
            <a:endParaRPr lang="de-DE" sz="1600" b="1" dirty="0"/>
          </a:p>
          <a:p>
            <a:r>
              <a:rPr lang="de-DE" sz="1600" b="1" dirty="0"/>
              <a:t> und stellen Sie Ihre Ergebnisse bis zum 25.5.2025 bei </a:t>
            </a:r>
            <a:r>
              <a:rPr lang="de-DE" sz="1600" b="1" dirty="0" err="1"/>
              <a:t>Moodle</a:t>
            </a:r>
            <a:r>
              <a:rPr lang="de-DE" sz="1600" b="1" dirty="0"/>
              <a:t>  unter „Ergebnisse Ästhetische </a:t>
            </a:r>
            <a:r>
              <a:rPr lang="de-DE" sz="1600" b="1" dirty="0" err="1"/>
              <a:t>Forschung“ein</a:t>
            </a:r>
            <a:r>
              <a:rPr lang="de-DE" sz="1600" b="1" dirty="0"/>
              <a:t>.</a:t>
            </a:r>
          </a:p>
          <a:p>
            <a:pPr marL="285750" indent="-285750">
              <a:buFontTx/>
              <a:buChar char="-"/>
            </a:pPr>
            <a:endParaRPr lang="de-DE" sz="1600" dirty="0"/>
          </a:p>
        </p:txBody>
      </p:sp>
    </p:spTree>
    <p:extLst>
      <p:ext uri="{BB962C8B-B14F-4D97-AF65-F5344CB8AC3E}">
        <p14:creationId xmlns:p14="http://schemas.microsoft.com/office/powerpoint/2010/main" val="32004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85C95C1-FAD4-2248-B05D-04C6B0954724}"/>
              </a:ext>
            </a:extLst>
          </p:cNvPr>
          <p:cNvSpPr/>
          <p:nvPr/>
        </p:nvSpPr>
        <p:spPr>
          <a:xfrm>
            <a:off x="1276350" y="628651"/>
            <a:ext cx="9220200" cy="4031873"/>
          </a:xfrm>
          <a:prstGeom prst="rect">
            <a:avLst/>
          </a:prstGeom>
        </p:spPr>
        <p:txBody>
          <a:bodyPr wrap="square">
            <a:spAutoFit/>
          </a:bodyPr>
          <a:lstStyle/>
          <a:p>
            <a:pPr algn="ctr">
              <a:spcAft>
                <a:spcPts val="0"/>
              </a:spcAft>
            </a:pPr>
            <a:r>
              <a:rPr lang="de-DE" sz="3200" b="1" dirty="0">
                <a:latin typeface="Bookman Old Style" panose="02050604050505020204" pitchFamily="18" charset="0"/>
                <a:ea typeface="Times New Roman" panose="02020603050405020304" pitchFamily="18" charset="0"/>
                <a:cs typeface="Times New Roman" panose="02020603050405020304" pitchFamily="18" charset="0"/>
              </a:rPr>
              <a:t>Das Konzept der Ästhetischen Forschung fußt auf der konstruktivistischen Theorie, nach der jeder seine eigene Wirklichkeit erzeugt</a:t>
            </a:r>
            <a:r>
              <a:rPr lang="de-DE" sz="3200" dirty="0">
                <a:latin typeface="Bookman Old Style" panose="02050604050505020204" pitchFamily="18" charset="0"/>
                <a:ea typeface="Times New Roman" panose="02020603050405020304" pitchFamily="18" charset="0"/>
                <a:cs typeface="Times New Roman" panose="02020603050405020304" pitchFamily="18" charset="0"/>
              </a:rPr>
              <a:t>.  </a:t>
            </a:r>
          </a:p>
          <a:p>
            <a:pPr algn="ctr">
              <a:spcAft>
                <a:spcPts val="0"/>
              </a:spcAft>
            </a:pPr>
            <a:endParaRPr lang="de-DE" sz="3200" b="1" dirty="0">
              <a:latin typeface="Bookman Old Style" panose="02050604050505020204" pitchFamily="18" charset="0"/>
              <a:ea typeface="Times New Roman" panose="02020603050405020304" pitchFamily="18" charset="0"/>
              <a:cs typeface="Times New Roman" panose="02020603050405020304" pitchFamily="18" charset="0"/>
            </a:endParaRPr>
          </a:p>
          <a:p>
            <a:pPr algn="ctr">
              <a:spcAft>
                <a:spcPts val="0"/>
              </a:spcAft>
            </a:pPr>
            <a:r>
              <a:rPr lang="de-DE" sz="3200" b="1" dirty="0">
                <a:latin typeface="Bookman Old Style" panose="02050604050505020204" pitchFamily="18" charset="0"/>
                <a:ea typeface="Times New Roman" panose="02020603050405020304" pitchFamily="18" charset="0"/>
                <a:cs typeface="Times New Roman" panose="02020603050405020304" pitchFamily="18" charset="0"/>
              </a:rPr>
              <a:t>Aufgabe ist es, die eigenen Vorstellungen zu reflektieren und individuelle Zielvorstellungen zu entwickeln</a:t>
            </a:r>
            <a:r>
              <a:rPr lang="de-DE" sz="3200" dirty="0">
                <a:latin typeface="Bookman Old Style" panose="02050604050505020204" pitchFamily="18" charset="0"/>
                <a:ea typeface="Times New Roman" panose="02020603050405020304" pitchFamily="18" charset="0"/>
                <a:cs typeface="Times New Roman" panose="02020603050405020304" pitchFamily="18" charset="0"/>
              </a:rPr>
              <a:t>. </a:t>
            </a:r>
            <a:r>
              <a:rPr lang="de-DE" sz="3200" dirty="0">
                <a:latin typeface="Bookman Old Style" panose="02050604050505020204" pitchFamily="18" charset="0"/>
                <a:ea typeface="MS Mincho" panose="02020609040205080304" pitchFamily="49" charset="-128"/>
                <a:cs typeface="Times New Roman" panose="02020603050405020304" pitchFamily="18" charset="0"/>
              </a:rPr>
              <a:t> </a:t>
            </a:r>
            <a:endParaRPr lang="de-DE" sz="32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6127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BCC9D57-7C19-C149-BBA9-7AA299ACA26A}"/>
              </a:ext>
            </a:extLst>
          </p:cNvPr>
          <p:cNvSpPr/>
          <p:nvPr/>
        </p:nvSpPr>
        <p:spPr>
          <a:xfrm>
            <a:off x="1588169" y="160422"/>
            <a:ext cx="8855242" cy="6370975"/>
          </a:xfrm>
          <a:prstGeom prst="rect">
            <a:avLst/>
          </a:prstGeom>
        </p:spPr>
        <p:txBody>
          <a:bodyPr wrap="square">
            <a:spAutoFit/>
          </a:bodyPr>
          <a:lstStyle/>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Die dreidimensionale Struktur von Identität</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 </a:t>
            </a: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Temporale Struktur: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Wer bin ich? Bezieht sich immer auf Gegenwart in Hinblick auf die Zukunft und ist zugleich von Vergangenheit bestimmt.</a:t>
            </a:r>
          </a:p>
          <a:p>
            <a:pPr marL="457200"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 </a:t>
            </a: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Wirklichkeit und Möglichkeit:</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Die Spannung zwischen dem was ist und dem was sein könnte ergibt sich bei dem Versuch der Selbstvergewisserung. </a:t>
            </a: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 </a:t>
            </a: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Kognitiv-beschreibend und affektiv-evaluierend</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Man kann Ereignisse aufzählen, bewerten, Stellung beziehen. Die Bewertung wird umso positiver ausfallen, je mehr die eigene Lebensgeschichte Kohärenz (Zusammenhang) und Konsistenz (Widerspruchslosigkeit) aufweist.</a:t>
            </a:r>
          </a:p>
        </p:txBody>
      </p:sp>
    </p:spTree>
    <p:extLst>
      <p:ext uri="{BB962C8B-B14F-4D97-AF65-F5344CB8AC3E}">
        <p14:creationId xmlns:p14="http://schemas.microsoft.com/office/powerpoint/2010/main" val="136061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78E029CC-9922-1942-A1E1-AFD142021912}"/>
              </a:ext>
            </a:extLst>
          </p:cNvPr>
          <p:cNvSpPr/>
          <p:nvPr/>
        </p:nvSpPr>
        <p:spPr>
          <a:xfrm>
            <a:off x="266700" y="381000"/>
            <a:ext cx="11544300" cy="5262979"/>
          </a:xfrm>
          <a:prstGeom prst="rect">
            <a:avLst/>
          </a:prstGeom>
        </p:spPr>
        <p:txBody>
          <a:bodyPr wrap="square">
            <a:spAutoFit/>
          </a:bodyPr>
          <a:lstStyle/>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Ästhetische Forschung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und </a:t>
            </a:r>
            <a:r>
              <a:rPr lang="de-DE" sz="2400" b="1" dirty="0" err="1">
                <a:latin typeface="Bookman Old Style" panose="02050604050505020204" pitchFamily="18" charset="0"/>
                <a:ea typeface="MS Mincho" panose="02020609040205080304" pitchFamily="49" charset="-128"/>
                <a:cs typeface="Times New Roman" panose="02020603050405020304" pitchFamily="18" charset="0"/>
              </a:rPr>
              <a:t>Biografiearbeit</a:t>
            </a: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i="1" dirty="0">
                <a:latin typeface="Bookman Old Style" panose="02050604050505020204" pitchFamily="18" charset="0"/>
                <a:ea typeface="MS Mincho" panose="02020609040205080304" pitchFamily="49" charset="-128"/>
                <a:cs typeface="Times New Roman" panose="02020603050405020304" pitchFamily="18" charset="0"/>
              </a:rPr>
              <a:t>(</a:t>
            </a:r>
            <a:r>
              <a:rPr lang="de-DE" sz="2400" i="1" dirty="0" err="1">
                <a:latin typeface="Bookman Old Style" panose="02050604050505020204" pitchFamily="18" charset="0"/>
                <a:ea typeface="MS Mincho" panose="02020609040205080304" pitchFamily="49" charset="-128"/>
                <a:cs typeface="Times New Roman" panose="02020603050405020304" pitchFamily="18" charset="0"/>
              </a:rPr>
              <a:t>Biografieren</a:t>
            </a:r>
            <a:r>
              <a:rPr lang="de-DE" sz="2400" i="1" dirty="0">
                <a:latin typeface="Bookman Old Style" panose="02050604050505020204" pitchFamily="18" charset="0"/>
                <a:ea typeface="MS Mincho" panose="02020609040205080304" pitchFamily="49" charset="-128"/>
                <a:cs typeface="Times New Roman" panose="02020603050405020304" pitchFamily="18" charset="0"/>
              </a:rPr>
              <a:t>= Schreiben/Zeichnen des Lebens)</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p>
          <a:p>
            <a:pPr algn="ctr">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subjektbezogen, selbst verantwortet/eigenständig organisiert</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p>
          <a:p>
            <a:pPr marL="899160">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Ziel: </a:t>
            </a:r>
            <a:r>
              <a:rPr lang="de-DE" sz="2400" dirty="0">
                <a:latin typeface="Bookman Old Style" panose="02050604050505020204" pitchFamily="18" charset="0"/>
                <a:ea typeface="MS Mincho" panose="02020609040205080304" pitchFamily="49" charset="-128"/>
                <a:cs typeface="Times New Roman" panose="02020603050405020304" pitchFamily="18" charset="0"/>
              </a:rPr>
              <a:t>Aktive Gestaltung der eigenen Lebensgeschichte/Reflektieren/Bewusstwerden/Deuten/Verändern</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Bookman Old Style" panose="02050604050505020204" pitchFamily="18" charset="0"/>
                <a:ea typeface="MS Mincho" panose="02020609040205080304" pitchFamily="49" charset="-128"/>
                <a:cs typeface="Times New Roman" panose="02020603050405020304" pitchFamily="18" charset="0"/>
              </a:rPr>
              <a:t> </a:t>
            </a:r>
          </a:p>
          <a:p>
            <a:pPr algn="ctr">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Ausgangspunkt: </a:t>
            </a:r>
            <a:r>
              <a:rPr lang="de-DE" sz="2400" dirty="0">
                <a:latin typeface="Bookman Old Style" panose="02050604050505020204" pitchFamily="18" charset="0"/>
                <a:ea typeface="MS Mincho" panose="02020609040205080304" pitchFamily="49" charset="-128"/>
                <a:cs typeface="Times New Roman" panose="02020603050405020304" pitchFamily="18" charset="0"/>
              </a:rPr>
              <a:t>Eine individuelle Fragestellung</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484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12900F-7246-744B-9E7A-B1E26357A141}"/>
              </a:ext>
            </a:extLst>
          </p:cNvPr>
          <p:cNvSpPr txBox="1"/>
          <p:nvPr/>
        </p:nvSpPr>
        <p:spPr>
          <a:xfrm>
            <a:off x="723901" y="666750"/>
            <a:ext cx="11125200" cy="5078313"/>
          </a:xfrm>
          <a:prstGeom prst="rect">
            <a:avLst/>
          </a:prstGeom>
          <a:noFill/>
        </p:spPr>
        <p:txBody>
          <a:bodyPr wrap="square" rtlCol="0">
            <a:spAutoFit/>
          </a:bodyPr>
          <a:lstStyle/>
          <a:p>
            <a:r>
              <a:rPr lang="de-DE" sz="3600" b="1" dirty="0"/>
              <a:t>Anlässe:</a:t>
            </a:r>
          </a:p>
          <a:p>
            <a:endParaRPr lang="de-DE" sz="3600" b="1" dirty="0"/>
          </a:p>
          <a:p>
            <a:r>
              <a:rPr lang="de-DE" sz="3600" dirty="0"/>
              <a:t>Das Selbst, Andere, Orte/Räume, eigene/andere Dinge, Bilder/Texte, Geräusche/ Gerüche</a:t>
            </a:r>
          </a:p>
          <a:p>
            <a:endParaRPr lang="de-DE" sz="3600" dirty="0"/>
          </a:p>
          <a:p>
            <a:r>
              <a:rPr lang="de-DE" sz="3600" b="1" dirty="0"/>
              <a:t>Herangehensweisen:</a:t>
            </a:r>
          </a:p>
          <a:p>
            <a:endParaRPr lang="de-DE" sz="3600" b="1" dirty="0"/>
          </a:p>
          <a:p>
            <a:r>
              <a:rPr lang="de-DE" sz="3600" dirty="0"/>
              <a:t>Recherchieren, Dokumentieren, Fälschen, Bilder Herstellen, Inszenieren, Installieren</a:t>
            </a:r>
          </a:p>
        </p:txBody>
      </p:sp>
    </p:spTree>
    <p:extLst>
      <p:ext uri="{BB962C8B-B14F-4D97-AF65-F5344CB8AC3E}">
        <p14:creationId xmlns:p14="http://schemas.microsoft.com/office/powerpoint/2010/main" val="419837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D147-FB87-F542-88F7-70791A2C6E1C}"/>
              </a:ext>
            </a:extLst>
          </p:cNvPr>
          <p:cNvSpPr/>
          <p:nvPr/>
        </p:nvSpPr>
        <p:spPr>
          <a:xfrm>
            <a:off x="1943100" y="1219200"/>
            <a:ext cx="7200900" cy="5724644"/>
          </a:xfrm>
          <a:prstGeom prst="rect">
            <a:avLst/>
          </a:prstGeom>
        </p:spPr>
        <p:txBody>
          <a:bodyPr wrap="square">
            <a:spAutoFit/>
          </a:bodyPr>
          <a:lstStyle/>
          <a:p>
            <a:pPr algn="ctr">
              <a:spcAft>
                <a:spcPts val="0"/>
              </a:spcAft>
            </a:pPr>
            <a:r>
              <a:rPr lang="de-DE" sz="4000" dirty="0">
                <a:effectLst/>
                <a:latin typeface="Helvetica Neue" panose="02000503000000020004" pitchFamily="2" charset="0"/>
                <a:ea typeface="MS Mincho" panose="02020609040205080304" pitchFamily="49" charset="-128"/>
                <a:cs typeface="Times New Roman" panose="02020603050405020304" pitchFamily="18" charset="0"/>
              </a:rPr>
              <a:t>Die fünf Phasen</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4000" dirty="0">
                <a:effectLst/>
                <a:latin typeface="Helvetica Neue" panose="02000503000000020004" pitchFamily="2" charset="0"/>
                <a:ea typeface="MS Mincho" panose="02020609040205080304" pitchFamily="49" charset="-128"/>
                <a:cs typeface="Times New Roman" panose="02020603050405020304" pitchFamily="18" charset="0"/>
              </a:rPr>
              <a:t>der Ästhetischen Forschung</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1400" dirty="0">
                <a:effectLst/>
                <a:latin typeface="Helvetica Neue" panose="02000503000000020004" pitchFamily="2" charset="0"/>
                <a:ea typeface="MS Mincho" panose="02020609040205080304" pitchFamily="49" charset="-128"/>
                <a:cs typeface="Times New Roman" panose="02020603050405020304" pitchFamily="18" charset="0"/>
              </a:rPr>
              <a:t> </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1400" dirty="0">
                <a:effectLst/>
                <a:latin typeface="Helvetica Neue" panose="02000503000000020004" pitchFamily="2" charset="0"/>
                <a:ea typeface="MS Mincho" panose="02020609040205080304" pitchFamily="49" charset="-128"/>
                <a:cs typeface="Times New Roman" panose="02020603050405020304" pitchFamily="18" charset="0"/>
              </a:rPr>
              <a:t>nach Christina Leuschner</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1200" dirty="0">
                <a:effectLst/>
                <a:latin typeface="Helvetica Neue" panose="02000503000000020004" pitchFamily="2" charset="0"/>
                <a:ea typeface="MS Mincho" panose="02020609040205080304" pitchFamily="49" charset="-128"/>
                <a:cs typeface="Times New Roman" panose="02020603050405020304" pitchFamily="18" charset="0"/>
              </a:rPr>
              <a:t> </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dirty="0">
                <a:latin typeface="Helvetica Neue" panose="02000503000000020004" pitchFamily="2" charset="0"/>
                <a:ea typeface="MS Mincho" panose="02020609040205080304" pitchFamily="49" charset="-128"/>
                <a:cs typeface="Times New Roman" panose="02020603050405020304" pitchFamily="18" charset="0"/>
              </a:rPr>
              <a:t>  </a:t>
            </a: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1. Thema und Frage finden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2. Forschen, sammeln und erfahren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3. Material aufbereiten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4. Präsentieren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5. Reflektieren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dirty="0">
                <a:latin typeface="Helvetica Neue" panose="02000503000000020004" pitchFamily="2"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4294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FBAF8AF-EB26-FA40-A28C-AB277E419EC9}"/>
              </a:ext>
            </a:extLst>
          </p:cNvPr>
          <p:cNvPicPr>
            <a:picLocks noChangeAspect="1"/>
          </p:cNvPicPr>
          <p:nvPr/>
        </p:nvPicPr>
        <p:blipFill>
          <a:blip r:embed="rId3"/>
          <a:stretch>
            <a:fillRect/>
          </a:stretch>
        </p:blipFill>
        <p:spPr>
          <a:xfrm>
            <a:off x="2914650" y="984250"/>
            <a:ext cx="6362700" cy="4889500"/>
          </a:xfrm>
          <a:prstGeom prst="rect">
            <a:avLst/>
          </a:prstGeom>
        </p:spPr>
      </p:pic>
      <p:sp>
        <p:nvSpPr>
          <p:cNvPr id="4" name="Textfeld 3">
            <a:extLst>
              <a:ext uri="{FF2B5EF4-FFF2-40B4-BE49-F238E27FC236}">
                <a16:creationId xmlns:a16="http://schemas.microsoft.com/office/drawing/2014/main" id="{237F1D57-01D3-8143-9FA1-B81944FBD98B}"/>
              </a:ext>
            </a:extLst>
          </p:cNvPr>
          <p:cNvSpPr txBox="1"/>
          <p:nvPr/>
        </p:nvSpPr>
        <p:spPr>
          <a:xfrm>
            <a:off x="8229600" y="6115050"/>
            <a:ext cx="4015736" cy="369332"/>
          </a:xfrm>
          <a:prstGeom prst="rect">
            <a:avLst/>
          </a:prstGeom>
          <a:noFill/>
        </p:spPr>
        <p:txBody>
          <a:bodyPr wrap="square" rtlCol="0">
            <a:spAutoFit/>
          </a:bodyPr>
          <a:lstStyle/>
          <a:p>
            <a:r>
              <a:rPr lang="de-DE" dirty="0"/>
              <a:t>Jeff Wall: „</a:t>
            </a:r>
            <a:r>
              <a:rPr lang="de-DE" dirty="0" err="1"/>
              <a:t>Odradek</a:t>
            </a:r>
            <a:r>
              <a:rPr lang="de-DE" dirty="0"/>
              <a:t>“ 1994, </a:t>
            </a:r>
            <a:r>
              <a:rPr lang="de-DE" dirty="0" err="1"/>
              <a:t>Lightbox</a:t>
            </a:r>
            <a:endParaRPr lang="de-DE" dirty="0"/>
          </a:p>
        </p:txBody>
      </p:sp>
    </p:spTree>
    <p:extLst>
      <p:ext uri="{BB962C8B-B14F-4D97-AF65-F5344CB8AC3E}">
        <p14:creationId xmlns:p14="http://schemas.microsoft.com/office/powerpoint/2010/main" val="18021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D562738-8C08-B14C-8ED0-EB26366F5E9D}"/>
              </a:ext>
            </a:extLst>
          </p:cNvPr>
          <p:cNvPicPr>
            <a:picLocks noChangeAspect="1"/>
          </p:cNvPicPr>
          <p:nvPr/>
        </p:nvPicPr>
        <p:blipFill>
          <a:blip r:embed="rId3"/>
          <a:stretch>
            <a:fillRect/>
          </a:stretch>
        </p:blipFill>
        <p:spPr>
          <a:xfrm>
            <a:off x="1892300" y="88900"/>
            <a:ext cx="8407400" cy="6680200"/>
          </a:xfrm>
          <a:prstGeom prst="rect">
            <a:avLst/>
          </a:prstGeom>
        </p:spPr>
      </p:pic>
    </p:spTree>
    <p:extLst>
      <p:ext uri="{BB962C8B-B14F-4D97-AF65-F5344CB8AC3E}">
        <p14:creationId xmlns:p14="http://schemas.microsoft.com/office/powerpoint/2010/main" val="259915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02A7DD6-FD10-9045-94EB-220B711B5432}"/>
              </a:ext>
            </a:extLst>
          </p:cNvPr>
          <p:cNvPicPr>
            <a:picLocks noChangeAspect="1"/>
          </p:cNvPicPr>
          <p:nvPr/>
        </p:nvPicPr>
        <p:blipFill>
          <a:blip r:embed="rId3"/>
          <a:stretch>
            <a:fillRect/>
          </a:stretch>
        </p:blipFill>
        <p:spPr>
          <a:xfrm>
            <a:off x="6778869" y="304800"/>
            <a:ext cx="4359031" cy="2463800"/>
          </a:xfrm>
          <a:prstGeom prst="rect">
            <a:avLst/>
          </a:prstGeom>
        </p:spPr>
      </p:pic>
      <p:pic>
        <p:nvPicPr>
          <p:cNvPr id="6" name="Grafik 5">
            <a:extLst>
              <a:ext uri="{FF2B5EF4-FFF2-40B4-BE49-F238E27FC236}">
                <a16:creationId xmlns:a16="http://schemas.microsoft.com/office/drawing/2014/main" id="{3D5AABC4-624D-0742-AB7C-43FDA89F98B9}"/>
              </a:ext>
            </a:extLst>
          </p:cNvPr>
          <p:cNvPicPr>
            <a:picLocks noChangeAspect="1"/>
          </p:cNvPicPr>
          <p:nvPr/>
        </p:nvPicPr>
        <p:blipFill>
          <a:blip r:embed="rId4"/>
          <a:stretch>
            <a:fillRect/>
          </a:stretch>
        </p:blipFill>
        <p:spPr>
          <a:xfrm>
            <a:off x="584200" y="88900"/>
            <a:ext cx="5080000" cy="6559550"/>
          </a:xfrm>
          <a:prstGeom prst="rect">
            <a:avLst/>
          </a:prstGeom>
        </p:spPr>
      </p:pic>
      <p:pic>
        <p:nvPicPr>
          <p:cNvPr id="8" name="Grafik 7">
            <a:extLst>
              <a:ext uri="{FF2B5EF4-FFF2-40B4-BE49-F238E27FC236}">
                <a16:creationId xmlns:a16="http://schemas.microsoft.com/office/drawing/2014/main" id="{6649624B-D431-D547-B746-57E6626CFB42}"/>
              </a:ext>
            </a:extLst>
          </p:cNvPr>
          <p:cNvPicPr>
            <a:picLocks noChangeAspect="1"/>
          </p:cNvPicPr>
          <p:nvPr/>
        </p:nvPicPr>
        <p:blipFill>
          <a:blip r:embed="rId5"/>
          <a:stretch>
            <a:fillRect/>
          </a:stretch>
        </p:blipFill>
        <p:spPr>
          <a:xfrm>
            <a:off x="6747223" y="3409950"/>
            <a:ext cx="4796518" cy="2686050"/>
          </a:xfrm>
          <a:prstGeom prst="rect">
            <a:avLst/>
          </a:prstGeom>
        </p:spPr>
      </p:pic>
    </p:spTree>
    <p:extLst>
      <p:ext uri="{BB962C8B-B14F-4D97-AF65-F5344CB8AC3E}">
        <p14:creationId xmlns:p14="http://schemas.microsoft.com/office/powerpoint/2010/main" val="29911214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Breitbild</PresentationFormat>
  <Paragraphs>107</Paragraphs>
  <Slides>11</Slides>
  <Notes>10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11</vt:i4>
      </vt:variant>
    </vt:vector>
  </HeadingPairs>
  <TitlesOfParts>
    <vt:vector size="21" baseType="lpstr">
      <vt:lpstr>Arial</vt:lpstr>
      <vt:lpstr>Bookman Old Style</vt:lpstr>
      <vt:lpstr>Calibri</vt:lpstr>
      <vt:lpstr>Calibri Light</vt:lpstr>
      <vt:lpstr>Cambria</vt:lpstr>
      <vt:lpstr>Helvetica Neue</vt:lpstr>
      <vt:lpstr>MetaCorrespondence</vt:lpstr>
      <vt:lpstr>MetaCorrespondence,Bold</vt:lpstr>
      <vt:lpstr>Wingdings</vt:lpstr>
      <vt:lpstr>Office</vt:lpstr>
      <vt:lpstr>Ästhetische Forschung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Ästhetische Forschung</dc:title>
  <dc:creator>Microsoft Office User</dc:creator>
  <cp:lastModifiedBy>Agathe Sch</cp:lastModifiedBy>
  <cp:revision>15</cp:revision>
  <dcterms:created xsi:type="dcterms:W3CDTF">2021-03-23T07:24:39Z</dcterms:created>
  <dcterms:modified xsi:type="dcterms:W3CDTF">2025-05-13T19:22:42Z</dcterms:modified>
</cp:coreProperties>
</file>