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heme/theme1.xml" ContentType="application/vnd.openxmlformats-officedocument.theme+xml"/>
  <Override PartName="/ppt/theme/theme19.xml" ContentType="application/vnd.openxmlformats-officedocument.theme+xml"/>
  <Override PartName="/ppt/presentation.xml" ContentType="application/vnd.openxmlformats-officedocument.presentationml.presentation.main+xml"/>
  <Override PartName="/ppt/slides/slide45.xml" ContentType="application/vnd.openxmlformats-officedocument.presentationml.slide+xml"/>
  <Override PartName="/ppt/slides/slide18.xml" ContentType="application/vnd.openxmlformats-officedocument.presentationml.slide+xml"/>
  <Override PartName="/ppt/slides/slide1.xml" ContentType="application/vnd.openxmlformats-officedocument.presentationml.slide+xml"/>
  <Override PartName="/ppt/slides/slide20.xml" ContentType="application/vnd.openxmlformats-officedocument.presentationml.slide+xml"/>
  <Override PartName="/ppt/slides/slide46.xml" ContentType="application/vnd.openxmlformats-officedocument.presentationml.slide+xml"/>
  <Override PartName="/ppt/slides/slide2.xml" ContentType="application/vnd.openxmlformats-officedocument.presentationml.slide+xml"/>
  <Override PartName="/ppt/slides/slide21.xml" ContentType="application/vnd.openxmlformats-officedocument.presentationml.slide+xml"/>
  <Override PartName="/ppt/slides/slide47.xml" ContentType="application/vnd.openxmlformats-officedocument.presentationml.slide+xml"/>
  <Override PartName="/ppt/slides/slide3.xml" ContentType="application/vnd.openxmlformats-officedocument.presentationml.slide+xml"/>
  <Override PartName="/ppt/slides/slide40.xml" ContentType="application/vnd.openxmlformats-officedocument.presentationml.slide+xml"/>
  <Override PartName="/ppt/slides/slide4.xml" ContentType="application/vnd.openxmlformats-officedocument.presentationml.slide+xml"/>
  <Override PartName="/ppt/slides/slide41.xml" ContentType="application/vnd.openxmlformats-officedocument.presentationml.slide+xml"/>
  <Override PartName="/ppt/slides/slide5.xml" ContentType="application/vnd.openxmlformats-officedocument.presentationml.slide+xml"/>
  <Override PartName="/ppt/slides/slide22.xml" ContentType="application/vnd.openxmlformats-officedocument.presentationml.slide+xml"/>
  <Override PartName="/ppt/slides/slide42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4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26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49.xml" ContentType="application/vnd.openxmlformats-officedocument.presentationml.slide+xml"/>
  <Override PartName="/ppt/slides/slide14.xml" ContentType="application/vnd.openxmlformats-officedocument.presentationml.slide+xml"/>
  <Override PartName="/ppt/slides/slide48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44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64.xml" ContentType="application/vnd.openxmlformats-officedocument.presentationml.slide+xml"/>
  <Override PartName="/ppt/slides/slide3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media/image66.tif" ContentType="image/tiff"/>
  <Override PartName="/ppt/media/image13.wmf" ContentType="image/x-wmf"/>
  <Override PartName="/ppt/media/image14.wmf" ContentType="image/x-wmf"/>
  <Override PartName="/ppt/media/image7.wmf" ContentType="image/x-wmf"/>
  <Override PartName="/ppt/media/media32.mp4" ContentType="video/mp4"/>
  <Override PartName="/ppt/media/image61.wmf" ContentType="image/x-wmf"/>
  <Override PartName="/ppt/media/image54.wmf" ContentType="image/x-wmf"/>
  <Override PartName="/ppt/media/image53.wmf" ContentType="image/x-wmf"/>
  <Override PartName="/ppt/media/image55.wmf" ContentType="image/x-wmf"/>
  <Override PartName="/ppt/media/image56.wmf" ContentType="image/x-wmf"/>
  <Override PartName="/ppt/slideMasters/slideMaster1.xml" ContentType="application/vnd.openxmlformats-officedocument.presentationml.slideMaster+xml"/>
  <Override PartName="/ppt/notesSlides/notesSlide54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presProps.xml" ContentType="application/vnd.openxmlformats-officedocument.presentationml.presPro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notesMasterIdLst>
    <p:notesMasterId r:id="rId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1" r:id="rId69"/>
    <p:sldId id="322" r:id="rId70"/>
    <p:sldId id="323" r:id="rId71"/>
    <p:sldId id="324" r:id="rId72"/>
    <p:sldId id="325" r:id="rId73"/>
    <p:sldId id="326" r:id="rId74"/>
    <p:sldId id="327" r:id="rId75"/>
    <p:sldId id="328" r:id="rId76"/>
    <p:sldId id="329" r:id="rId77"/>
    <p:sldId id="330" r:id="rId78"/>
    <p:sldId id="331" r:id="rId79"/>
    <p:sldId id="332" r:id="rId80"/>
    <p:sldId id="333" r:id="rId81"/>
    <p:sldId id="334" r:id="rId82"/>
    <p:sldId id="335" r:id="rId83"/>
    <p:sldId id="336" r:id="rId84"/>
    <p:sldId id="337" r:id="rId85"/>
    <p:sldId id="338" r:id="rId86"/>
    <p:sldId id="339" r:id="rId87"/>
    <p:sldId id="340" r:id="rId88"/>
    <p:sldId id="341" r:id="rId89"/>
    <p:sldId id="342" r:id="rId90"/>
    <p:sldId id="343" r:id="rId91"/>
  </p:sldIdLst>
  <p:sldSz cx="9144000" cy="6858000"/>
  <p:notesSz cx="10002838" cy="6877050"/>
</p:presentation>
</file>

<file path=ppt/presProps.xml><?xml version="1.0" encoding="utf-8"?>
<p:presentationPr xmlns:a="http://schemas.openxmlformats.org/drawingml/2006/main" xmlns:p="http://schemas.openxmlformats.org/presentationml/2006/main" xmlns:r="http://schemas.openxmlformats.org/officeDocument/2006/relationships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<Relationship Id="rId68" Type="http://schemas.openxmlformats.org/officeDocument/2006/relationships/slide" Target="slides/slide65.xml"/><Relationship Id="rId69" Type="http://schemas.openxmlformats.org/officeDocument/2006/relationships/slide" Target="slides/slide66.xml"/><Relationship Id="rId70" Type="http://schemas.openxmlformats.org/officeDocument/2006/relationships/slide" Target="slides/slide67.xml"/><Relationship Id="rId71" Type="http://schemas.openxmlformats.org/officeDocument/2006/relationships/slide" Target="slides/slide68.xml"/><Relationship Id="rId72" Type="http://schemas.openxmlformats.org/officeDocument/2006/relationships/slide" Target="slides/slide69.xml"/><Relationship Id="rId73" Type="http://schemas.openxmlformats.org/officeDocument/2006/relationships/slide" Target="slides/slide70.xml"/><Relationship Id="rId74" Type="http://schemas.openxmlformats.org/officeDocument/2006/relationships/slide" Target="slides/slide71.xml"/><Relationship Id="rId75" Type="http://schemas.openxmlformats.org/officeDocument/2006/relationships/slide" Target="slides/slide72.xml"/><Relationship Id="rId76" Type="http://schemas.openxmlformats.org/officeDocument/2006/relationships/slide" Target="slides/slide73.xml"/><Relationship Id="rId77" Type="http://schemas.openxmlformats.org/officeDocument/2006/relationships/slide" Target="slides/slide74.xml"/><Relationship Id="rId78" Type="http://schemas.openxmlformats.org/officeDocument/2006/relationships/slide" Target="slides/slide75.xml"/><Relationship Id="rId79" Type="http://schemas.openxmlformats.org/officeDocument/2006/relationships/slide" Target="slides/slide76.xml"/><Relationship Id="rId80" Type="http://schemas.openxmlformats.org/officeDocument/2006/relationships/slide" Target="slides/slide77.xml"/><Relationship Id="rId81" Type="http://schemas.openxmlformats.org/officeDocument/2006/relationships/slide" Target="slides/slide78.xml"/><Relationship Id="rId82" Type="http://schemas.openxmlformats.org/officeDocument/2006/relationships/slide" Target="slides/slide79.xml"/><Relationship Id="rId83" Type="http://schemas.openxmlformats.org/officeDocument/2006/relationships/slide" Target="slides/slide80.xml"/><Relationship Id="rId84" Type="http://schemas.openxmlformats.org/officeDocument/2006/relationships/slide" Target="slides/slide81.xml"/><Relationship Id="rId85" Type="http://schemas.openxmlformats.org/officeDocument/2006/relationships/slide" Target="slides/slide82.xml"/><Relationship Id="rId86" Type="http://schemas.openxmlformats.org/officeDocument/2006/relationships/slide" Target="slides/slide83.xml"/><Relationship Id="rId87" Type="http://schemas.openxmlformats.org/officeDocument/2006/relationships/slide" Target="slides/slide84.xml"/><Relationship Id="rId88" Type="http://schemas.openxmlformats.org/officeDocument/2006/relationships/slide" Target="slides/slide85.xml"/><Relationship Id="rId89" Type="http://schemas.openxmlformats.org/officeDocument/2006/relationships/slide" Target="slides/slide86.xml"/><Relationship Id="rId90" Type="http://schemas.openxmlformats.org/officeDocument/2006/relationships/slide" Target="slides/slide87.xml"/><Relationship Id="rId91" Type="http://schemas.openxmlformats.org/officeDocument/2006/relationships/slide" Target="slides/slide88.xml"/><Relationship Id="rId92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19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sldImg"/>
          </p:nvPr>
        </p:nvSpPr>
        <p:spPr>
          <a:xfrm>
            <a:off x="0" y="81252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lang="de-DE" sz="4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Folie mittels Klicken verschieben</a:t>
            </a:r>
            <a:endParaRPr lang="de-DE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lang="de-DE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Format der Notizen mittels Klicken bearbeiten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9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&lt;Kopfzeile&gt;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0" name="PlaceHolder 4"/>
          <p:cNvSpPr>
            <a:spLocks noGrp="1"/>
          </p:cNvSpPr>
          <p:nvPr>
            <p:ph type="dt" idx="36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buNone/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&lt;Datum/Uhrzeit&gt;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1" name="PlaceHolder 5"/>
          <p:cNvSpPr>
            <a:spLocks noGrp="1"/>
          </p:cNvSpPr>
          <p:nvPr>
            <p:ph type="ftr" idx="37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&lt;Fußzeile&gt;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2" name="PlaceHolder 6"/>
          <p:cNvSpPr>
            <a:spLocks noGrp="1"/>
          </p:cNvSpPr>
          <p:nvPr>
            <p:ph type="sldNum" idx="38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buNone/>
            </a:pPr>
            <a:fld id="{C5076BF9-83E6-4057-B5EE-28C7B2ECC5A6}" type="slidenum"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&lt;Foliennummer&gt;</a:t>
            </a:fld>
            <a:endParaRPr lang="de-DE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
</Relationships>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
</Relationships>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
</Relationships>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
</Relationships>
</file>

<file path=ppt/notesSlides/_rels/notesSlide26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
</Relationships>
</file>

<file path=ppt/notesSlides/_rels/notesSlide27.xml.rels><?xml version="1.0" encoding="UTF-8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
</Relationships>
</file>

<file path=ppt/notesSlides/_rels/notesSlide28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
</Relationships>
</file>

<file path=ppt/notesSlides/_rels/notesSlide29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30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
</Relationships>
</file>

<file path=ppt/notesSlides/_rels/notesSlide31.xml.rels><?xml version="1.0" encoding="UTF-8"?>
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
</Relationships>
</file>

<file path=ppt/notesSlides/_rels/notesSlide32.xml.rels><?xml version="1.0" encoding="UTF-8"?>
<Relationships xmlns="http://schemas.openxmlformats.org/package/2006/relationships"><Relationship Id="rId1" Type="http://schemas.openxmlformats.org/officeDocument/2006/relationships/slide" Target="../slides/slide32.xml"/><Relationship Id="rId2" Type="http://schemas.openxmlformats.org/officeDocument/2006/relationships/notesMaster" Target="../notesMasters/notesMaster1.xml"/>
</Relationships>
</file>

<file path=ppt/notesSlides/_rels/notesSlide33.xml.rels><?xml version="1.0" encoding="UTF-8"?>
<Relationships xmlns="http://schemas.openxmlformats.org/package/2006/relationships"><Relationship Id="rId1" Type="http://schemas.openxmlformats.org/officeDocument/2006/relationships/slide" Target="../slides/slide33.xml"/><Relationship Id="rId2" Type="http://schemas.openxmlformats.org/officeDocument/2006/relationships/notesMaster" Target="../notesMasters/notesMaster1.xml"/>
</Relationships>
</file>

<file path=ppt/notesSlides/_rels/notesSlide34.xml.rels><?xml version="1.0" encoding="UTF-8"?>
<Relationships xmlns="http://schemas.openxmlformats.org/package/2006/relationships"><Relationship Id="rId1" Type="http://schemas.openxmlformats.org/officeDocument/2006/relationships/slide" Target="../slides/slide34.xml"/><Relationship Id="rId2" Type="http://schemas.openxmlformats.org/officeDocument/2006/relationships/notesMaster" Target="../notesMasters/notesMaster1.xml"/>
</Relationships>
</file>

<file path=ppt/notesSlides/_rels/notesSlide35.xml.rels><?xml version="1.0" encoding="UTF-8"?>
<Relationships xmlns="http://schemas.openxmlformats.org/package/2006/relationships"><Relationship Id="rId1" Type="http://schemas.openxmlformats.org/officeDocument/2006/relationships/slide" Target="../slides/slide35.xml"/><Relationship Id="rId2" Type="http://schemas.openxmlformats.org/officeDocument/2006/relationships/notesMaster" Target="../notesMasters/notesMaster1.xml"/>
</Relationships>
</file>

<file path=ppt/notesSlides/_rels/notesSlide36.xml.rels><?xml version="1.0" encoding="UTF-8"?>
<Relationships xmlns="http://schemas.openxmlformats.org/package/2006/relationships"><Relationship Id="rId1" Type="http://schemas.openxmlformats.org/officeDocument/2006/relationships/slide" Target="../slides/slide36.xml"/><Relationship Id="rId2" Type="http://schemas.openxmlformats.org/officeDocument/2006/relationships/notesMaster" Target="../notesMasters/notesMaster1.xml"/>
</Relationships>
</file>

<file path=ppt/notesSlides/_rels/notesSlide38.xml.rels><?xml version="1.0" encoding="UTF-8"?>
<Relationships xmlns="http://schemas.openxmlformats.org/package/2006/relationships"><Relationship Id="rId1" Type="http://schemas.openxmlformats.org/officeDocument/2006/relationships/slide" Target="../slides/slide38.xml"/><Relationship Id="rId2" Type="http://schemas.openxmlformats.org/officeDocument/2006/relationships/notesMaster" Target="../notesMasters/notesMaster1.xml"/>
</Relationships>
</file>

<file path=ppt/notesSlides/_rels/notesSlide39.xml.rels><?xml version="1.0" encoding="UTF-8"?>
<Relationships xmlns="http://schemas.openxmlformats.org/package/2006/relationships"><Relationship Id="rId1" Type="http://schemas.openxmlformats.org/officeDocument/2006/relationships/slide" Target="../slides/slide39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40.xml.rels><?xml version="1.0" encoding="UTF-8"?>
<Relationships xmlns="http://schemas.openxmlformats.org/package/2006/relationships"><Relationship Id="rId1" Type="http://schemas.openxmlformats.org/officeDocument/2006/relationships/slide" Target="../slides/slide40.xml"/><Relationship Id="rId2" Type="http://schemas.openxmlformats.org/officeDocument/2006/relationships/notesMaster" Target="../notesMasters/notesMaster1.xml"/>
</Relationships>
</file>

<file path=ppt/notesSlides/_rels/notesSlide41.xml.rels><?xml version="1.0" encoding="UTF-8"?>
<Relationships xmlns="http://schemas.openxmlformats.org/package/2006/relationships"><Relationship Id="rId1" Type="http://schemas.openxmlformats.org/officeDocument/2006/relationships/slide" Target="../slides/slide41.xml"/><Relationship Id="rId2" Type="http://schemas.openxmlformats.org/officeDocument/2006/relationships/notesMaster" Target="../notesMasters/notesMaster1.xml"/>
</Relationships>
</file>

<file path=ppt/notesSlides/_rels/notesSlide42.xml.rels><?xml version="1.0" encoding="UTF-8"?>
<Relationships xmlns="http://schemas.openxmlformats.org/package/2006/relationships"><Relationship Id="rId1" Type="http://schemas.openxmlformats.org/officeDocument/2006/relationships/slide" Target="../slides/slide42.xml"/><Relationship Id="rId2" Type="http://schemas.openxmlformats.org/officeDocument/2006/relationships/notesMaster" Target="../notesMasters/notesMaster1.xml"/>
</Relationships>
</file>

<file path=ppt/notesSlides/_rels/notesSlide44.xml.rels><?xml version="1.0" encoding="UTF-8"?>
<Relationships xmlns="http://schemas.openxmlformats.org/package/2006/relationships"><Relationship Id="rId1" Type="http://schemas.openxmlformats.org/officeDocument/2006/relationships/slide" Target="../slides/slide44.xml"/><Relationship Id="rId2" Type="http://schemas.openxmlformats.org/officeDocument/2006/relationships/notesMaster" Target="../notesMasters/notesMaster1.xml"/>
</Relationships>
</file>

<file path=ppt/notesSlides/_rels/notesSlide45.xml.rels><?xml version="1.0" encoding="UTF-8"?>
<Relationships xmlns="http://schemas.openxmlformats.org/package/2006/relationships"><Relationship Id="rId1" Type="http://schemas.openxmlformats.org/officeDocument/2006/relationships/slide" Target="../slides/slide45.xml"/><Relationship Id="rId2" Type="http://schemas.openxmlformats.org/officeDocument/2006/relationships/notesMaster" Target="../notesMasters/notesMaster1.xml"/>
</Relationships>
</file>

<file path=ppt/notesSlides/_rels/notesSlide46.xml.rels><?xml version="1.0" encoding="UTF-8"?>
<Relationships xmlns="http://schemas.openxmlformats.org/package/2006/relationships"><Relationship Id="rId1" Type="http://schemas.openxmlformats.org/officeDocument/2006/relationships/slide" Target="../slides/slide46.xml"/><Relationship Id="rId2" Type="http://schemas.openxmlformats.org/officeDocument/2006/relationships/notesMaster" Target="../notesMasters/notesMaster1.xml"/>
</Relationships>
</file>

<file path=ppt/notesSlides/_rels/notesSlide47.xml.rels><?xml version="1.0" encoding="UTF-8"?>
<Relationships xmlns="http://schemas.openxmlformats.org/package/2006/relationships"><Relationship Id="rId1" Type="http://schemas.openxmlformats.org/officeDocument/2006/relationships/slide" Target="../slides/slide47.xml"/><Relationship Id="rId2" Type="http://schemas.openxmlformats.org/officeDocument/2006/relationships/notesMaster" Target="../notesMasters/notesMaster1.xml"/>
</Relationships>
</file>

<file path=ppt/notesSlides/_rels/notesSlide48.xml.rels><?xml version="1.0" encoding="UTF-8"?>
<Relationships xmlns="http://schemas.openxmlformats.org/package/2006/relationships"><Relationship Id="rId1" Type="http://schemas.openxmlformats.org/officeDocument/2006/relationships/slide" Target="../slides/slide48.xml"/><Relationship Id="rId2" Type="http://schemas.openxmlformats.org/officeDocument/2006/relationships/notesMaster" Target="../notesMasters/notesMaster1.xml"/>
</Relationships>
</file>

<file path=ppt/notesSlides/_rels/notesSlide49.xml.rels><?xml version="1.0" encoding="UTF-8"?>
<Relationships xmlns="http://schemas.openxmlformats.org/package/2006/relationships"><Relationship Id="rId1" Type="http://schemas.openxmlformats.org/officeDocument/2006/relationships/slide" Target="../slides/slide49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50.xml.rels><?xml version="1.0" encoding="UTF-8"?>
<Relationships xmlns="http://schemas.openxmlformats.org/package/2006/relationships"><Relationship Id="rId1" Type="http://schemas.openxmlformats.org/officeDocument/2006/relationships/slide" Target="../slides/slide50.xml"/><Relationship Id="rId2" Type="http://schemas.openxmlformats.org/officeDocument/2006/relationships/notesMaster" Target="../notesMasters/notesMaster1.xml"/>
</Relationships>
</file>

<file path=ppt/notesSlides/_rels/notesSlide51.xml.rels><?xml version="1.0" encoding="UTF-8"?>
<Relationships xmlns="http://schemas.openxmlformats.org/package/2006/relationships"><Relationship Id="rId1" Type="http://schemas.openxmlformats.org/officeDocument/2006/relationships/slide" Target="../slides/slide51.xml"/><Relationship Id="rId2" Type="http://schemas.openxmlformats.org/officeDocument/2006/relationships/notesMaster" Target="../notesMasters/notesMaster1.xml"/>
</Relationships>
</file>

<file path=ppt/notesSlides/_rels/notesSlide52.xml.rels><?xml version="1.0" encoding="UTF-8"?>
<Relationships xmlns="http://schemas.openxmlformats.org/package/2006/relationships"><Relationship Id="rId1" Type="http://schemas.openxmlformats.org/officeDocument/2006/relationships/slide" Target="../slides/slide52.xml"/><Relationship Id="rId2" Type="http://schemas.openxmlformats.org/officeDocument/2006/relationships/notesMaster" Target="../notesMasters/notesMaster1.xml"/>
</Relationships>
</file>

<file path=ppt/notesSlides/_rels/notesSlide53.xml.rels><?xml version="1.0" encoding="UTF-8"?>
<Relationships xmlns="http://schemas.openxmlformats.org/package/2006/relationships"><Relationship Id="rId1" Type="http://schemas.openxmlformats.org/officeDocument/2006/relationships/slide" Target="../slides/slide53.xml"/><Relationship Id="rId2" Type="http://schemas.openxmlformats.org/officeDocument/2006/relationships/notesMaster" Target="../notesMasters/notesMaster1.xml"/>
</Relationships>
</file>

<file path=ppt/notesSlides/_rels/notesSlide54.xml.rels><?xml version="1.0" encoding="UTF-8"?>
<Relationships xmlns="http://schemas.openxmlformats.org/package/2006/relationships"><Relationship Id="rId1" Type="http://schemas.openxmlformats.org/officeDocument/2006/relationships/slide" Target="../slides/slide54.xml"/><Relationship Id="rId2" Type="http://schemas.openxmlformats.org/officeDocument/2006/relationships/notesMaster" Target="../notesMasters/notesMaster1.xml"/>
</Relationships>
</file>

<file path=ppt/notesSlides/_rels/notesSlide55.xml.rels><?xml version="1.0" encoding="UTF-8"?>
<Relationships xmlns="http://schemas.openxmlformats.org/package/2006/relationships"><Relationship Id="rId1" Type="http://schemas.openxmlformats.org/officeDocument/2006/relationships/slide" Target="../slides/slide55.xml"/><Relationship Id="rId2" Type="http://schemas.openxmlformats.org/officeDocument/2006/relationships/notesMaster" Target="../notesMasters/notesMaster1.xml"/>
</Relationships>
</file>

<file path=ppt/notesSlides/_rels/notesSlide57.xml.rels><?xml version="1.0" encoding="UTF-8"?>
<Relationships xmlns="http://schemas.openxmlformats.org/package/2006/relationships"><Relationship Id="rId1" Type="http://schemas.openxmlformats.org/officeDocument/2006/relationships/slide" Target="../slides/slide57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60.xml.rels><?xml version="1.0" encoding="UTF-8"?>
<Relationships xmlns="http://schemas.openxmlformats.org/package/2006/relationships"><Relationship Id="rId1" Type="http://schemas.openxmlformats.org/officeDocument/2006/relationships/slide" Target="../slides/slide60.xml"/><Relationship Id="rId2" Type="http://schemas.openxmlformats.org/officeDocument/2006/relationships/notesMaster" Target="../notesMasters/notesMaster1.xml"/>
</Relationships>
</file>

<file path=ppt/notesSlides/_rels/notesSlide61.xml.rels><?xml version="1.0" encoding="UTF-8"?>
<Relationships xmlns="http://schemas.openxmlformats.org/package/2006/relationships"><Relationship Id="rId1" Type="http://schemas.openxmlformats.org/officeDocument/2006/relationships/slide" Target="../slides/slide61.xml"/><Relationship Id="rId2" Type="http://schemas.openxmlformats.org/officeDocument/2006/relationships/notesMaster" Target="../notesMasters/notesMaster1.xml"/>
</Relationships>
</file>

<file path=ppt/notesSlides/_rels/notesSlide62.xml.rels><?xml version="1.0" encoding="UTF-8"?>
<Relationships xmlns="http://schemas.openxmlformats.org/package/2006/relationships"><Relationship Id="rId1" Type="http://schemas.openxmlformats.org/officeDocument/2006/relationships/slide" Target="../slides/slide62.xml"/><Relationship Id="rId2" Type="http://schemas.openxmlformats.org/officeDocument/2006/relationships/notesMaster" Target="../notesMasters/notesMaster1.xml"/>
</Relationships>
</file>

<file path=ppt/notesSlides/_rels/notesSlide63.xml.rels><?xml version="1.0" encoding="UTF-8"?>
<Relationships xmlns="http://schemas.openxmlformats.org/package/2006/relationships"><Relationship Id="rId1" Type="http://schemas.openxmlformats.org/officeDocument/2006/relationships/slide" Target="../slides/slide63.xml"/><Relationship Id="rId2" Type="http://schemas.openxmlformats.org/officeDocument/2006/relationships/notesMaster" Target="../notesMasters/notesMaster1.xml"/>
</Relationships>
</file>

<file path=ppt/notesSlides/_rels/notesSlide64.xml.rels><?xml version="1.0" encoding="UTF-8"?>
<Relationships xmlns="http://schemas.openxmlformats.org/package/2006/relationships"><Relationship Id="rId1" Type="http://schemas.openxmlformats.org/officeDocument/2006/relationships/slide" Target="../slides/slide64.xml"/><Relationship Id="rId2" Type="http://schemas.openxmlformats.org/officeDocument/2006/relationships/notesMaster" Target="../notesMasters/notesMaster1.xml"/>
</Relationships>
</file>

<file path=ppt/notesSlides/_rels/notesSlide65.xml.rels><?xml version="1.0" encoding="UTF-8"?>
<Relationships xmlns="http://schemas.openxmlformats.org/package/2006/relationships"><Relationship Id="rId1" Type="http://schemas.openxmlformats.org/officeDocument/2006/relationships/slide" Target="../slides/slide65.xml"/><Relationship Id="rId2" Type="http://schemas.openxmlformats.org/officeDocument/2006/relationships/notesMaster" Target="../notesMasters/notesMaster1.xml"/>
</Relationships>
</file>

<file path=ppt/notesSlides/_rels/notesSlide66.xml.rels><?xml version="1.0" encoding="UTF-8"?>
<Relationships xmlns="http://schemas.openxmlformats.org/package/2006/relationships"><Relationship Id="rId1" Type="http://schemas.openxmlformats.org/officeDocument/2006/relationships/slide" Target="../slides/slide66.xml"/><Relationship Id="rId2" Type="http://schemas.openxmlformats.org/officeDocument/2006/relationships/notesMaster" Target="../notesMasters/notesMaster1.xml"/>
</Relationships>
</file>

<file path=ppt/notesSlides/_rels/notesSlide67.xml.rels><?xml version="1.0" encoding="UTF-8"?>
<Relationships xmlns="http://schemas.openxmlformats.org/package/2006/relationships"><Relationship Id="rId1" Type="http://schemas.openxmlformats.org/officeDocument/2006/relationships/slide" Target="../slides/slide67.xml"/><Relationship Id="rId2" Type="http://schemas.openxmlformats.org/officeDocument/2006/relationships/notesMaster" Target="../notesMasters/notesMaster1.xml"/>
</Relationships>
</file>

<file path=ppt/notesSlides/_rels/notesSlide68.xml.rels><?xml version="1.0" encoding="UTF-8"?>
<Relationships xmlns="http://schemas.openxmlformats.org/package/2006/relationships"><Relationship Id="rId1" Type="http://schemas.openxmlformats.org/officeDocument/2006/relationships/slide" Target="../slides/slide68.xml"/><Relationship Id="rId2" Type="http://schemas.openxmlformats.org/officeDocument/2006/relationships/notesMaster" Target="../notesMasters/notesMaster1.xml"/>
</Relationships>
</file>

<file path=ppt/notesSlides/_rels/notesSlide69.xml.rels><?xml version="1.0" encoding="UTF-8"?>
<Relationships xmlns="http://schemas.openxmlformats.org/package/2006/relationships"><Relationship Id="rId1" Type="http://schemas.openxmlformats.org/officeDocument/2006/relationships/slide" Target="../slides/slide69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70.xml.rels><?xml version="1.0" encoding="UTF-8"?>
<Relationships xmlns="http://schemas.openxmlformats.org/package/2006/relationships"><Relationship Id="rId1" Type="http://schemas.openxmlformats.org/officeDocument/2006/relationships/slide" Target="../slides/slide70.xml"/><Relationship Id="rId2" Type="http://schemas.openxmlformats.org/officeDocument/2006/relationships/notesMaster" Target="../notesMasters/notesMaster1.xml"/>
</Relationships>
</file>

<file path=ppt/notesSlides/_rels/notesSlide71.xml.rels><?xml version="1.0" encoding="UTF-8"?>
<Relationships xmlns="http://schemas.openxmlformats.org/package/2006/relationships"><Relationship Id="rId1" Type="http://schemas.openxmlformats.org/officeDocument/2006/relationships/slide" Target="../slides/slide71.xml"/><Relationship Id="rId2" Type="http://schemas.openxmlformats.org/officeDocument/2006/relationships/notesMaster" Target="../notesMasters/notesMaster1.xml"/>
</Relationships>
</file>

<file path=ppt/notesSlides/_rels/notesSlide72.xml.rels><?xml version="1.0" encoding="UTF-8"?>
<Relationships xmlns="http://schemas.openxmlformats.org/package/2006/relationships"><Relationship Id="rId1" Type="http://schemas.openxmlformats.org/officeDocument/2006/relationships/slide" Target="../slides/slide72.xml"/><Relationship Id="rId2" Type="http://schemas.openxmlformats.org/officeDocument/2006/relationships/notesMaster" Target="../notesMasters/notesMaster1.xml"/>
</Relationships>
</file>

<file path=ppt/notesSlides/_rels/notesSlide73.xml.rels><?xml version="1.0" encoding="UTF-8"?>
<Relationships xmlns="http://schemas.openxmlformats.org/package/2006/relationships"><Relationship Id="rId1" Type="http://schemas.openxmlformats.org/officeDocument/2006/relationships/slide" Target="../slides/slide73.xml"/><Relationship Id="rId2" Type="http://schemas.openxmlformats.org/officeDocument/2006/relationships/notesMaster" Target="../notesMasters/notesMaster1.xml"/>
</Relationships>
</file>

<file path=ppt/notesSlides/_rels/notesSlide74.xml.rels><?xml version="1.0" encoding="UTF-8"?>
<Relationships xmlns="http://schemas.openxmlformats.org/package/2006/relationships"><Relationship Id="rId1" Type="http://schemas.openxmlformats.org/officeDocument/2006/relationships/slide" Target="../slides/slide74.xml"/><Relationship Id="rId2" Type="http://schemas.openxmlformats.org/officeDocument/2006/relationships/notesMaster" Target="../notesMasters/notesMaster1.xml"/>
</Relationships>
</file>

<file path=ppt/notesSlides/_rels/notesSlide75.xml.rels><?xml version="1.0" encoding="UTF-8"?>
<Relationships xmlns="http://schemas.openxmlformats.org/package/2006/relationships"><Relationship Id="rId1" Type="http://schemas.openxmlformats.org/officeDocument/2006/relationships/slide" Target="../slides/slide75.xml"/><Relationship Id="rId2" Type="http://schemas.openxmlformats.org/officeDocument/2006/relationships/notesMaster" Target="../notesMasters/notesMaster1.xml"/>
</Relationships>
</file>

<file path=ppt/notesSlides/_rels/notesSlide76.xml.rels><?xml version="1.0" encoding="UTF-8"?>
<Relationships xmlns="http://schemas.openxmlformats.org/package/2006/relationships"><Relationship Id="rId1" Type="http://schemas.openxmlformats.org/officeDocument/2006/relationships/slide" Target="../slides/slide76.xml"/><Relationship Id="rId2" Type="http://schemas.openxmlformats.org/officeDocument/2006/relationships/notesMaster" Target="../notesMasters/notesMaster1.xml"/>
</Relationships>
</file>

<file path=ppt/notesSlides/_rels/notesSlide77.xml.rels><?xml version="1.0" encoding="UTF-8"?>
<Relationships xmlns="http://schemas.openxmlformats.org/package/2006/relationships"><Relationship Id="rId1" Type="http://schemas.openxmlformats.org/officeDocument/2006/relationships/slide" Target="../slides/slide77.xml"/><Relationship Id="rId2" Type="http://schemas.openxmlformats.org/officeDocument/2006/relationships/notesMaster" Target="../notesMasters/notesMaster1.xml"/>
</Relationships>
</file>

<file path=ppt/notesSlides/_rels/notesSlide78.xml.rels><?xml version="1.0" encoding="UTF-8"?>
<Relationships xmlns="http://schemas.openxmlformats.org/package/2006/relationships"><Relationship Id="rId1" Type="http://schemas.openxmlformats.org/officeDocument/2006/relationships/slide" Target="../slides/slide78.xml"/><Relationship Id="rId2" Type="http://schemas.openxmlformats.org/officeDocument/2006/relationships/notesMaster" Target="../notesMasters/notesMaster1.xml"/>
</Relationships>
</file>

<file path=ppt/notesSlides/_rels/notesSlide79.xml.rels><?xml version="1.0" encoding="UTF-8"?>
<Relationships xmlns="http://schemas.openxmlformats.org/package/2006/relationships"><Relationship Id="rId1" Type="http://schemas.openxmlformats.org/officeDocument/2006/relationships/slide" Target="../slides/slide79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82.xml.rels><?xml version="1.0" encoding="UTF-8"?>
<Relationships xmlns="http://schemas.openxmlformats.org/package/2006/relationships"><Relationship Id="rId1" Type="http://schemas.openxmlformats.org/officeDocument/2006/relationships/slide" Target="../slides/slide82.xml"/><Relationship Id="rId2" Type="http://schemas.openxmlformats.org/officeDocument/2006/relationships/notesMaster" Target="../notesMasters/notesMaster1.xml"/>
</Relationships>
</file>

<file path=ppt/notesSlides/_rels/notesSlide83.xml.rels><?xml version="1.0" encoding="UTF-8"?>
<Relationships xmlns="http://schemas.openxmlformats.org/package/2006/relationships"><Relationship Id="rId1" Type="http://schemas.openxmlformats.org/officeDocument/2006/relationships/slide" Target="../slides/slide83.xml"/><Relationship Id="rId2" Type="http://schemas.openxmlformats.org/officeDocument/2006/relationships/notesMaster" Target="../notesMasters/notesMaster1.xml"/>
</Relationships>
</file>

<file path=ppt/notesSlides/_rels/notesSlide84.xml.rels><?xml version="1.0" encoding="UTF-8"?>
<Relationships xmlns="http://schemas.openxmlformats.org/package/2006/relationships"><Relationship Id="rId1" Type="http://schemas.openxmlformats.org/officeDocument/2006/relationships/slide" Target="../slides/slide84.xml"/><Relationship Id="rId2" Type="http://schemas.openxmlformats.org/officeDocument/2006/relationships/notesMaster" Target="../notesMasters/notesMaster1.xml"/>
</Relationships>
</file>

<file path=ppt/notesSlides/_rels/notesSlide85.xml.rels><?xml version="1.0" encoding="UTF-8"?>
<Relationships xmlns="http://schemas.openxmlformats.org/package/2006/relationships"><Relationship Id="rId1" Type="http://schemas.openxmlformats.org/officeDocument/2006/relationships/slide" Target="../slides/slide85.xml"/><Relationship Id="rId2" Type="http://schemas.openxmlformats.org/officeDocument/2006/relationships/notesMaster" Target="../notesMasters/notesMaster1.xml"/>
</Relationships>
</file>

<file path=ppt/notesSlides/_rels/notesSlide86.xml.rels><?xml version="1.0" encoding="UTF-8"?>
<Relationships xmlns="http://schemas.openxmlformats.org/package/2006/relationships"><Relationship Id="rId1" Type="http://schemas.openxmlformats.org/officeDocument/2006/relationships/slide" Target="../slides/slide86.xml"/><Relationship Id="rId2" Type="http://schemas.openxmlformats.org/officeDocument/2006/relationships/notesMaster" Target="../notesMasters/notesMaster1.xml"/>
</Relationships>
</file>

<file path=ppt/notesSlides/_rels/notesSlide87.xml.rels><?xml version="1.0" encoding="UTF-8"?>
<Relationships xmlns="http://schemas.openxmlformats.org/package/2006/relationships"><Relationship Id="rId1" Type="http://schemas.openxmlformats.org/officeDocument/2006/relationships/slide" Target="../slides/slide87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PlaceHolder 1"/>
          <p:cNvSpPr>
            <a:spLocks noGrp="1"/>
          </p:cNvSpPr>
          <p:nvPr>
            <p:ph type="sldImg"/>
          </p:nvPr>
        </p:nvSpPr>
        <p:spPr>
          <a:xfrm>
            <a:off x="1371600" y="1143000"/>
            <a:ext cx="4112640" cy="3083760"/>
          </a:xfrm>
          <a:prstGeom prst="rect">
            <a:avLst/>
          </a:prstGeom>
          <a:ln w="0">
            <a:noFill/>
          </a:ln>
        </p:spPr>
      </p:sp>
      <p:sp>
        <p:nvSpPr>
          <p:cNvPr id="46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600" cy="359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66" name="CustomShape 3"/>
          <p:cNvSpPr/>
          <p:nvPr/>
        </p:nvSpPr>
        <p:spPr>
          <a:xfrm>
            <a:off x="3884760" y="8685360"/>
            <a:ext cx="2970000" cy="45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 defTabSz="914400">
              <a:lnSpc>
                <a:spcPct val="100000"/>
              </a:lnSpc>
            </a:pPr>
            <a:fld id="{5D61A05C-E155-4E22-9B2A-427D15DD695A}" type="slidenum">
              <a:rPr lang="de-DE" sz="1200" b="0" u="none" strike="noStrike">
                <a:solidFill>
                  <a:srgbClr val="000000"/>
                </a:solidFill>
                <a:effectLst/>
                <a:uFillTx/>
                <a:latin typeface="Times New Roman"/>
                <a:ea typeface="+mn-ea"/>
              </a:rPr>
              <a:t>&lt;Foliennummer&gt;</a:t>
            </a:fld>
            <a:endParaRPr lang="de-DE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PlaceHolder 1"/>
          <p:cNvSpPr>
            <a:spLocks noGrp="1"/>
          </p:cNvSpPr>
          <p:nvPr>
            <p:ph type="sldImg"/>
          </p:nvPr>
        </p:nvSpPr>
        <p:spPr>
          <a:xfrm>
            <a:off x="1108080" y="812880"/>
            <a:ext cx="5342760" cy="4007880"/>
          </a:xfrm>
          <a:prstGeom prst="rect">
            <a:avLst/>
          </a:prstGeom>
          <a:ln w="0">
            <a:noFill/>
          </a:ln>
        </p:spPr>
      </p:sp>
      <p:sp>
        <p:nvSpPr>
          <p:cNvPr id="489" name="PlaceHolder 2"/>
          <p:cNvSpPr>
            <a:spLocks noGrp="1"/>
          </p:cNvSpPr>
          <p:nvPr>
            <p:ph type="body"/>
          </p:nvPr>
        </p:nvSpPr>
        <p:spPr>
          <a:xfrm>
            <a:off x="1000440" y="3266640"/>
            <a:ext cx="8001720" cy="30938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480" rIns="96480" tIns="48240" bIns="48240" anchor="t">
            <a:noAutofit/>
          </a:bodyPr>
          <a:p>
            <a:pPr indent="0">
              <a:buNone/>
            </a:pP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90" name="PlaceHolder 3"/>
          <p:cNvSpPr>
            <a:spLocks noGrp="1"/>
          </p:cNvSpPr>
          <p:nvPr>
            <p:ph type="sldNum" idx="45"/>
          </p:nvPr>
        </p:nvSpPr>
        <p:spPr>
          <a:xfrm>
            <a:off x="5666040" y="6531840"/>
            <a:ext cx="4333680" cy="3430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480" rIns="9648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lang="de-DE" sz="13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02C0ADEA-5914-43AB-8D3C-FB746C730A24}" type="slidenum">
              <a:rPr lang="de-DE" sz="13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87</a:t>
            </a:fld>
            <a:endParaRPr lang="de-DE" sz="13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PlaceHolder 1"/>
          <p:cNvSpPr>
            <a:spLocks noGrp="1"/>
          </p:cNvSpPr>
          <p:nvPr>
            <p:ph type="sldImg"/>
          </p:nvPr>
        </p:nvSpPr>
        <p:spPr>
          <a:xfrm>
            <a:off x="1108080" y="812880"/>
            <a:ext cx="5342760" cy="4007880"/>
          </a:xfrm>
          <a:prstGeom prst="rect">
            <a:avLst/>
          </a:prstGeom>
          <a:ln w="0">
            <a:noFill/>
          </a:ln>
        </p:spPr>
      </p:sp>
      <p:sp>
        <p:nvSpPr>
          <p:cNvPr id="492" name="PlaceHolder 2"/>
          <p:cNvSpPr>
            <a:spLocks noGrp="1"/>
          </p:cNvSpPr>
          <p:nvPr>
            <p:ph type="body"/>
          </p:nvPr>
        </p:nvSpPr>
        <p:spPr>
          <a:xfrm>
            <a:off x="1000440" y="3266640"/>
            <a:ext cx="8001720" cy="30938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480" rIns="96480" tIns="48240" bIns="48240" anchor="t">
            <a:noAutofit/>
          </a:bodyPr>
          <a:p>
            <a:pPr indent="0">
              <a:buNone/>
            </a:pP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93" name="PlaceHolder 3"/>
          <p:cNvSpPr>
            <a:spLocks noGrp="1"/>
          </p:cNvSpPr>
          <p:nvPr>
            <p:ph type="sldNum" idx="46"/>
          </p:nvPr>
        </p:nvSpPr>
        <p:spPr>
          <a:xfrm>
            <a:off x="5666040" y="6531840"/>
            <a:ext cx="4333680" cy="3430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480" rIns="9648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lang="de-DE" sz="13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A318A587-E05C-4BF2-BA60-801A0F468B5F}" type="slidenum">
              <a:rPr lang="de-DE" sz="13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87</a:t>
            </a:fld>
            <a:endParaRPr lang="de-DE" sz="13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PlaceHolder 1"/>
          <p:cNvSpPr>
            <a:spLocks noGrp="1"/>
          </p:cNvSpPr>
          <p:nvPr>
            <p:ph type="sldImg"/>
          </p:nvPr>
        </p:nvSpPr>
        <p:spPr>
          <a:xfrm>
            <a:off x="1108080" y="812880"/>
            <a:ext cx="5342760" cy="4007880"/>
          </a:xfrm>
          <a:prstGeom prst="rect">
            <a:avLst/>
          </a:prstGeom>
          <a:ln w="0">
            <a:noFill/>
          </a:ln>
        </p:spPr>
      </p:sp>
      <p:sp>
        <p:nvSpPr>
          <p:cNvPr id="495" name="PlaceHolder 2"/>
          <p:cNvSpPr>
            <a:spLocks noGrp="1"/>
          </p:cNvSpPr>
          <p:nvPr>
            <p:ph type="body"/>
          </p:nvPr>
        </p:nvSpPr>
        <p:spPr>
          <a:xfrm>
            <a:off x="1000440" y="3266640"/>
            <a:ext cx="8001720" cy="30938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480" rIns="96480" tIns="48240" bIns="48240" anchor="t">
            <a:noAutofit/>
          </a:bodyPr>
          <a:p>
            <a:pPr indent="0">
              <a:buNone/>
            </a:pP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96" name="PlaceHolder 3"/>
          <p:cNvSpPr>
            <a:spLocks noGrp="1"/>
          </p:cNvSpPr>
          <p:nvPr>
            <p:ph type="sldNum" idx="47"/>
          </p:nvPr>
        </p:nvSpPr>
        <p:spPr>
          <a:xfrm>
            <a:off x="5666040" y="6531840"/>
            <a:ext cx="4333680" cy="3430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480" rIns="9648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lang="de-DE" sz="13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2B859823-D323-4CBE-B316-2C3793406446}" type="slidenum">
              <a:rPr lang="de-DE" sz="13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87</a:t>
            </a:fld>
            <a:endParaRPr lang="de-DE" sz="13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PlaceHolder 1"/>
          <p:cNvSpPr>
            <a:spLocks noGrp="1"/>
          </p:cNvSpPr>
          <p:nvPr>
            <p:ph type="sldImg"/>
          </p:nvPr>
        </p:nvSpPr>
        <p:spPr>
          <a:xfrm>
            <a:off x="1108080" y="812880"/>
            <a:ext cx="5342760" cy="4007880"/>
          </a:xfrm>
          <a:prstGeom prst="rect">
            <a:avLst/>
          </a:prstGeom>
          <a:ln w="0">
            <a:noFill/>
          </a:ln>
        </p:spPr>
      </p:sp>
      <p:sp>
        <p:nvSpPr>
          <p:cNvPr id="498" name="PlaceHolder 2"/>
          <p:cNvSpPr>
            <a:spLocks noGrp="1"/>
          </p:cNvSpPr>
          <p:nvPr>
            <p:ph type="body"/>
          </p:nvPr>
        </p:nvSpPr>
        <p:spPr>
          <a:xfrm>
            <a:off x="1000440" y="3266640"/>
            <a:ext cx="8001720" cy="30938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lang="de-DE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Aktivität 1 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lang="de-DE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Unterschiedliche Umsetzung denkbar: schneiden kleiben, reißen legen, malen…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lang="de-DE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Betrachten des so entstandenen Diagramms</a:t>
            </a:r>
            <a:r>
              <a:rPr lang="en-GB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, Auswerten aufhängen, am Ende der VA wieder betrachten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PlaceHolder 1"/>
          <p:cNvSpPr>
            <a:spLocks noGrp="1"/>
          </p:cNvSpPr>
          <p:nvPr>
            <p:ph type="sldImg"/>
          </p:nvPr>
        </p:nvSpPr>
        <p:spPr>
          <a:xfrm>
            <a:off x="1108080" y="812880"/>
            <a:ext cx="5342760" cy="4007880"/>
          </a:xfrm>
          <a:prstGeom prst="rect">
            <a:avLst/>
          </a:prstGeom>
          <a:ln w="0">
            <a:noFill/>
          </a:ln>
        </p:spPr>
      </p:sp>
      <p:sp>
        <p:nvSpPr>
          <p:cNvPr id="500" name="PlaceHolder 2"/>
          <p:cNvSpPr>
            <a:spLocks noGrp="1"/>
          </p:cNvSpPr>
          <p:nvPr>
            <p:ph type="body"/>
          </p:nvPr>
        </p:nvSpPr>
        <p:spPr>
          <a:xfrm>
            <a:off x="1000440" y="3266640"/>
            <a:ext cx="8001720" cy="30938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Autofit/>
          </a:bodyPr>
          <a:p>
            <a:pPr indent="0">
              <a:buNone/>
            </a:pP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01" name="PlaceHolder 3"/>
          <p:cNvSpPr>
            <a:spLocks noGrp="1"/>
          </p:cNvSpPr>
          <p:nvPr>
            <p:ph type="sldNum" idx="48"/>
          </p:nvPr>
        </p:nvSpPr>
        <p:spPr>
          <a:xfrm>
            <a:off x="5666040" y="6531840"/>
            <a:ext cx="4333680" cy="34308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lang="de-DE" sz="13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F6CD71CD-A6F5-4EC8-894F-EC3375B6BEF6}" type="slidenum">
              <a:rPr lang="de-DE" sz="13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87</a:t>
            </a:fld>
            <a:endParaRPr lang="de-DE" sz="13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PlaceHolder 1"/>
          <p:cNvSpPr>
            <a:spLocks noGrp="1"/>
          </p:cNvSpPr>
          <p:nvPr>
            <p:ph type="sldImg"/>
          </p:nvPr>
        </p:nvSpPr>
        <p:spPr>
          <a:xfrm>
            <a:off x="1108080" y="812880"/>
            <a:ext cx="5342760" cy="4007880"/>
          </a:xfrm>
          <a:prstGeom prst="rect">
            <a:avLst/>
          </a:prstGeom>
          <a:ln w="0">
            <a:noFill/>
          </a:ln>
        </p:spPr>
      </p:sp>
      <p:sp>
        <p:nvSpPr>
          <p:cNvPr id="503" name="PlaceHolder 2"/>
          <p:cNvSpPr>
            <a:spLocks noGrp="1"/>
          </p:cNvSpPr>
          <p:nvPr>
            <p:ph type="body"/>
          </p:nvPr>
        </p:nvSpPr>
        <p:spPr>
          <a:xfrm>
            <a:off x="1000440" y="3266640"/>
            <a:ext cx="8001720" cy="30938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rmAutofit/>
          </a:bodyPr>
          <a:p>
            <a:pPr indent="0">
              <a:buNone/>
            </a:pP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04" name="PlaceHolder 3"/>
          <p:cNvSpPr>
            <a:spLocks noGrp="1"/>
          </p:cNvSpPr>
          <p:nvPr>
            <p:ph type="sldNum" idx="49"/>
          </p:nvPr>
        </p:nvSpPr>
        <p:spPr>
          <a:xfrm>
            <a:off x="5666040" y="6531840"/>
            <a:ext cx="4333680" cy="34308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lang="de-DE" sz="13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5633A6EC-3601-4EEA-928D-F0B8B13230DC}" type="slidenum">
              <a:rPr lang="de-DE" sz="13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15</a:t>
            </a:fld>
            <a:endParaRPr lang="de-DE" sz="13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PlaceHolder 1"/>
          <p:cNvSpPr>
            <a:spLocks noGrp="1"/>
          </p:cNvSpPr>
          <p:nvPr>
            <p:ph type="sldImg"/>
          </p:nvPr>
        </p:nvSpPr>
        <p:spPr>
          <a:xfrm>
            <a:off x="1108080" y="812880"/>
            <a:ext cx="5342760" cy="4007880"/>
          </a:xfrm>
          <a:prstGeom prst="rect">
            <a:avLst/>
          </a:prstGeom>
          <a:ln w="0">
            <a:noFill/>
          </a:ln>
        </p:spPr>
      </p:sp>
      <p:sp>
        <p:nvSpPr>
          <p:cNvPr id="506" name="PlaceHolder 2"/>
          <p:cNvSpPr>
            <a:spLocks noGrp="1"/>
          </p:cNvSpPr>
          <p:nvPr>
            <p:ph type="body"/>
          </p:nvPr>
        </p:nvSpPr>
        <p:spPr>
          <a:xfrm>
            <a:off x="1000440" y="3266640"/>
            <a:ext cx="8001720" cy="30938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rm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lang="de-DE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Kopfrechnen auf Basis von Materialbildern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lang="de-DE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Es kommen 3 Einer dazu´. Schreibe Aufgabe und Ergebnis auf.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lang="de-DE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Es kommt ein Zehner und ein Einer dazu usw. 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07" name="PlaceHolder 3"/>
          <p:cNvSpPr>
            <a:spLocks noGrp="1"/>
          </p:cNvSpPr>
          <p:nvPr>
            <p:ph type="sldNum" idx="50"/>
          </p:nvPr>
        </p:nvSpPr>
        <p:spPr>
          <a:xfrm>
            <a:off x="5666040" y="6531840"/>
            <a:ext cx="4333680" cy="34308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lang="de-DE" sz="13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B2055145-1F98-425A-B4C9-69497FCA4BA4}" type="slidenum">
              <a:rPr lang="de-DE" sz="13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16</a:t>
            </a:fld>
            <a:endParaRPr lang="de-DE" sz="13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PlaceHolder 1"/>
          <p:cNvSpPr>
            <a:spLocks noGrp="1"/>
          </p:cNvSpPr>
          <p:nvPr>
            <p:ph type="sldImg"/>
          </p:nvPr>
        </p:nvSpPr>
        <p:spPr>
          <a:xfrm>
            <a:off x="1108080" y="812880"/>
            <a:ext cx="5342760" cy="4007880"/>
          </a:xfrm>
          <a:prstGeom prst="rect">
            <a:avLst/>
          </a:prstGeom>
          <a:ln w="0">
            <a:noFill/>
          </a:ln>
        </p:spPr>
      </p:sp>
      <p:sp>
        <p:nvSpPr>
          <p:cNvPr id="509" name="PlaceHolder 2"/>
          <p:cNvSpPr>
            <a:spLocks noGrp="1"/>
          </p:cNvSpPr>
          <p:nvPr>
            <p:ph type="body"/>
          </p:nvPr>
        </p:nvSpPr>
        <p:spPr>
          <a:xfrm>
            <a:off x="1000440" y="3266640"/>
            <a:ext cx="8001720" cy="30938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rmAutofit/>
          </a:bodyPr>
          <a:p>
            <a:pPr indent="0">
              <a:buNone/>
            </a:pP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10" name="PlaceHolder 3"/>
          <p:cNvSpPr>
            <a:spLocks noGrp="1"/>
          </p:cNvSpPr>
          <p:nvPr>
            <p:ph type="sldNum" idx="51"/>
          </p:nvPr>
        </p:nvSpPr>
        <p:spPr>
          <a:xfrm>
            <a:off x="5666040" y="6531840"/>
            <a:ext cx="4333680" cy="34308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lang="de-DE" sz="13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34B75927-7139-42F4-84C2-2AAB53834A69}" type="slidenum">
              <a:rPr lang="de-DE" sz="13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17</a:t>
            </a:fld>
            <a:endParaRPr lang="de-DE" sz="13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PlaceHolder 1"/>
          <p:cNvSpPr>
            <a:spLocks noGrp="1"/>
          </p:cNvSpPr>
          <p:nvPr>
            <p:ph type="sldImg"/>
          </p:nvPr>
        </p:nvSpPr>
        <p:spPr>
          <a:xfrm>
            <a:off x="1108080" y="812880"/>
            <a:ext cx="5342760" cy="4007880"/>
          </a:xfrm>
          <a:prstGeom prst="rect">
            <a:avLst/>
          </a:prstGeom>
          <a:ln w="0">
            <a:noFill/>
          </a:ln>
        </p:spPr>
      </p:sp>
      <p:sp>
        <p:nvSpPr>
          <p:cNvPr id="512" name="PlaceHolder 2"/>
          <p:cNvSpPr>
            <a:spLocks noGrp="1"/>
          </p:cNvSpPr>
          <p:nvPr>
            <p:ph type="body"/>
          </p:nvPr>
        </p:nvSpPr>
        <p:spPr>
          <a:xfrm>
            <a:off x="1000440" y="3266640"/>
            <a:ext cx="8001720" cy="30938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rm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lang="de-DE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Regeln Stadt, Land,Fluss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13" name="PlaceHolder 3"/>
          <p:cNvSpPr>
            <a:spLocks noGrp="1"/>
          </p:cNvSpPr>
          <p:nvPr>
            <p:ph type="sldNum" idx="52"/>
          </p:nvPr>
        </p:nvSpPr>
        <p:spPr>
          <a:xfrm>
            <a:off x="5666040" y="6531840"/>
            <a:ext cx="4333680" cy="34308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lang="de-DE" sz="13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A9CE10D3-8479-40ED-801D-38205CADF50B}" type="slidenum">
              <a:rPr lang="de-DE" sz="13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18</a:t>
            </a:fld>
            <a:endParaRPr lang="de-DE" sz="13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PlaceHolder 1"/>
          <p:cNvSpPr>
            <a:spLocks noGrp="1"/>
          </p:cNvSpPr>
          <p:nvPr>
            <p:ph type="sldImg"/>
          </p:nvPr>
        </p:nvSpPr>
        <p:spPr>
          <a:xfrm>
            <a:off x="1108080" y="812880"/>
            <a:ext cx="5342760" cy="4007880"/>
          </a:xfrm>
          <a:prstGeom prst="rect">
            <a:avLst/>
          </a:prstGeom>
          <a:ln w="0">
            <a:noFill/>
          </a:ln>
        </p:spPr>
      </p:sp>
      <p:sp>
        <p:nvSpPr>
          <p:cNvPr id="515" name="PlaceHolder 2"/>
          <p:cNvSpPr>
            <a:spLocks noGrp="1"/>
          </p:cNvSpPr>
          <p:nvPr>
            <p:ph type="body"/>
          </p:nvPr>
        </p:nvSpPr>
        <p:spPr>
          <a:xfrm>
            <a:off x="1000440" y="3266640"/>
            <a:ext cx="8001720" cy="30938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rmAutofit/>
          </a:bodyPr>
          <a:p>
            <a:pPr indent="0">
              <a:buNone/>
            </a:pP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16" name="PlaceHolder 3"/>
          <p:cNvSpPr>
            <a:spLocks noGrp="1"/>
          </p:cNvSpPr>
          <p:nvPr>
            <p:ph type="sldNum" idx="53"/>
          </p:nvPr>
        </p:nvSpPr>
        <p:spPr>
          <a:xfrm>
            <a:off x="5666040" y="6531840"/>
            <a:ext cx="4333680" cy="34308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lang="de-DE" sz="13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369EE90E-49A3-4F51-A996-5268E947FBB7}" type="slidenum">
              <a:rPr lang="de-DE" sz="13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19</a:t>
            </a:fld>
            <a:endParaRPr lang="de-DE" sz="13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PlaceHolder 1"/>
          <p:cNvSpPr>
            <a:spLocks noGrp="1"/>
          </p:cNvSpPr>
          <p:nvPr>
            <p:ph type="sldImg"/>
          </p:nvPr>
        </p:nvSpPr>
        <p:spPr>
          <a:xfrm>
            <a:off x="1108080" y="812880"/>
            <a:ext cx="5342760" cy="4007880"/>
          </a:xfrm>
          <a:prstGeom prst="rect">
            <a:avLst/>
          </a:prstGeom>
          <a:ln w="0">
            <a:noFill/>
          </a:ln>
        </p:spPr>
      </p:sp>
      <p:sp>
        <p:nvSpPr>
          <p:cNvPr id="468" name="PlaceHolder 2"/>
          <p:cNvSpPr>
            <a:spLocks noGrp="1"/>
          </p:cNvSpPr>
          <p:nvPr>
            <p:ph type="body"/>
          </p:nvPr>
        </p:nvSpPr>
        <p:spPr>
          <a:xfrm>
            <a:off x="1000440" y="3266640"/>
            <a:ext cx="8001720" cy="30938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lang="de-DE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Gewünscht von der LiV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69" name="PlaceHolder 3"/>
          <p:cNvSpPr>
            <a:spLocks noGrp="1"/>
          </p:cNvSpPr>
          <p:nvPr>
            <p:ph type="sldNum" idx="40"/>
          </p:nvPr>
        </p:nvSpPr>
        <p:spPr>
          <a:xfrm>
            <a:off x="5666040" y="6531840"/>
            <a:ext cx="4333680" cy="34308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lang="de-DE" sz="1400" b="0" u="none" strike="noStrike">
                <a:solidFill>
                  <a:schemeClr val="dk1"/>
                </a:solidFill>
                <a:effectLst/>
                <a:uFillTx/>
                <a:latin typeface="Times New Roman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3A9F9D28-9774-4D33-A43D-62B891C048C3}" type="slidenum">
              <a:rPr lang="de-DE" sz="1400" b="0" u="none" strike="noStrike">
                <a:solidFill>
                  <a:schemeClr val="dk1"/>
                </a:solidFill>
                <a:effectLst/>
                <a:uFillTx/>
                <a:latin typeface="Times New Roman"/>
                <a:ea typeface="+mn-ea"/>
              </a:rPr>
              <a:t>87</a:t>
            </a:fld>
            <a:endParaRPr lang="de-DE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PlaceHolder 1"/>
          <p:cNvSpPr>
            <a:spLocks noGrp="1"/>
          </p:cNvSpPr>
          <p:nvPr>
            <p:ph type="sldImg"/>
          </p:nvPr>
        </p:nvSpPr>
        <p:spPr>
          <a:xfrm>
            <a:off x="1108080" y="812880"/>
            <a:ext cx="5342760" cy="4007880"/>
          </a:xfrm>
          <a:prstGeom prst="rect">
            <a:avLst/>
          </a:prstGeom>
          <a:ln w="0">
            <a:noFill/>
          </a:ln>
        </p:spPr>
      </p:sp>
      <p:sp>
        <p:nvSpPr>
          <p:cNvPr id="518" name="PlaceHolder 2"/>
          <p:cNvSpPr>
            <a:spLocks noGrp="1"/>
          </p:cNvSpPr>
          <p:nvPr>
            <p:ph type="body"/>
          </p:nvPr>
        </p:nvSpPr>
        <p:spPr>
          <a:xfrm>
            <a:off x="1000440" y="3266640"/>
            <a:ext cx="8001720" cy="30938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Autofit/>
          </a:bodyPr>
          <a:p>
            <a:pPr indent="0">
              <a:buNone/>
            </a:pP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19" name="PlaceHolder 3"/>
          <p:cNvSpPr>
            <a:spLocks noGrp="1"/>
          </p:cNvSpPr>
          <p:nvPr>
            <p:ph type="sldNum" idx="54"/>
          </p:nvPr>
        </p:nvSpPr>
        <p:spPr>
          <a:xfrm>
            <a:off x="5666040" y="6531840"/>
            <a:ext cx="4333680" cy="34308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lang="de-DE" sz="13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4526D12B-8EF2-4028-826E-A87AF7FBB76F}" type="slidenum">
              <a:rPr lang="de-DE" sz="13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19</a:t>
            </a:fld>
            <a:endParaRPr lang="de-DE" sz="13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PlaceHolder 1"/>
          <p:cNvSpPr>
            <a:spLocks noGrp="1"/>
          </p:cNvSpPr>
          <p:nvPr>
            <p:ph type="sldImg"/>
          </p:nvPr>
        </p:nvSpPr>
        <p:spPr>
          <a:xfrm>
            <a:off x="1108080" y="812880"/>
            <a:ext cx="5342760" cy="4007880"/>
          </a:xfrm>
          <a:prstGeom prst="rect">
            <a:avLst/>
          </a:prstGeom>
          <a:ln w="0">
            <a:noFill/>
          </a:ln>
        </p:spPr>
      </p:sp>
      <p:sp>
        <p:nvSpPr>
          <p:cNvPr id="521" name="PlaceHolder 2"/>
          <p:cNvSpPr>
            <a:spLocks noGrp="1"/>
          </p:cNvSpPr>
          <p:nvPr>
            <p:ph type="body"/>
          </p:nvPr>
        </p:nvSpPr>
        <p:spPr>
          <a:xfrm>
            <a:off x="1000440" y="3266640"/>
            <a:ext cx="8001720" cy="30938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rmAutofit/>
          </a:bodyPr>
          <a:p>
            <a:pPr indent="0">
              <a:buNone/>
            </a:pP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22" name="PlaceHolder 3"/>
          <p:cNvSpPr>
            <a:spLocks noGrp="1"/>
          </p:cNvSpPr>
          <p:nvPr>
            <p:ph type="sldNum" idx="55"/>
          </p:nvPr>
        </p:nvSpPr>
        <p:spPr>
          <a:xfrm>
            <a:off x="5666040" y="6531840"/>
            <a:ext cx="4333680" cy="34308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lang="de-DE" sz="13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D3206AEB-1115-4825-81BF-C23D79F0ADF4}" type="slidenum">
              <a:rPr lang="de-DE" sz="13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21</a:t>
            </a:fld>
            <a:endParaRPr lang="de-DE" sz="13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PlaceHolder 1"/>
          <p:cNvSpPr>
            <a:spLocks noGrp="1"/>
          </p:cNvSpPr>
          <p:nvPr>
            <p:ph type="sldImg"/>
          </p:nvPr>
        </p:nvSpPr>
        <p:spPr>
          <a:xfrm>
            <a:off x="1108080" y="812880"/>
            <a:ext cx="5342760" cy="4007880"/>
          </a:xfrm>
          <a:prstGeom prst="rect">
            <a:avLst/>
          </a:prstGeom>
          <a:ln w="0">
            <a:noFill/>
          </a:ln>
        </p:spPr>
      </p:sp>
      <p:sp>
        <p:nvSpPr>
          <p:cNvPr id="524" name="PlaceHolder 2"/>
          <p:cNvSpPr>
            <a:spLocks noGrp="1"/>
          </p:cNvSpPr>
          <p:nvPr>
            <p:ph type="body"/>
          </p:nvPr>
        </p:nvSpPr>
        <p:spPr>
          <a:xfrm>
            <a:off x="1000440" y="3266640"/>
            <a:ext cx="8001720" cy="30938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rmAutofit/>
          </a:bodyPr>
          <a:p>
            <a:pPr indent="0">
              <a:buNone/>
            </a:pP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25" name="PlaceHolder 3"/>
          <p:cNvSpPr>
            <a:spLocks noGrp="1"/>
          </p:cNvSpPr>
          <p:nvPr>
            <p:ph type="sldNum" idx="56"/>
          </p:nvPr>
        </p:nvSpPr>
        <p:spPr>
          <a:xfrm>
            <a:off x="5666040" y="6531840"/>
            <a:ext cx="4333680" cy="34308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lang="de-DE" sz="13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8E025925-4821-4164-83D3-09E5A62BDEA9}" type="slidenum">
              <a:rPr lang="de-DE" sz="13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+mn-ea"/>
              </a:rPr>
              <a:t>22</a:t>
            </a:fld>
            <a:endParaRPr lang="de-DE" sz="13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PlaceHolder 1"/>
          <p:cNvSpPr>
            <a:spLocks noGrp="1"/>
          </p:cNvSpPr>
          <p:nvPr>
            <p:ph type="sldImg"/>
          </p:nvPr>
        </p:nvSpPr>
        <p:spPr>
          <a:xfrm>
            <a:off x="1108080" y="812880"/>
            <a:ext cx="5342760" cy="4007880"/>
          </a:xfrm>
          <a:prstGeom prst="rect">
            <a:avLst/>
          </a:prstGeom>
          <a:ln w="0">
            <a:noFill/>
          </a:ln>
        </p:spPr>
      </p:sp>
      <p:sp>
        <p:nvSpPr>
          <p:cNvPr id="527" name="PlaceHolder 2"/>
          <p:cNvSpPr>
            <a:spLocks noGrp="1"/>
          </p:cNvSpPr>
          <p:nvPr>
            <p:ph type="body"/>
          </p:nvPr>
        </p:nvSpPr>
        <p:spPr>
          <a:xfrm>
            <a:off x="1000440" y="3266640"/>
            <a:ext cx="8001720" cy="30938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rmAutofit/>
          </a:bodyPr>
          <a:p>
            <a:pPr indent="0">
              <a:buNone/>
            </a:pP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28" name="PlaceHolder 3"/>
          <p:cNvSpPr>
            <a:spLocks noGrp="1"/>
          </p:cNvSpPr>
          <p:nvPr>
            <p:ph type="sldNum" idx="57"/>
          </p:nvPr>
        </p:nvSpPr>
        <p:spPr>
          <a:xfrm>
            <a:off x="5666040" y="6531840"/>
            <a:ext cx="4333680" cy="34308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lang="de-DE" sz="13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7D919C3E-160C-4DEC-AFEE-4A126D0D58FD}" type="slidenum">
              <a:rPr lang="de-DE" sz="13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+mn-ea"/>
              </a:rPr>
              <a:t>23</a:t>
            </a:fld>
            <a:endParaRPr lang="de-DE" sz="13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PlaceHolder 1"/>
          <p:cNvSpPr>
            <a:spLocks noGrp="1"/>
          </p:cNvSpPr>
          <p:nvPr>
            <p:ph type="sldImg"/>
          </p:nvPr>
        </p:nvSpPr>
        <p:spPr>
          <a:xfrm>
            <a:off x="1108080" y="812880"/>
            <a:ext cx="5342760" cy="4007880"/>
          </a:xfrm>
          <a:prstGeom prst="rect">
            <a:avLst/>
          </a:prstGeom>
          <a:ln w="0">
            <a:noFill/>
          </a:ln>
        </p:spPr>
      </p:sp>
      <p:sp>
        <p:nvSpPr>
          <p:cNvPr id="530" name="PlaceHolder 2"/>
          <p:cNvSpPr>
            <a:spLocks noGrp="1"/>
          </p:cNvSpPr>
          <p:nvPr>
            <p:ph type="body"/>
          </p:nvPr>
        </p:nvSpPr>
        <p:spPr>
          <a:xfrm>
            <a:off x="1000440" y="3266640"/>
            <a:ext cx="8001720" cy="30938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rmAutofit/>
          </a:bodyPr>
          <a:p>
            <a:pPr indent="0">
              <a:buNone/>
            </a:pP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31" name="PlaceHolder 3"/>
          <p:cNvSpPr>
            <a:spLocks noGrp="1"/>
          </p:cNvSpPr>
          <p:nvPr>
            <p:ph type="sldNum" idx="58"/>
          </p:nvPr>
        </p:nvSpPr>
        <p:spPr>
          <a:xfrm>
            <a:off x="5666040" y="6531840"/>
            <a:ext cx="4333680" cy="34308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lang="de-DE" sz="13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C1B18579-4698-4B2B-9CD2-1919609472FA}" type="slidenum">
              <a:rPr lang="de-DE" sz="13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24</a:t>
            </a:fld>
            <a:endParaRPr lang="de-DE" sz="13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PlaceHolder 1"/>
          <p:cNvSpPr>
            <a:spLocks noGrp="1"/>
          </p:cNvSpPr>
          <p:nvPr>
            <p:ph type="sldImg"/>
          </p:nvPr>
        </p:nvSpPr>
        <p:spPr>
          <a:xfrm>
            <a:off x="1371600" y="1143000"/>
            <a:ext cx="4114080" cy="3085560"/>
          </a:xfrm>
          <a:prstGeom prst="rect">
            <a:avLst/>
          </a:prstGeom>
          <a:ln w="0">
            <a:noFill/>
          </a:ln>
        </p:spPr>
      </p:sp>
      <p:sp>
        <p:nvSpPr>
          <p:cNvPr id="53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Autofit/>
          </a:bodyPr>
          <a:p>
            <a:pPr indent="0">
              <a:buNone/>
            </a:pP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34" name="Foliennummernplatzhalter 3"/>
          <p:cNvSpPr/>
          <p:nvPr/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 defTabSz="914400">
              <a:lnSpc>
                <a:spcPct val="100000"/>
              </a:lnSpc>
            </a:pPr>
            <a:fld id="{A9A3B0AF-2B53-4B64-B1C5-0EF6E03FE842}" type="slidenum">
              <a:rPr lang="de-DE" sz="1200" b="0" u="none" strike="noStrike">
                <a:solidFill>
                  <a:srgbClr val="000000"/>
                </a:solidFill>
                <a:effectLst/>
                <a:uFillTx/>
                <a:latin typeface="+mn-lt"/>
                <a:ea typeface="+mn-ea"/>
              </a:rPr>
              <a:t>&lt;Foliennummer&gt;</a:t>
            </a:fld>
            <a:endParaRPr lang="de-DE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PlaceHolder 1"/>
          <p:cNvSpPr>
            <a:spLocks noGrp="1"/>
          </p:cNvSpPr>
          <p:nvPr>
            <p:ph type="sldImg"/>
          </p:nvPr>
        </p:nvSpPr>
        <p:spPr>
          <a:xfrm>
            <a:off x="1108080" y="812880"/>
            <a:ext cx="5342760" cy="4007880"/>
          </a:xfrm>
          <a:prstGeom prst="rect">
            <a:avLst/>
          </a:prstGeom>
          <a:ln w="0">
            <a:noFill/>
          </a:ln>
        </p:spPr>
      </p:sp>
      <p:sp>
        <p:nvSpPr>
          <p:cNvPr id="536" name="PlaceHolder 2"/>
          <p:cNvSpPr>
            <a:spLocks noGrp="1"/>
          </p:cNvSpPr>
          <p:nvPr>
            <p:ph type="body"/>
          </p:nvPr>
        </p:nvSpPr>
        <p:spPr>
          <a:xfrm>
            <a:off x="1000440" y="3266640"/>
            <a:ext cx="8001720" cy="30938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480" rIns="96480" tIns="48240" bIns="482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lang="de-DE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Aktivität 2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37" name="PlaceHolder 3"/>
          <p:cNvSpPr>
            <a:spLocks noGrp="1"/>
          </p:cNvSpPr>
          <p:nvPr>
            <p:ph type="sldNum" idx="59"/>
          </p:nvPr>
        </p:nvSpPr>
        <p:spPr>
          <a:xfrm>
            <a:off x="5666040" y="6531840"/>
            <a:ext cx="4333680" cy="3430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480" rIns="9648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lang="de-DE" sz="13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092B36DD-2872-4D6C-B0CB-D6145D1963D7}" type="slidenum">
              <a:rPr lang="de-DE" sz="13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24</a:t>
            </a:fld>
            <a:endParaRPr lang="de-DE" sz="13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PlaceHolder 1"/>
          <p:cNvSpPr>
            <a:spLocks noGrp="1"/>
          </p:cNvSpPr>
          <p:nvPr>
            <p:ph type="sldImg"/>
          </p:nvPr>
        </p:nvSpPr>
        <p:spPr>
          <a:xfrm>
            <a:off x="1108080" y="812880"/>
            <a:ext cx="5342760" cy="4007880"/>
          </a:xfrm>
          <a:prstGeom prst="rect">
            <a:avLst/>
          </a:prstGeom>
          <a:ln w="0">
            <a:noFill/>
          </a:ln>
        </p:spPr>
      </p:sp>
      <p:sp>
        <p:nvSpPr>
          <p:cNvPr id="539" name="PlaceHolder 2"/>
          <p:cNvSpPr>
            <a:spLocks noGrp="1"/>
          </p:cNvSpPr>
          <p:nvPr>
            <p:ph type="body"/>
          </p:nvPr>
        </p:nvSpPr>
        <p:spPr>
          <a:xfrm>
            <a:off x="1000440" y="3266640"/>
            <a:ext cx="8001720" cy="30938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480" rIns="96480" tIns="48240" bIns="48240" anchor="t">
            <a:noAutofit/>
          </a:bodyPr>
          <a:p>
            <a:pPr indent="0">
              <a:buNone/>
            </a:pP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40" name="PlaceHolder 3"/>
          <p:cNvSpPr>
            <a:spLocks noGrp="1"/>
          </p:cNvSpPr>
          <p:nvPr>
            <p:ph type="sldNum" idx="60"/>
          </p:nvPr>
        </p:nvSpPr>
        <p:spPr>
          <a:xfrm>
            <a:off x="5666040" y="6531840"/>
            <a:ext cx="4333680" cy="3430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480" rIns="9648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lang="de-DE" sz="13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F4B43A66-2B53-4A69-87C3-564D90A24751}" type="slidenum">
              <a:rPr lang="de-DE" sz="13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24</a:t>
            </a:fld>
            <a:endParaRPr lang="de-DE" sz="13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PlaceHolder 1"/>
          <p:cNvSpPr>
            <a:spLocks noGrp="1"/>
          </p:cNvSpPr>
          <p:nvPr>
            <p:ph type="sldImg"/>
          </p:nvPr>
        </p:nvSpPr>
        <p:spPr>
          <a:xfrm>
            <a:off x="1108080" y="812880"/>
            <a:ext cx="5342760" cy="4007880"/>
          </a:xfrm>
          <a:prstGeom prst="rect">
            <a:avLst/>
          </a:prstGeom>
          <a:ln w="0">
            <a:noFill/>
          </a:ln>
        </p:spPr>
      </p:sp>
      <p:sp>
        <p:nvSpPr>
          <p:cNvPr id="542" name="PlaceHolder 2"/>
          <p:cNvSpPr>
            <a:spLocks noGrp="1"/>
          </p:cNvSpPr>
          <p:nvPr>
            <p:ph type="body"/>
          </p:nvPr>
        </p:nvSpPr>
        <p:spPr>
          <a:xfrm>
            <a:off x="1000440" y="3266640"/>
            <a:ext cx="8001720" cy="30938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480" rIns="96480" tIns="48240" bIns="482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lang="de-DE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Impuls: Welche der Aufgaben auf dem AB entspricht dieser Strategie: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lang="de-DE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86-59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43" name="PlaceHolder 3"/>
          <p:cNvSpPr>
            <a:spLocks noGrp="1"/>
          </p:cNvSpPr>
          <p:nvPr>
            <p:ph type="sldNum" idx="61"/>
          </p:nvPr>
        </p:nvSpPr>
        <p:spPr>
          <a:xfrm>
            <a:off x="5666040" y="6531840"/>
            <a:ext cx="4333680" cy="3430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480" rIns="9648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lang="de-DE" sz="13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76838AE0-F8A3-42AE-9E59-4BB53BC3DD8C}" type="slidenum">
              <a:rPr lang="de-DE" sz="13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24</a:t>
            </a:fld>
            <a:endParaRPr lang="de-DE" sz="13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PlaceHolder 1"/>
          <p:cNvSpPr>
            <a:spLocks noGrp="1"/>
          </p:cNvSpPr>
          <p:nvPr>
            <p:ph type="sldImg"/>
          </p:nvPr>
        </p:nvSpPr>
        <p:spPr>
          <a:xfrm>
            <a:off x="1108080" y="812880"/>
            <a:ext cx="5342760" cy="4007880"/>
          </a:xfrm>
          <a:prstGeom prst="rect">
            <a:avLst/>
          </a:prstGeom>
          <a:ln w="0">
            <a:noFill/>
          </a:ln>
        </p:spPr>
      </p:sp>
      <p:sp>
        <p:nvSpPr>
          <p:cNvPr id="545" name="PlaceHolder 2"/>
          <p:cNvSpPr>
            <a:spLocks noGrp="1"/>
          </p:cNvSpPr>
          <p:nvPr>
            <p:ph type="body"/>
          </p:nvPr>
        </p:nvSpPr>
        <p:spPr>
          <a:xfrm>
            <a:off x="1000440" y="3266640"/>
            <a:ext cx="8001720" cy="30938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480" rIns="96480" tIns="48240" bIns="482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lang="de-DE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Impuls: Welche der Aufgaben auf dem AB entspricht dieser Strategie: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lang="de-DE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333-212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46" name="PlaceHolder 3"/>
          <p:cNvSpPr>
            <a:spLocks noGrp="1"/>
          </p:cNvSpPr>
          <p:nvPr>
            <p:ph type="sldNum" idx="62"/>
          </p:nvPr>
        </p:nvSpPr>
        <p:spPr>
          <a:xfrm>
            <a:off x="5666040" y="6531840"/>
            <a:ext cx="4333680" cy="3430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480" rIns="9648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lang="de-DE" sz="13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643743D9-FF33-4967-BCA4-00E68EFD765E}" type="slidenum">
              <a:rPr lang="de-DE" sz="13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24</a:t>
            </a:fld>
            <a:endParaRPr lang="de-DE" sz="13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PlaceHolder 1"/>
          <p:cNvSpPr>
            <a:spLocks noGrp="1"/>
          </p:cNvSpPr>
          <p:nvPr>
            <p:ph type="sldImg"/>
          </p:nvPr>
        </p:nvSpPr>
        <p:spPr>
          <a:xfrm>
            <a:off x="1108080" y="812880"/>
            <a:ext cx="5342760" cy="4007880"/>
          </a:xfrm>
          <a:prstGeom prst="rect">
            <a:avLst/>
          </a:prstGeom>
          <a:ln w="0">
            <a:noFill/>
          </a:ln>
        </p:spPr>
      </p:sp>
      <p:sp>
        <p:nvSpPr>
          <p:cNvPr id="471" name="PlaceHolder 2"/>
          <p:cNvSpPr>
            <a:spLocks noGrp="1"/>
          </p:cNvSpPr>
          <p:nvPr>
            <p:ph type="body"/>
          </p:nvPr>
        </p:nvSpPr>
        <p:spPr>
          <a:xfrm>
            <a:off x="1000440" y="3266640"/>
            <a:ext cx="8001720" cy="30938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lang="de-DE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Erklärung Wofür die Pinnwand ist: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1360" indent="-17136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  <a:tabLst>
                <a:tab algn="l" pos="0"/>
              </a:tabLst>
            </a:pPr>
            <a:r>
              <a:rPr lang="de-DE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Welche Inhalte sollen nochmal wiederholt werden?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1360" indent="-17136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  <a:tabLst>
                <a:tab algn="l" pos="0"/>
              </a:tabLst>
            </a:pPr>
            <a:r>
              <a:rPr lang="de-DE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Gibt es noch offene Fragen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1360" indent="-17136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  <a:tabLst>
                <a:tab algn="l" pos="0"/>
              </a:tabLst>
            </a:pPr>
            <a:r>
              <a:rPr lang="de-DE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Rückblick vertiefende Aufgaben evtl. nochmal gewünscht?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lang="de-DE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Dient als Vorbereitung auf die Fragestunde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72" name="PlaceHolder 3"/>
          <p:cNvSpPr>
            <a:spLocks noGrp="1"/>
          </p:cNvSpPr>
          <p:nvPr>
            <p:ph type="sldNum" idx="41"/>
          </p:nvPr>
        </p:nvSpPr>
        <p:spPr>
          <a:xfrm>
            <a:off x="5666040" y="6531840"/>
            <a:ext cx="4333680" cy="34308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lang="de-DE" sz="1400" b="0" u="none" strike="noStrike">
                <a:solidFill>
                  <a:schemeClr val="dk1"/>
                </a:solidFill>
                <a:effectLst/>
                <a:uFillTx/>
                <a:latin typeface="Times New Roman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7C404C3C-8B86-486C-B58B-8CF1885A4519}" type="slidenum">
              <a:rPr lang="de-DE" sz="1400" b="0" u="none" strike="noStrike">
                <a:solidFill>
                  <a:schemeClr val="dk1"/>
                </a:solidFill>
                <a:effectLst/>
                <a:uFillTx/>
                <a:latin typeface="Times New Roman"/>
                <a:ea typeface="+mn-ea"/>
              </a:rPr>
              <a:t>87</a:t>
            </a:fld>
            <a:endParaRPr lang="de-DE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PlaceHolder 1"/>
          <p:cNvSpPr>
            <a:spLocks noGrp="1"/>
          </p:cNvSpPr>
          <p:nvPr>
            <p:ph type="sldImg"/>
          </p:nvPr>
        </p:nvSpPr>
        <p:spPr>
          <a:xfrm>
            <a:off x="1108080" y="812880"/>
            <a:ext cx="5342760" cy="4007880"/>
          </a:xfrm>
          <a:prstGeom prst="rect">
            <a:avLst/>
          </a:prstGeom>
          <a:ln w="0">
            <a:noFill/>
          </a:ln>
        </p:spPr>
      </p:sp>
      <p:sp>
        <p:nvSpPr>
          <p:cNvPr id="548" name="PlaceHolder 2"/>
          <p:cNvSpPr>
            <a:spLocks noGrp="1"/>
          </p:cNvSpPr>
          <p:nvPr>
            <p:ph type="body"/>
          </p:nvPr>
        </p:nvSpPr>
        <p:spPr>
          <a:xfrm>
            <a:off x="1000440" y="3266640"/>
            <a:ext cx="8001720" cy="30938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480" rIns="96480" tIns="48240" bIns="48240" anchor="t">
            <a:noAutofit/>
          </a:bodyPr>
          <a:p>
            <a:pPr indent="0">
              <a:buNone/>
            </a:pP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49" name="PlaceHolder 3"/>
          <p:cNvSpPr>
            <a:spLocks noGrp="1"/>
          </p:cNvSpPr>
          <p:nvPr>
            <p:ph type="sldNum" idx="63"/>
          </p:nvPr>
        </p:nvSpPr>
        <p:spPr>
          <a:xfrm>
            <a:off x="5666040" y="6531840"/>
            <a:ext cx="4333680" cy="3430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480" rIns="9648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lang="de-DE" sz="13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1F54E0E1-F95A-4B6E-BF84-D7609D5A95AA}" type="slidenum">
              <a:rPr lang="de-DE" sz="13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24</a:t>
            </a:fld>
            <a:endParaRPr lang="de-DE" sz="13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PlaceHolder 1"/>
          <p:cNvSpPr>
            <a:spLocks noGrp="1"/>
          </p:cNvSpPr>
          <p:nvPr>
            <p:ph type="sldImg"/>
          </p:nvPr>
        </p:nvSpPr>
        <p:spPr>
          <a:xfrm>
            <a:off x="1108080" y="812880"/>
            <a:ext cx="5342760" cy="4007880"/>
          </a:xfrm>
          <a:prstGeom prst="rect">
            <a:avLst/>
          </a:prstGeom>
          <a:ln w="0">
            <a:noFill/>
          </a:ln>
        </p:spPr>
      </p:sp>
      <p:sp>
        <p:nvSpPr>
          <p:cNvPr id="551" name="PlaceHolder 2"/>
          <p:cNvSpPr>
            <a:spLocks noGrp="1"/>
          </p:cNvSpPr>
          <p:nvPr>
            <p:ph type="body"/>
          </p:nvPr>
        </p:nvSpPr>
        <p:spPr>
          <a:xfrm>
            <a:off x="1000440" y="3266640"/>
            <a:ext cx="8001720" cy="30938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480" rIns="96480" tIns="48240" bIns="482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lang="de-DE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Jetzt auch Beispiel auf AB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lang="de-DE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Unterscheidung ein oder zwei „Schritte“ weg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52" name="PlaceHolder 3"/>
          <p:cNvSpPr>
            <a:spLocks noGrp="1"/>
          </p:cNvSpPr>
          <p:nvPr>
            <p:ph type="sldNum" idx="64"/>
          </p:nvPr>
        </p:nvSpPr>
        <p:spPr>
          <a:xfrm>
            <a:off x="5666040" y="6531840"/>
            <a:ext cx="4333680" cy="3430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480" rIns="9648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lang="de-DE" sz="13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5060B2DA-E200-431F-86B2-75791AFC7DCB}" type="slidenum">
              <a:rPr lang="de-DE" sz="13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24</a:t>
            </a:fld>
            <a:endParaRPr lang="de-DE" sz="13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PlaceHolder 1"/>
          <p:cNvSpPr>
            <a:spLocks noGrp="1"/>
          </p:cNvSpPr>
          <p:nvPr>
            <p:ph type="sldImg"/>
          </p:nvPr>
        </p:nvSpPr>
        <p:spPr>
          <a:xfrm>
            <a:off x="1108080" y="812880"/>
            <a:ext cx="5342760" cy="4007880"/>
          </a:xfrm>
          <a:prstGeom prst="rect">
            <a:avLst/>
          </a:prstGeom>
          <a:ln w="0">
            <a:noFill/>
          </a:ln>
        </p:spPr>
      </p:sp>
      <p:sp>
        <p:nvSpPr>
          <p:cNvPr id="554" name="PlaceHolder 2"/>
          <p:cNvSpPr>
            <a:spLocks noGrp="1"/>
          </p:cNvSpPr>
          <p:nvPr>
            <p:ph type="body"/>
          </p:nvPr>
        </p:nvSpPr>
        <p:spPr>
          <a:xfrm>
            <a:off x="1000440" y="3266640"/>
            <a:ext cx="8001720" cy="30938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480" rIns="96480" tIns="48240" bIns="48240" anchor="t">
            <a:noAutofit/>
          </a:bodyPr>
          <a:p>
            <a:pPr indent="0">
              <a:buNone/>
            </a:pP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55" name="PlaceHolder 3"/>
          <p:cNvSpPr>
            <a:spLocks noGrp="1"/>
          </p:cNvSpPr>
          <p:nvPr>
            <p:ph type="sldNum" idx="65"/>
          </p:nvPr>
        </p:nvSpPr>
        <p:spPr>
          <a:xfrm>
            <a:off x="5666040" y="6531840"/>
            <a:ext cx="4333680" cy="3430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480" rIns="9648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lang="de-DE" sz="13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43664D7C-F925-4B3D-ACC4-01FC4D696463}" type="slidenum">
              <a:rPr lang="de-DE" sz="13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24</a:t>
            </a:fld>
            <a:endParaRPr lang="de-DE" sz="13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PlaceHolder 1"/>
          <p:cNvSpPr>
            <a:spLocks noGrp="1"/>
          </p:cNvSpPr>
          <p:nvPr>
            <p:ph type="sldImg"/>
          </p:nvPr>
        </p:nvSpPr>
        <p:spPr>
          <a:xfrm>
            <a:off x="1108080" y="812880"/>
            <a:ext cx="5342760" cy="4007880"/>
          </a:xfrm>
          <a:prstGeom prst="rect">
            <a:avLst/>
          </a:prstGeom>
          <a:ln w="0">
            <a:noFill/>
          </a:ln>
        </p:spPr>
      </p:sp>
      <p:sp>
        <p:nvSpPr>
          <p:cNvPr id="557" name="PlaceHolder 2"/>
          <p:cNvSpPr>
            <a:spLocks noGrp="1"/>
          </p:cNvSpPr>
          <p:nvPr>
            <p:ph type="body"/>
          </p:nvPr>
        </p:nvSpPr>
        <p:spPr>
          <a:xfrm>
            <a:off x="1000440" y="3266640"/>
            <a:ext cx="8001720" cy="30938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480" rIns="96480" tIns="48240" bIns="48240" anchor="t">
            <a:noAutofit/>
          </a:bodyPr>
          <a:p>
            <a:pPr indent="0">
              <a:buNone/>
            </a:pP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58" name="PlaceHolder 3"/>
          <p:cNvSpPr>
            <a:spLocks noGrp="1"/>
          </p:cNvSpPr>
          <p:nvPr>
            <p:ph type="sldNum" idx="66"/>
          </p:nvPr>
        </p:nvSpPr>
        <p:spPr>
          <a:xfrm>
            <a:off x="5666040" y="6531840"/>
            <a:ext cx="4333680" cy="3430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480" rIns="9648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lang="de-DE" sz="13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CC318D01-B3A3-4138-94F8-E1808681C6D1}" type="slidenum">
              <a:rPr lang="de-DE" sz="13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24</a:t>
            </a:fld>
            <a:endParaRPr lang="de-DE" sz="13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PlaceHolder 1"/>
          <p:cNvSpPr>
            <a:spLocks noGrp="1"/>
          </p:cNvSpPr>
          <p:nvPr>
            <p:ph type="sldImg"/>
          </p:nvPr>
        </p:nvSpPr>
        <p:spPr>
          <a:xfrm>
            <a:off x="1108080" y="812880"/>
            <a:ext cx="5342760" cy="4007880"/>
          </a:xfrm>
          <a:prstGeom prst="rect">
            <a:avLst/>
          </a:prstGeom>
          <a:ln w="0">
            <a:noFill/>
          </a:ln>
        </p:spPr>
      </p:sp>
      <p:sp>
        <p:nvSpPr>
          <p:cNvPr id="560" name="PlaceHolder 2"/>
          <p:cNvSpPr>
            <a:spLocks noGrp="1"/>
          </p:cNvSpPr>
          <p:nvPr>
            <p:ph type="body"/>
          </p:nvPr>
        </p:nvSpPr>
        <p:spPr>
          <a:xfrm>
            <a:off x="1000440" y="3266640"/>
            <a:ext cx="8001720" cy="30938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480" rIns="96480" tIns="48240" bIns="482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lang="de-DE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Schülerbeispiele: Die Lösungsstrategien können vielfältig sein. Und auch die Notation kann sich stark unterscheiden. 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lang="de-DE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„26 bleibt so! Von der 33 nehme ich die drei weg und dann ergibt es 29, dann gebe ich die 30 dazu=59“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61" name="PlaceHolder 3"/>
          <p:cNvSpPr>
            <a:spLocks noGrp="1"/>
          </p:cNvSpPr>
          <p:nvPr>
            <p:ph type="sldNum" idx="67"/>
          </p:nvPr>
        </p:nvSpPr>
        <p:spPr>
          <a:xfrm>
            <a:off x="5666040" y="6531840"/>
            <a:ext cx="4333680" cy="3430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480" rIns="9648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lang="de-DE" sz="13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BC34D048-FF5A-4628-B920-4DAD14DE14C1}" type="slidenum">
              <a:rPr lang="de-DE" sz="13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24</a:t>
            </a:fld>
            <a:endParaRPr lang="de-DE" sz="13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3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PlaceHolder 1"/>
          <p:cNvSpPr>
            <a:spLocks noGrp="1"/>
          </p:cNvSpPr>
          <p:nvPr>
            <p:ph type="sldImg"/>
          </p:nvPr>
        </p:nvSpPr>
        <p:spPr>
          <a:xfrm>
            <a:off x="1108080" y="812880"/>
            <a:ext cx="5342760" cy="4007880"/>
          </a:xfrm>
          <a:prstGeom prst="rect">
            <a:avLst/>
          </a:prstGeom>
          <a:ln w="0">
            <a:noFill/>
          </a:ln>
        </p:spPr>
      </p:sp>
      <p:sp>
        <p:nvSpPr>
          <p:cNvPr id="563" name="PlaceHolder 2"/>
          <p:cNvSpPr>
            <a:spLocks noGrp="1"/>
          </p:cNvSpPr>
          <p:nvPr>
            <p:ph type="body"/>
          </p:nvPr>
        </p:nvSpPr>
        <p:spPr>
          <a:xfrm>
            <a:off x="1000440" y="3266640"/>
            <a:ext cx="8001720" cy="30938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480" rIns="96480" tIns="48240" bIns="482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lang="de-DE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Schülerbeispiele: Die Lösungsstrategien können vielfältig sein. Und auch die Notation kann sich stark unterscheiden. 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lang="de-DE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„26 bleibt so! Von der 33 nehme ich die drei weg und dann ergibt es 29, dann gebe ich die 30 dazu=59“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64" name="PlaceHolder 3"/>
          <p:cNvSpPr>
            <a:spLocks noGrp="1"/>
          </p:cNvSpPr>
          <p:nvPr>
            <p:ph type="sldNum" idx="68"/>
          </p:nvPr>
        </p:nvSpPr>
        <p:spPr>
          <a:xfrm>
            <a:off x="5666040" y="6531840"/>
            <a:ext cx="4333680" cy="3430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480" rIns="9648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lang="de-DE" sz="13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322B5A18-F236-4B3A-AAF1-DDEFD8F61922}" type="slidenum">
              <a:rPr lang="de-DE" sz="13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24</a:t>
            </a:fld>
            <a:endParaRPr lang="de-DE" sz="13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3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PlaceHolder 1"/>
          <p:cNvSpPr>
            <a:spLocks noGrp="1"/>
          </p:cNvSpPr>
          <p:nvPr>
            <p:ph type="sldImg"/>
          </p:nvPr>
        </p:nvSpPr>
        <p:spPr>
          <a:xfrm>
            <a:off x="1108080" y="812880"/>
            <a:ext cx="5342760" cy="4007880"/>
          </a:xfrm>
          <a:prstGeom prst="rect">
            <a:avLst/>
          </a:prstGeom>
          <a:ln w="0">
            <a:noFill/>
          </a:ln>
        </p:spPr>
      </p:sp>
      <p:sp>
        <p:nvSpPr>
          <p:cNvPr id="566" name="PlaceHolder 2"/>
          <p:cNvSpPr>
            <a:spLocks noGrp="1"/>
          </p:cNvSpPr>
          <p:nvPr>
            <p:ph type="body"/>
          </p:nvPr>
        </p:nvSpPr>
        <p:spPr>
          <a:xfrm>
            <a:off x="1000440" y="3266640"/>
            <a:ext cx="8001720" cy="30938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lang="de-DE" sz="2000" b="0" u="none" strike="noStrike">
                <a:solidFill>
                  <a:srgbClr val="000000"/>
                </a:solidFill>
                <a:effectLst/>
                <a:uFillTx/>
                <a:latin typeface="Arial"/>
                <a:ea typeface="ＭＳ Ｐゴシック"/>
              </a:rPr>
              <a:t>Vierphasenmodell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67" name="PlaceHolder 3"/>
          <p:cNvSpPr>
            <a:spLocks noGrp="1"/>
          </p:cNvSpPr>
          <p:nvPr>
            <p:ph type="sldNum" idx="69"/>
          </p:nvPr>
        </p:nvSpPr>
        <p:spPr>
          <a:xfrm>
            <a:off x="5666040" y="6531840"/>
            <a:ext cx="4333680" cy="34308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lang="de-DE" sz="1200" b="0" u="none" strike="noStrike">
                <a:solidFill>
                  <a:schemeClr val="dk1"/>
                </a:solidFill>
                <a:effectLst/>
                <a:uFillTx/>
                <a:latin typeface="Arial"/>
                <a:ea typeface="ＭＳ Ｐゴシック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973B1E50-CE8E-4731-A4D9-9CF5AC6AB1C3}" type="slidenum">
              <a:rPr lang="de-DE" sz="1200" b="0" u="none" strike="noStrike">
                <a:solidFill>
                  <a:schemeClr val="dk1"/>
                </a:solidFill>
                <a:effectLst/>
                <a:uFillTx/>
                <a:latin typeface="Arial"/>
                <a:ea typeface="ＭＳ Ｐゴシック"/>
              </a:rPr>
              <a:t>24</a:t>
            </a:fld>
            <a:endParaRPr lang="de-DE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3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PlaceHolder 1"/>
          <p:cNvSpPr>
            <a:spLocks noGrp="1"/>
          </p:cNvSpPr>
          <p:nvPr>
            <p:ph type="sldImg"/>
          </p:nvPr>
        </p:nvSpPr>
        <p:spPr>
          <a:xfrm>
            <a:off x="1371600" y="1143000"/>
            <a:ext cx="4114080" cy="3085560"/>
          </a:xfrm>
          <a:prstGeom prst="rect">
            <a:avLst/>
          </a:prstGeom>
          <a:ln w="0">
            <a:noFill/>
          </a:ln>
        </p:spPr>
      </p:sp>
      <p:sp>
        <p:nvSpPr>
          <p:cNvPr id="56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Autofit/>
          </a:bodyPr>
          <a:p>
            <a:pPr indent="0">
              <a:buNone/>
            </a:pP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70" name="Foliennummernplatzhalter 3"/>
          <p:cNvSpPr/>
          <p:nvPr/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 defTabSz="914400">
              <a:lnSpc>
                <a:spcPct val="100000"/>
              </a:lnSpc>
            </a:pPr>
            <a:fld id="{75CEF920-0535-475C-9AE5-6BD63EB254DF}" type="slidenum">
              <a:rPr lang="de-DE" sz="1200" b="0" u="none" strike="noStrike">
                <a:solidFill>
                  <a:srgbClr val="000000"/>
                </a:solidFill>
                <a:effectLst/>
                <a:uFillTx/>
                <a:latin typeface="Times New Roman"/>
                <a:ea typeface="+mn-ea"/>
              </a:rPr>
              <a:t>&lt;Foliennummer&gt;</a:t>
            </a:fld>
            <a:endParaRPr lang="de-DE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3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PlaceHolder 1"/>
          <p:cNvSpPr>
            <a:spLocks noGrp="1"/>
          </p:cNvSpPr>
          <p:nvPr>
            <p:ph type="sldImg"/>
          </p:nvPr>
        </p:nvSpPr>
        <p:spPr>
          <a:xfrm>
            <a:off x="1108080" y="812880"/>
            <a:ext cx="5342760" cy="4007880"/>
          </a:xfrm>
          <a:prstGeom prst="rect">
            <a:avLst/>
          </a:prstGeom>
          <a:ln w="0">
            <a:noFill/>
          </a:ln>
        </p:spPr>
      </p:sp>
      <p:sp>
        <p:nvSpPr>
          <p:cNvPr id="572" name="PlaceHolder 2"/>
          <p:cNvSpPr>
            <a:spLocks noGrp="1"/>
          </p:cNvSpPr>
          <p:nvPr>
            <p:ph type="body"/>
          </p:nvPr>
        </p:nvSpPr>
        <p:spPr>
          <a:xfrm>
            <a:off x="1000440" y="3266640"/>
            <a:ext cx="8001720" cy="30938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Autofit/>
          </a:bodyPr>
          <a:p>
            <a:pPr indent="0">
              <a:buNone/>
            </a:pP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73" name="PlaceHolder 3"/>
          <p:cNvSpPr>
            <a:spLocks noGrp="1"/>
          </p:cNvSpPr>
          <p:nvPr>
            <p:ph type="sldNum" idx="70"/>
          </p:nvPr>
        </p:nvSpPr>
        <p:spPr>
          <a:xfrm>
            <a:off x="5666040" y="6531840"/>
            <a:ext cx="4333680" cy="34308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lang="de-DE" sz="13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9973C154-98D1-45AE-8FFD-70949835E4F8}" type="slidenum">
              <a:rPr lang="de-DE" sz="13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24</a:t>
            </a:fld>
            <a:endParaRPr lang="de-DE" sz="13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PlaceHolder 1"/>
          <p:cNvSpPr>
            <a:spLocks noGrp="1"/>
          </p:cNvSpPr>
          <p:nvPr>
            <p:ph type="sldImg"/>
          </p:nvPr>
        </p:nvSpPr>
        <p:spPr>
          <a:xfrm>
            <a:off x="1371600" y="1143000"/>
            <a:ext cx="4114080" cy="3085560"/>
          </a:xfrm>
          <a:prstGeom prst="rect">
            <a:avLst/>
          </a:prstGeom>
          <a:ln w="0">
            <a:noFill/>
          </a:ln>
        </p:spPr>
      </p:sp>
      <p:sp>
        <p:nvSpPr>
          <p:cNvPr id="47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lang="de-DE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Der Schwerpunkt der Präsenzveranstaltung liegt auf der Subtraktion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75" name="Foliennummernplatzhalter 3"/>
          <p:cNvSpPr/>
          <p:nvPr/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 defTabSz="914400">
              <a:lnSpc>
                <a:spcPct val="100000"/>
              </a:lnSpc>
            </a:pPr>
            <a:fld id="{2008530A-97D6-4DE3-9840-B09FBDA7934C}" type="slidenum">
              <a:rPr lang="de-DE" sz="1200" b="0" u="none" strike="noStrike">
                <a:solidFill>
                  <a:srgbClr val="000000"/>
                </a:solidFill>
                <a:effectLst/>
                <a:uFillTx/>
                <a:latin typeface="+mn-lt"/>
                <a:ea typeface="+mn-ea"/>
              </a:rPr>
              <a:t>&lt;Foliennummer&gt;</a:t>
            </a:fld>
            <a:endParaRPr lang="de-DE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4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PlaceHolder 1"/>
          <p:cNvSpPr>
            <a:spLocks noGrp="1"/>
          </p:cNvSpPr>
          <p:nvPr>
            <p:ph type="sldImg"/>
          </p:nvPr>
        </p:nvSpPr>
        <p:spPr>
          <a:xfrm>
            <a:off x="1108080" y="812880"/>
            <a:ext cx="5342760" cy="4007880"/>
          </a:xfrm>
          <a:prstGeom prst="rect">
            <a:avLst/>
          </a:prstGeom>
          <a:ln w="0">
            <a:noFill/>
          </a:ln>
        </p:spPr>
      </p:sp>
      <p:sp>
        <p:nvSpPr>
          <p:cNvPr id="575" name="PlaceHolder 2"/>
          <p:cNvSpPr>
            <a:spLocks noGrp="1"/>
          </p:cNvSpPr>
          <p:nvPr>
            <p:ph type="body"/>
          </p:nvPr>
        </p:nvSpPr>
        <p:spPr>
          <a:xfrm>
            <a:off x="1000440" y="3266640"/>
            <a:ext cx="8001720" cy="30938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480" rIns="96480" tIns="48240" bIns="48240" anchor="t">
            <a:noAutofit/>
          </a:bodyPr>
          <a:p>
            <a:pPr indent="0">
              <a:buNone/>
            </a:pP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76" name="PlaceHolder 3"/>
          <p:cNvSpPr>
            <a:spLocks noGrp="1"/>
          </p:cNvSpPr>
          <p:nvPr>
            <p:ph type="sldNum" idx="71"/>
          </p:nvPr>
        </p:nvSpPr>
        <p:spPr>
          <a:xfrm>
            <a:off x="5666040" y="6531840"/>
            <a:ext cx="4333680" cy="3430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480" rIns="9648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lang="de-DE" sz="13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76569123-3720-4AB4-B70C-34CC9E24F6C3}" type="slidenum">
              <a:rPr lang="de-DE" sz="13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24</a:t>
            </a:fld>
            <a:endParaRPr lang="de-DE" sz="13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4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PlaceHolder 1"/>
          <p:cNvSpPr>
            <a:spLocks noGrp="1"/>
          </p:cNvSpPr>
          <p:nvPr>
            <p:ph type="sldImg"/>
          </p:nvPr>
        </p:nvSpPr>
        <p:spPr>
          <a:xfrm>
            <a:off x="1108080" y="812880"/>
            <a:ext cx="5342760" cy="4007880"/>
          </a:xfrm>
          <a:prstGeom prst="rect">
            <a:avLst/>
          </a:prstGeom>
          <a:ln w="0">
            <a:noFill/>
          </a:ln>
        </p:spPr>
      </p:sp>
      <p:sp>
        <p:nvSpPr>
          <p:cNvPr id="578" name="PlaceHolder 2"/>
          <p:cNvSpPr>
            <a:spLocks noGrp="1"/>
          </p:cNvSpPr>
          <p:nvPr>
            <p:ph type="body"/>
          </p:nvPr>
        </p:nvSpPr>
        <p:spPr>
          <a:xfrm>
            <a:off x="1000440" y="3266640"/>
            <a:ext cx="8001720" cy="30938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480" rIns="96480" tIns="48240" bIns="48240" anchor="t">
            <a:noAutofit/>
          </a:bodyPr>
          <a:p>
            <a:pPr indent="0">
              <a:buNone/>
            </a:pP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79" name="PlaceHolder 3"/>
          <p:cNvSpPr>
            <a:spLocks noGrp="1"/>
          </p:cNvSpPr>
          <p:nvPr>
            <p:ph type="sldNum" idx="72"/>
          </p:nvPr>
        </p:nvSpPr>
        <p:spPr>
          <a:xfrm>
            <a:off x="5666040" y="6531840"/>
            <a:ext cx="4333680" cy="3430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480" rIns="9648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lang="de-DE" sz="13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CD966804-E70C-4E84-A1B8-43955780A77B}" type="slidenum">
              <a:rPr lang="de-DE" sz="13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24</a:t>
            </a:fld>
            <a:endParaRPr lang="de-DE" sz="13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4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PlaceHolder 1"/>
          <p:cNvSpPr>
            <a:spLocks noGrp="1"/>
          </p:cNvSpPr>
          <p:nvPr>
            <p:ph type="sldImg"/>
          </p:nvPr>
        </p:nvSpPr>
        <p:spPr>
          <a:xfrm>
            <a:off x="1108080" y="812880"/>
            <a:ext cx="5342760" cy="4007880"/>
          </a:xfrm>
          <a:prstGeom prst="rect">
            <a:avLst/>
          </a:prstGeom>
          <a:ln w="0">
            <a:noFill/>
          </a:ln>
        </p:spPr>
      </p:sp>
      <p:sp>
        <p:nvSpPr>
          <p:cNvPr id="581" name="PlaceHolder 2"/>
          <p:cNvSpPr>
            <a:spLocks noGrp="1"/>
          </p:cNvSpPr>
          <p:nvPr>
            <p:ph type="body"/>
          </p:nvPr>
        </p:nvSpPr>
        <p:spPr>
          <a:xfrm>
            <a:off x="1000440" y="3266640"/>
            <a:ext cx="8001720" cy="30938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Autofit/>
          </a:bodyPr>
          <a:p>
            <a:pPr indent="0" defTabSz="866880">
              <a:lnSpc>
                <a:spcPct val="100000"/>
              </a:lnSpc>
              <a:buNone/>
              <a:tabLst>
                <a:tab algn="l" pos="0"/>
              </a:tabLst>
            </a:pPr>
            <a:r>
              <a:rPr lang="de-DE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WARUM flexibel rechnen?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866880">
              <a:lnSpc>
                <a:spcPct val="100000"/>
              </a:lnSpc>
              <a:buNone/>
              <a:tabLst>
                <a:tab algn="l" pos="0"/>
              </a:tabLst>
            </a:pP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866880">
              <a:lnSpc>
                <a:spcPct val="100000"/>
              </a:lnSpc>
              <a:buNone/>
              <a:tabLst>
                <a:tab algn="l" pos="0"/>
              </a:tabLst>
            </a:pPr>
            <a:r>
              <a:rPr lang="de-DE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Bezug Bildungsstandards - Kinder mit einem gut entwickelten Zahlverständnis gehen beim Rechnen flexibel mit Zahlen um, bestimmte Eigenschaften der Zahlen werden als  Rechenvorteile genutzt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866880">
              <a:lnSpc>
                <a:spcPct val="100000"/>
              </a:lnSpc>
              <a:buNone/>
              <a:tabLst>
                <a:tab algn="l" pos="0"/>
              </a:tabLst>
            </a:pPr>
            <a:r>
              <a:rPr lang="de-DE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Studie von Selter: Vorgehensweisen von SuS bei Aufgaben zur Addition und Subtraktion im ZR bis 1000: SuS verfügen über ein recht stabiles Vorgehen. Sie rechneten in der Regel sämtliche Aufgaben gemäß einer der Hauptstrategien, also z. B. jede Aufgabe nach der Strategie `Stellen extra`. Lassen den Rückschluss zu, dass SuS dazu neigen, vertraute Wege zu gehen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866880">
              <a:lnSpc>
                <a:spcPct val="100000"/>
              </a:lnSpc>
              <a:buNone/>
              <a:tabLst>
                <a:tab algn="l" pos="0"/>
              </a:tabLst>
            </a:pP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866880">
              <a:lnSpc>
                <a:spcPct val="100000"/>
              </a:lnSpc>
              <a:buNone/>
              <a:tabLst>
                <a:tab algn="l" pos="0"/>
              </a:tabLst>
            </a:pP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82" name="PlaceHolder 3"/>
          <p:cNvSpPr>
            <a:spLocks noGrp="1"/>
          </p:cNvSpPr>
          <p:nvPr>
            <p:ph type="sldNum" idx="73"/>
          </p:nvPr>
        </p:nvSpPr>
        <p:spPr>
          <a:xfrm>
            <a:off x="5666040" y="6531840"/>
            <a:ext cx="4333680" cy="34308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lang="en-US" sz="13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2BE24AA2-FA8C-4118-8212-379020BA7983}" type="slidenum">
              <a:rPr lang="en-US" sz="13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24</a:t>
            </a:fld>
            <a:endParaRPr lang="de-DE" sz="13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4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PlaceHolder 1"/>
          <p:cNvSpPr>
            <a:spLocks noGrp="1"/>
          </p:cNvSpPr>
          <p:nvPr>
            <p:ph type="sldImg"/>
          </p:nvPr>
        </p:nvSpPr>
        <p:spPr>
          <a:xfrm>
            <a:off x="1108080" y="812880"/>
            <a:ext cx="5342760" cy="4007880"/>
          </a:xfrm>
          <a:prstGeom prst="rect">
            <a:avLst/>
          </a:prstGeom>
          <a:ln w="0">
            <a:noFill/>
          </a:ln>
        </p:spPr>
      </p:sp>
      <p:sp>
        <p:nvSpPr>
          <p:cNvPr id="584" name="PlaceHolder 2"/>
          <p:cNvSpPr>
            <a:spLocks noGrp="1"/>
          </p:cNvSpPr>
          <p:nvPr>
            <p:ph type="body"/>
          </p:nvPr>
        </p:nvSpPr>
        <p:spPr>
          <a:xfrm>
            <a:off x="1000440" y="3266640"/>
            <a:ext cx="8001720" cy="30938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480" rIns="96480" tIns="48240" bIns="48240" anchor="t">
            <a:noAutofit/>
          </a:bodyPr>
          <a:p>
            <a:pPr indent="0">
              <a:buNone/>
            </a:pP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85" name="PlaceHolder 3"/>
          <p:cNvSpPr>
            <a:spLocks noGrp="1"/>
          </p:cNvSpPr>
          <p:nvPr>
            <p:ph type="sldNum" idx="74"/>
          </p:nvPr>
        </p:nvSpPr>
        <p:spPr>
          <a:xfrm>
            <a:off x="5666040" y="6531840"/>
            <a:ext cx="4333680" cy="3430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480" rIns="9648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lang="de-DE" sz="13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88DE2560-E21D-4D79-A40D-08814E37E71B}" type="slidenum">
              <a:rPr lang="de-DE" sz="13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24</a:t>
            </a:fld>
            <a:endParaRPr lang="de-DE" sz="13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4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PlaceHolder 1"/>
          <p:cNvSpPr>
            <a:spLocks noGrp="1"/>
          </p:cNvSpPr>
          <p:nvPr>
            <p:ph type="sldImg"/>
          </p:nvPr>
        </p:nvSpPr>
        <p:spPr>
          <a:xfrm>
            <a:off x="1108080" y="812880"/>
            <a:ext cx="5342760" cy="4007880"/>
          </a:xfrm>
          <a:prstGeom prst="rect">
            <a:avLst/>
          </a:prstGeom>
          <a:ln w="0">
            <a:noFill/>
          </a:ln>
        </p:spPr>
      </p:sp>
      <p:sp>
        <p:nvSpPr>
          <p:cNvPr id="587" name="PlaceHolder 2"/>
          <p:cNvSpPr>
            <a:spLocks noGrp="1"/>
          </p:cNvSpPr>
          <p:nvPr>
            <p:ph type="body"/>
          </p:nvPr>
        </p:nvSpPr>
        <p:spPr>
          <a:xfrm>
            <a:off x="1000440" y="3266640"/>
            <a:ext cx="8001720" cy="30938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480" rIns="96480" tIns="48240" bIns="48240" anchor="t">
            <a:noAutofit/>
          </a:bodyPr>
          <a:p>
            <a:pPr indent="0">
              <a:buNone/>
            </a:pP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88" name="PlaceHolder 3"/>
          <p:cNvSpPr>
            <a:spLocks noGrp="1"/>
          </p:cNvSpPr>
          <p:nvPr>
            <p:ph type="sldNum" idx="75"/>
          </p:nvPr>
        </p:nvSpPr>
        <p:spPr>
          <a:xfrm>
            <a:off x="5666040" y="6531840"/>
            <a:ext cx="4333680" cy="3430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480" rIns="9648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lang="de-DE" sz="13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6A31CFFD-FBDE-41AC-BBF9-163D3F11A840}" type="slidenum">
              <a:rPr lang="de-DE" sz="13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24</a:t>
            </a:fld>
            <a:endParaRPr lang="de-DE" sz="13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4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PlaceHolder 1"/>
          <p:cNvSpPr>
            <a:spLocks noGrp="1"/>
          </p:cNvSpPr>
          <p:nvPr>
            <p:ph type="sldImg"/>
          </p:nvPr>
        </p:nvSpPr>
        <p:spPr>
          <a:xfrm>
            <a:off x="3282840" y="515880"/>
            <a:ext cx="3436200" cy="2577240"/>
          </a:xfrm>
          <a:prstGeom prst="rect">
            <a:avLst/>
          </a:prstGeom>
          <a:ln w="0">
            <a:noFill/>
          </a:ln>
        </p:spPr>
      </p:sp>
      <p:sp>
        <p:nvSpPr>
          <p:cNvPr id="590" name="PlaceHolder 2"/>
          <p:cNvSpPr>
            <a:spLocks noGrp="1"/>
          </p:cNvSpPr>
          <p:nvPr>
            <p:ph type="body"/>
          </p:nvPr>
        </p:nvSpPr>
        <p:spPr>
          <a:xfrm>
            <a:off x="1000440" y="3266640"/>
            <a:ext cx="8001720" cy="30938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lang="de-DE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1. Strategien kennenlernen:</a:t>
            </a:r>
            <a:br>
              <a:rPr sz="2000"/>
            </a:br>
            <a:r>
              <a:rPr lang="de-DE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Hier als Beispiel: Schrittweises Rechnen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lang="de-DE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Und: Auf Darstellungsvernetzung eingehen. Z.B. links Zehnersystemblöcke zeichnen, Mitte halbschriftlich, rechts Rechenstrich, unten Sprache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91" name="PlaceHolder 3"/>
          <p:cNvSpPr>
            <a:spLocks noGrp="1"/>
          </p:cNvSpPr>
          <p:nvPr>
            <p:ph type="sldNum" idx="76"/>
          </p:nvPr>
        </p:nvSpPr>
        <p:spPr>
          <a:xfrm>
            <a:off x="5666040" y="6531840"/>
            <a:ext cx="4333680" cy="34308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lang="de-DE" sz="13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107327E9-A046-4959-8831-99F5B8185965}" type="slidenum">
              <a:rPr lang="de-DE" sz="13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24</a:t>
            </a:fld>
            <a:endParaRPr lang="de-DE" sz="13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4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PlaceHolder 1"/>
          <p:cNvSpPr>
            <a:spLocks noGrp="1"/>
          </p:cNvSpPr>
          <p:nvPr>
            <p:ph type="sldImg"/>
          </p:nvPr>
        </p:nvSpPr>
        <p:spPr>
          <a:xfrm>
            <a:off x="1108080" y="812880"/>
            <a:ext cx="5342760" cy="4007880"/>
          </a:xfrm>
          <a:prstGeom prst="rect">
            <a:avLst/>
          </a:prstGeom>
          <a:ln w="0">
            <a:noFill/>
          </a:ln>
        </p:spPr>
      </p:sp>
      <p:sp>
        <p:nvSpPr>
          <p:cNvPr id="593" name="PlaceHolder 2"/>
          <p:cNvSpPr>
            <a:spLocks noGrp="1"/>
          </p:cNvSpPr>
          <p:nvPr>
            <p:ph type="body"/>
          </p:nvPr>
        </p:nvSpPr>
        <p:spPr>
          <a:xfrm>
            <a:off x="1000440" y="3266640"/>
            <a:ext cx="8001720" cy="30938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480" rIns="96480" tIns="48240" bIns="48240" anchor="t">
            <a:noAutofit/>
          </a:bodyPr>
          <a:p>
            <a:pPr indent="0">
              <a:buNone/>
            </a:pP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94" name="PlaceHolder 3"/>
          <p:cNvSpPr>
            <a:spLocks noGrp="1"/>
          </p:cNvSpPr>
          <p:nvPr>
            <p:ph type="sldNum" idx="77"/>
          </p:nvPr>
        </p:nvSpPr>
        <p:spPr>
          <a:xfrm>
            <a:off x="5666040" y="6531840"/>
            <a:ext cx="4333680" cy="3430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480" rIns="9648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lang="de-DE" sz="13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D7C5D7AF-BA67-49BF-8FBC-4CB1E90EFAE9}" type="slidenum">
              <a:rPr lang="de-DE" sz="13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24</a:t>
            </a:fld>
            <a:endParaRPr lang="de-DE" sz="13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4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PlaceHolder 1"/>
          <p:cNvSpPr>
            <a:spLocks noGrp="1"/>
          </p:cNvSpPr>
          <p:nvPr>
            <p:ph type="sldImg"/>
          </p:nvPr>
        </p:nvSpPr>
        <p:spPr>
          <a:xfrm>
            <a:off x="1108080" y="812880"/>
            <a:ext cx="5342760" cy="4007880"/>
          </a:xfrm>
          <a:prstGeom prst="rect">
            <a:avLst/>
          </a:prstGeom>
          <a:ln w="0">
            <a:noFill/>
          </a:ln>
        </p:spPr>
      </p:sp>
      <p:sp>
        <p:nvSpPr>
          <p:cNvPr id="596" name="PlaceHolder 2"/>
          <p:cNvSpPr>
            <a:spLocks noGrp="1"/>
          </p:cNvSpPr>
          <p:nvPr>
            <p:ph type="body"/>
          </p:nvPr>
        </p:nvSpPr>
        <p:spPr>
          <a:xfrm>
            <a:off x="1000440" y="3266640"/>
            <a:ext cx="8001720" cy="30938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lang="de-DE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AB 3: Stellenweises Rechnen bei Zehnerübergängen der Subtraktion z. B. nicht geeignet; also eher geeignet bei Aufgaben ohne Zehnerübergänge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97" name="PlaceHolder 3"/>
          <p:cNvSpPr>
            <a:spLocks noGrp="1"/>
          </p:cNvSpPr>
          <p:nvPr>
            <p:ph type="sldNum" idx="78"/>
          </p:nvPr>
        </p:nvSpPr>
        <p:spPr>
          <a:xfrm>
            <a:off x="5666040" y="6531840"/>
            <a:ext cx="4333680" cy="34308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lang="de-DE" sz="13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044440CC-F634-497F-A9F7-8D54FB5F48CD}" type="slidenum">
              <a:rPr lang="de-DE" sz="13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24</a:t>
            </a:fld>
            <a:endParaRPr lang="de-DE" sz="13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4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PlaceHolder 1"/>
          <p:cNvSpPr>
            <a:spLocks noGrp="1"/>
          </p:cNvSpPr>
          <p:nvPr>
            <p:ph type="sldImg"/>
          </p:nvPr>
        </p:nvSpPr>
        <p:spPr>
          <a:xfrm>
            <a:off x="1108080" y="812880"/>
            <a:ext cx="5342760" cy="4007880"/>
          </a:xfrm>
          <a:prstGeom prst="rect">
            <a:avLst/>
          </a:prstGeom>
          <a:ln w="0">
            <a:noFill/>
          </a:ln>
        </p:spPr>
      </p:sp>
      <p:sp>
        <p:nvSpPr>
          <p:cNvPr id="599" name="PlaceHolder 2"/>
          <p:cNvSpPr>
            <a:spLocks noGrp="1"/>
          </p:cNvSpPr>
          <p:nvPr>
            <p:ph type="body"/>
          </p:nvPr>
        </p:nvSpPr>
        <p:spPr>
          <a:xfrm>
            <a:off x="1000440" y="3266640"/>
            <a:ext cx="8001720" cy="30938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480" rIns="96480" tIns="48240" bIns="48240" anchor="t">
            <a:noAutofit/>
          </a:bodyPr>
          <a:p>
            <a:pPr indent="0">
              <a:buNone/>
            </a:pP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00" name="PlaceHolder 3"/>
          <p:cNvSpPr>
            <a:spLocks noGrp="1"/>
          </p:cNvSpPr>
          <p:nvPr>
            <p:ph type="sldNum" idx="79"/>
          </p:nvPr>
        </p:nvSpPr>
        <p:spPr>
          <a:xfrm>
            <a:off x="5666040" y="6531840"/>
            <a:ext cx="4333680" cy="3430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480" rIns="9648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lang="de-DE" sz="13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BA6114CC-27F3-49EC-9DCD-8D5D002EA8BA}" type="slidenum">
              <a:rPr lang="de-DE" sz="13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24</a:t>
            </a:fld>
            <a:endParaRPr lang="de-DE" sz="13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PlaceHolder 1"/>
          <p:cNvSpPr>
            <a:spLocks noGrp="1"/>
          </p:cNvSpPr>
          <p:nvPr>
            <p:ph type="sldImg"/>
          </p:nvPr>
        </p:nvSpPr>
        <p:spPr>
          <a:xfrm>
            <a:off x="1371600" y="1143000"/>
            <a:ext cx="4114080" cy="3085560"/>
          </a:xfrm>
          <a:prstGeom prst="rect">
            <a:avLst/>
          </a:prstGeom>
          <a:ln w="0">
            <a:noFill/>
          </a:ln>
        </p:spPr>
      </p:sp>
      <p:sp>
        <p:nvSpPr>
          <p:cNvPr id="47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Autofit/>
          </a:bodyPr>
          <a:p>
            <a:pPr indent="0">
              <a:buNone/>
            </a:pP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78" name="Foliennummernplatzhalter 3"/>
          <p:cNvSpPr/>
          <p:nvPr/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 defTabSz="914400">
              <a:lnSpc>
                <a:spcPct val="100000"/>
              </a:lnSpc>
            </a:pPr>
            <a:fld id="{64AE6155-57CE-41B1-879D-A49DCD9523F5}" type="slidenum">
              <a:rPr lang="de-DE" sz="1200" b="0" u="none" strike="noStrike">
                <a:solidFill>
                  <a:srgbClr val="000000"/>
                </a:solidFill>
                <a:effectLst/>
                <a:uFillTx/>
                <a:latin typeface="+mn-lt"/>
                <a:ea typeface="+mn-ea"/>
              </a:rPr>
              <a:t>&lt;Foliennummer&gt;</a:t>
            </a:fld>
            <a:endParaRPr lang="de-DE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5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PlaceHolder 1"/>
          <p:cNvSpPr>
            <a:spLocks noGrp="1"/>
          </p:cNvSpPr>
          <p:nvPr>
            <p:ph type="sldImg"/>
          </p:nvPr>
        </p:nvSpPr>
        <p:spPr>
          <a:xfrm>
            <a:off x="3282840" y="515880"/>
            <a:ext cx="3436200" cy="2577240"/>
          </a:xfrm>
          <a:prstGeom prst="rect">
            <a:avLst/>
          </a:prstGeom>
          <a:ln w="0">
            <a:noFill/>
          </a:ln>
        </p:spPr>
      </p:sp>
      <p:sp>
        <p:nvSpPr>
          <p:cNvPr id="602" name="PlaceHolder 2"/>
          <p:cNvSpPr>
            <a:spLocks noGrp="1"/>
          </p:cNvSpPr>
          <p:nvPr>
            <p:ph type="body"/>
          </p:nvPr>
        </p:nvSpPr>
        <p:spPr>
          <a:xfrm>
            <a:off x="1000440" y="3266640"/>
            <a:ext cx="8001720" cy="30938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lang="de-DE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AB 8: Strategien im Paircheck (+ Sprache oder Dif: Materialhandlung) sicher anwenden lernen. Als Hausaufgabe eine (andere) Strategie sicher und schnell anwenden üben.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03" name="PlaceHolder 3"/>
          <p:cNvSpPr>
            <a:spLocks noGrp="1"/>
          </p:cNvSpPr>
          <p:nvPr>
            <p:ph type="sldNum" idx="80"/>
          </p:nvPr>
        </p:nvSpPr>
        <p:spPr>
          <a:xfrm>
            <a:off x="5666040" y="6531840"/>
            <a:ext cx="4333680" cy="34308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lang="de-DE" sz="13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BD72D6D7-D1D5-4271-9347-115985B83DF8}" type="slidenum">
              <a:rPr lang="de-DE" sz="13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24</a:t>
            </a:fld>
            <a:endParaRPr lang="de-DE" sz="13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5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PlaceHolder 1"/>
          <p:cNvSpPr>
            <a:spLocks noGrp="1"/>
          </p:cNvSpPr>
          <p:nvPr>
            <p:ph type="sldImg"/>
          </p:nvPr>
        </p:nvSpPr>
        <p:spPr>
          <a:xfrm>
            <a:off x="1108080" y="812880"/>
            <a:ext cx="5342760" cy="4007880"/>
          </a:xfrm>
          <a:prstGeom prst="rect">
            <a:avLst/>
          </a:prstGeom>
          <a:ln w="0">
            <a:noFill/>
          </a:ln>
        </p:spPr>
      </p:sp>
      <p:sp>
        <p:nvSpPr>
          <p:cNvPr id="605" name="PlaceHolder 2"/>
          <p:cNvSpPr>
            <a:spLocks noGrp="1"/>
          </p:cNvSpPr>
          <p:nvPr>
            <p:ph type="body"/>
          </p:nvPr>
        </p:nvSpPr>
        <p:spPr>
          <a:xfrm>
            <a:off x="1000440" y="3266640"/>
            <a:ext cx="8001720" cy="30938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480" rIns="96480" tIns="48240" bIns="48240" anchor="t">
            <a:noAutofit/>
          </a:bodyPr>
          <a:p>
            <a:pPr indent="0">
              <a:buNone/>
            </a:pP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06" name="PlaceHolder 3"/>
          <p:cNvSpPr>
            <a:spLocks noGrp="1"/>
          </p:cNvSpPr>
          <p:nvPr>
            <p:ph type="sldNum" idx="81"/>
          </p:nvPr>
        </p:nvSpPr>
        <p:spPr>
          <a:xfrm>
            <a:off x="5666040" y="6531840"/>
            <a:ext cx="4333680" cy="3430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480" rIns="9648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lang="de-DE" sz="13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96D71692-2EB2-42E5-AF34-9A41BFA48180}" type="slidenum">
              <a:rPr lang="de-DE" sz="13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24</a:t>
            </a:fld>
            <a:endParaRPr lang="de-DE" sz="13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5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PlaceHolder 1"/>
          <p:cNvSpPr>
            <a:spLocks noGrp="1"/>
          </p:cNvSpPr>
          <p:nvPr>
            <p:ph type="sldImg"/>
          </p:nvPr>
        </p:nvSpPr>
        <p:spPr>
          <a:xfrm>
            <a:off x="3282840" y="515880"/>
            <a:ext cx="3436200" cy="2577240"/>
          </a:xfrm>
          <a:prstGeom prst="rect">
            <a:avLst/>
          </a:prstGeom>
          <a:ln w="0">
            <a:noFill/>
          </a:ln>
        </p:spPr>
      </p:sp>
      <p:sp>
        <p:nvSpPr>
          <p:cNvPr id="608" name="PlaceHolder 2"/>
          <p:cNvSpPr>
            <a:spLocks noGrp="1"/>
          </p:cNvSpPr>
          <p:nvPr>
            <p:ph type="body"/>
          </p:nvPr>
        </p:nvSpPr>
        <p:spPr>
          <a:xfrm>
            <a:off x="1000440" y="3266640"/>
            <a:ext cx="8001720" cy="30938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lang="de-DE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Stellenweise extra fehlt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09" name="PlaceHolder 3"/>
          <p:cNvSpPr>
            <a:spLocks noGrp="1"/>
          </p:cNvSpPr>
          <p:nvPr>
            <p:ph type="sldNum" idx="82"/>
          </p:nvPr>
        </p:nvSpPr>
        <p:spPr>
          <a:xfrm>
            <a:off x="5666040" y="6531840"/>
            <a:ext cx="4333680" cy="34308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lang="de-DE" sz="13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C16E4D49-89D4-4EEF-A899-AF8EB7165C26}" type="slidenum">
              <a:rPr lang="de-DE" sz="13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24</a:t>
            </a:fld>
            <a:endParaRPr lang="de-DE" sz="13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5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PlaceHolder 1"/>
          <p:cNvSpPr>
            <a:spLocks noGrp="1"/>
          </p:cNvSpPr>
          <p:nvPr>
            <p:ph type="sldImg"/>
          </p:nvPr>
        </p:nvSpPr>
        <p:spPr>
          <a:xfrm>
            <a:off x="1108080" y="812880"/>
            <a:ext cx="5342760" cy="4007880"/>
          </a:xfrm>
          <a:prstGeom prst="rect">
            <a:avLst/>
          </a:prstGeom>
          <a:ln w="0">
            <a:noFill/>
          </a:ln>
        </p:spPr>
      </p:sp>
      <p:sp>
        <p:nvSpPr>
          <p:cNvPr id="611" name="PlaceHolder 2"/>
          <p:cNvSpPr>
            <a:spLocks noGrp="1"/>
          </p:cNvSpPr>
          <p:nvPr>
            <p:ph type="body"/>
          </p:nvPr>
        </p:nvSpPr>
        <p:spPr>
          <a:xfrm>
            <a:off x="1000440" y="3266640"/>
            <a:ext cx="8001720" cy="30938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Autofit/>
          </a:bodyPr>
          <a:p>
            <a:pPr indent="0">
              <a:buNone/>
            </a:pP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12" name="PlaceHolder 3"/>
          <p:cNvSpPr>
            <a:spLocks noGrp="1"/>
          </p:cNvSpPr>
          <p:nvPr>
            <p:ph type="sldNum" idx="83"/>
          </p:nvPr>
        </p:nvSpPr>
        <p:spPr>
          <a:xfrm>
            <a:off x="5666040" y="6531840"/>
            <a:ext cx="4333680" cy="34308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lang="de-DE" sz="13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74743413-040B-4B68-A96E-8DDFBBA5C8F2}" type="slidenum">
              <a:rPr lang="de-DE" sz="13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24</a:t>
            </a:fld>
            <a:endParaRPr lang="de-DE" sz="13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5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PlaceHolder 1"/>
          <p:cNvSpPr>
            <a:spLocks noGrp="1"/>
          </p:cNvSpPr>
          <p:nvPr>
            <p:ph type="sldImg"/>
          </p:nvPr>
        </p:nvSpPr>
        <p:spPr>
          <a:xfrm>
            <a:off x="3282840" y="515880"/>
            <a:ext cx="3436200" cy="2577240"/>
          </a:xfrm>
          <a:prstGeom prst="rect">
            <a:avLst/>
          </a:prstGeom>
          <a:ln w="0">
            <a:noFill/>
          </a:ln>
        </p:spPr>
      </p:sp>
      <p:sp>
        <p:nvSpPr>
          <p:cNvPr id="614" name="PlaceHolder 2"/>
          <p:cNvSpPr>
            <a:spLocks noGrp="1"/>
          </p:cNvSpPr>
          <p:nvPr>
            <p:ph type="body"/>
          </p:nvPr>
        </p:nvSpPr>
        <p:spPr>
          <a:xfrm>
            <a:off x="1000440" y="3266640"/>
            <a:ext cx="8001720" cy="30938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lang="de-DE" sz="1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Verdeutlicht von Anfang an Strategien unterrichten</a:t>
            </a:r>
            <a:endParaRPr lang="de-DE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endParaRPr lang="de-DE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15" name="PlaceHolder 3"/>
          <p:cNvSpPr>
            <a:spLocks noGrp="1"/>
          </p:cNvSpPr>
          <p:nvPr>
            <p:ph type="sldNum" idx="84"/>
          </p:nvPr>
        </p:nvSpPr>
        <p:spPr>
          <a:xfrm>
            <a:off x="5666040" y="6531840"/>
            <a:ext cx="4333680" cy="34308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lang="de-DE" sz="13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BBAC050C-8AD3-4363-9C8B-D1B890E8E4BB}" type="slidenum">
              <a:rPr lang="de-DE" sz="13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24</a:t>
            </a:fld>
            <a:endParaRPr lang="de-DE" sz="13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5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PlaceHolder 1"/>
          <p:cNvSpPr>
            <a:spLocks noGrp="1"/>
          </p:cNvSpPr>
          <p:nvPr>
            <p:ph type="sldImg"/>
          </p:nvPr>
        </p:nvSpPr>
        <p:spPr>
          <a:xfrm>
            <a:off x="1371600" y="1143000"/>
            <a:ext cx="4114080" cy="3085560"/>
          </a:xfrm>
          <a:prstGeom prst="rect">
            <a:avLst/>
          </a:prstGeom>
          <a:ln w="0">
            <a:noFill/>
          </a:ln>
        </p:spPr>
      </p:sp>
      <p:sp>
        <p:nvSpPr>
          <p:cNvPr id="61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Autofit/>
          </a:bodyPr>
          <a:p>
            <a:pPr indent="0">
              <a:buNone/>
            </a:pP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18" name="Foliennummernplatzhalter 3"/>
          <p:cNvSpPr/>
          <p:nvPr/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 defTabSz="914400">
              <a:lnSpc>
                <a:spcPct val="100000"/>
              </a:lnSpc>
            </a:pPr>
            <a:fld id="{746FA7CC-3176-453F-A527-3E1A976BA9B8}" type="slidenum">
              <a:rPr lang="de-DE" sz="1200" b="0" u="none" strike="noStrike">
                <a:solidFill>
                  <a:srgbClr val="000000"/>
                </a:solidFill>
                <a:effectLst/>
                <a:uFillTx/>
                <a:latin typeface="+mn-lt"/>
                <a:ea typeface="+mn-ea"/>
              </a:rPr>
              <a:t>&lt;Foliennummer&gt;</a:t>
            </a:fld>
            <a:endParaRPr lang="de-DE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5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PlaceHolder 1"/>
          <p:cNvSpPr>
            <a:spLocks noGrp="1"/>
          </p:cNvSpPr>
          <p:nvPr>
            <p:ph type="sldImg"/>
          </p:nvPr>
        </p:nvSpPr>
        <p:spPr>
          <a:xfrm>
            <a:off x="1108080" y="812880"/>
            <a:ext cx="5342760" cy="4007880"/>
          </a:xfrm>
          <a:prstGeom prst="rect">
            <a:avLst/>
          </a:prstGeom>
          <a:ln w="0">
            <a:noFill/>
          </a:ln>
        </p:spPr>
      </p:sp>
      <p:sp>
        <p:nvSpPr>
          <p:cNvPr id="620" name="PlaceHolder 2"/>
          <p:cNvSpPr>
            <a:spLocks noGrp="1"/>
          </p:cNvSpPr>
          <p:nvPr>
            <p:ph type="body"/>
          </p:nvPr>
        </p:nvSpPr>
        <p:spPr>
          <a:xfrm>
            <a:off x="1000440" y="3266640"/>
            <a:ext cx="8001720" cy="30938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lang="de-DE" sz="1100" b="1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Abziehen mit Entbündeln: </a:t>
            </a:r>
            <a:r>
              <a:rPr lang="de-DE" sz="1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Voraussetzung = Grundvorstellung des Entbündelns</a:t>
            </a:r>
            <a:endParaRPr lang="de-DE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endParaRPr lang="de-DE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lang="de-DE" sz="1100" b="1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Ergänzen mit Erweitern: </a:t>
            </a:r>
            <a:r>
              <a:rPr lang="de-DE" sz="1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Vorgang des Erweiterns = Strategie des gleichsinnigen Veränderns</a:t>
            </a:r>
            <a:endParaRPr lang="de-DE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endParaRPr lang="de-DE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endParaRPr lang="de-DE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lang="de-DE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Grüne Aufgaben vorrechnen – 1.  Abziehen, 2. ergänzen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lang="de-DE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Vorstellen der beiden gängigsten Verfahren in der Grundschule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lang="de-DE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Studienleiter macht beide Verfahren schrittweise vor und nutzt dazu beispielsweise die FlipChart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lang="de-DE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Entscheidung gegen den Film (siehe Literatur) da Vorteile des Lehrervortrags überwiegen (Pausen, Tempo, Zwischenfragen)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lang="de-DE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Obacht: Sprechweise, Übertragstechnik, Materialeinsatz, Gesetz der Konstanz der Differenz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lang="de-DE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Erst zur Sicherung/ Wiederholung folgende Folien verwenden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endParaRPr lang="de-DE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endParaRPr lang="de-DE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endParaRPr lang="de-DE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endParaRPr lang="de-DE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21" name="PlaceHolder 3"/>
          <p:cNvSpPr>
            <a:spLocks noGrp="1"/>
          </p:cNvSpPr>
          <p:nvPr>
            <p:ph type="sldNum" idx="85"/>
          </p:nvPr>
        </p:nvSpPr>
        <p:spPr>
          <a:xfrm>
            <a:off x="5666040" y="6531840"/>
            <a:ext cx="4333680" cy="34308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lang="de-DE" sz="13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A1B6FA6A-A021-433C-8EAC-8CE5C668001D}" type="slidenum">
              <a:rPr lang="de-DE" sz="13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24</a:t>
            </a:fld>
            <a:endParaRPr lang="de-DE" sz="13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PlaceHolder 1"/>
          <p:cNvSpPr>
            <a:spLocks noGrp="1"/>
          </p:cNvSpPr>
          <p:nvPr>
            <p:ph type="sldImg"/>
          </p:nvPr>
        </p:nvSpPr>
        <p:spPr>
          <a:xfrm>
            <a:off x="1108080" y="812880"/>
            <a:ext cx="5342760" cy="4007880"/>
          </a:xfrm>
          <a:prstGeom prst="rect">
            <a:avLst/>
          </a:prstGeom>
          <a:ln w="0">
            <a:noFill/>
          </a:ln>
        </p:spPr>
      </p:sp>
      <p:sp>
        <p:nvSpPr>
          <p:cNvPr id="480" name="PlaceHolder 2"/>
          <p:cNvSpPr>
            <a:spLocks noGrp="1"/>
          </p:cNvSpPr>
          <p:nvPr>
            <p:ph type="body"/>
          </p:nvPr>
        </p:nvSpPr>
        <p:spPr>
          <a:xfrm>
            <a:off x="1000440" y="3266640"/>
            <a:ext cx="8001720" cy="30938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480" rIns="96480" tIns="48240" bIns="48240" anchor="t">
            <a:noAutofit/>
          </a:bodyPr>
          <a:p>
            <a:pPr indent="0">
              <a:buNone/>
            </a:pP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81" name="PlaceHolder 3"/>
          <p:cNvSpPr>
            <a:spLocks noGrp="1"/>
          </p:cNvSpPr>
          <p:nvPr>
            <p:ph type="sldNum" idx="42"/>
          </p:nvPr>
        </p:nvSpPr>
        <p:spPr>
          <a:xfrm>
            <a:off x="5666040" y="6531840"/>
            <a:ext cx="4333680" cy="3430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480" rIns="9648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lang="de-DE" sz="13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ADC1E742-0201-403C-A9F1-F1DAA1FF5913}" type="slidenum">
              <a:rPr lang="de-DE" sz="13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87</a:t>
            </a:fld>
            <a:endParaRPr lang="de-DE" sz="13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6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PlaceHolder 1"/>
          <p:cNvSpPr>
            <a:spLocks noGrp="1"/>
          </p:cNvSpPr>
          <p:nvPr>
            <p:ph type="sldImg"/>
          </p:nvPr>
        </p:nvSpPr>
        <p:spPr>
          <a:xfrm>
            <a:off x="1108080" y="812880"/>
            <a:ext cx="5342760" cy="4007880"/>
          </a:xfrm>
          <a:prstGeom prst="rect">
            <a:avLst/>
          </a:prstGeom>
          <a:ln w="0">
            <a:noFill/>
          </a:ln>
        </p:spPr>
      </p:sp>
      <p:sp>
        <p:nvSpPr>
          <p:cNvPr id="623" name="PlaceHolder 2"/>
          <p:cNvSpPr>
            <a:spLocks noGrp="1"/>
          </p:cNvSpPr>
          <p:nvPr>
            <p:ph type="body"/>
          </p:nvPr>
        </p:nvSpPr>
        <p:spPr>
          <a:xfrm>
            <a:off x="1000440" y="3266640"/>
            <a:ext cx="8001720" cy="30938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lang="de-DE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Was fällt auf? Was ist schwierig, welches Verfahren geht leichter?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lang="de-DE" sz="1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Vor- und Nachteile sammeln</a:t>
            </a:r>
            <a:endParaRPr lang="de-DE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endParaRPr lang="de-DE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24" name="PlaceHolder 3"/>
          <p:cNvSpPr>
            <a:spLocks noGrp="1"/>
          </p:cNvSpPr>
          <p:nvPr>
            <p:ph type="sldNum" idx="86"/>
          </p:nvPr>
        </p:nvSpPr>
        <p:spPr>
          <a:xfrm>
            <a:off x="5666040" y="6531840"/>
            <a:ext cx="4333680" cy="34308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lang="de-DE" sz="1400" b="0" u="none" strike="noStrike">
                <a:solidFill>
                  <a:schemeClr val="dk1"/>
                </a:solidFill>
                <a:effectLst/>
                <a:uFillTx/>
                <a:latin typeface="Times New Roman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4D9B9572-A4C7-43AC-8A10-3115F3029F2D}" type="slidenum">
              <a:rPr lang="de-DE" sz="1400" b="0" u="none" strike="noStrike">
                <a:solidFill>
                  <a:schemeClr val="dk1"/>
                </a:solidFill>
                <a:effectLst/>
                <a:uFillTx/>
                <a:latin typeface="Times New Roman"/>
                <a:ea typeface="+mn-ea"/>
              </a:rPr>
              <a:t>24</a:t>
            </a:fld>
            <a:endParaRPr lang="de-DE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6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PlaceHolder 1"/>
          <p:cNvSpPr>
            <a:spLocks noGrp="1"/>
          </p:cNvSpPr>
          <p:nvPr>
            <p:ph type="sldImg"/>
          </p:nvPr>
        </p:nvSpPr>
        <p:spPr>
          <a:xfrm>
            <a:off x="1108080" y="812880"/>
            <a:ext cx="5342760" cy="4007880"/>
          </a:xfrm>
          <a:prstGeom prst="rect">
            <a:avLst/>
          </a:prstGeom>
          <a:ln w="0">
            <a:noFill/>
          </a:ln>
        </p:spPr>
      </p:sp>
      <p:sp>
        <p:nvSpPr>
          <p:cNvPr id="626" name="PlaceHolder 2"/>
          <p:cNvSpPr>
            <a:spLocks noGrp="1"/>
          </p:cNvSpPr>
          <p:nvPr>
            <p:ph type="body"/>
          </p:nvPr>
        </p:nvSpPr>
        <p:spPr>
          <a:xfrm>
            <a:off x="1000440" y="3266640"/>
            <a:ext cx="8001720" cy="30938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lang="de-DE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Was fällt auf? Was ist schwierig, welches Verfahren geht leichter?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lang="de-DE" sz="1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Vor- und Nachteile sammeln</a:t>
            </a:r>
            <a:endParaRPr lang="de-DE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endParaRPr lang="de-DE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27" name="PlaceHolder 3"/>
          <p:cNvSpPr>
            <a:spLocks noGrp="1"/>
          </p:cNvSpPr>
          <p:nvPr>
            <p:ph type="sldNum" idx="87"/>
          </p:nvPr>
        </p:nvSpPr>
        <p:spPr>
          <a:xfrm>
            <a:off x="5666040" y="6531840"/>
            <a:ext cx="4333680" cy="34308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lang="de-DE" sz="1400" b="0" u="none" strike="noStrike">
                <a:solidFill>
                  <a:schemeClr val="dk1"/>
                </a:solidFill>
                <a:effectLst/>
                <a:uFillTx/>
                <a:latin typeface="Times New Roman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988DB5C6-5363-4868-BBBD-4EE06033E976}" type="slidenum">
              <a:rPr lang="de-DE" sz="1400" b="0" u="none" strike="noStrike">
                <a:solidFill>
                  <a:schemeClr val="dk1"/>
                </a:solidFill>
                <a:effectLst/>
                <a:uFillTx/>
                <a:latin typeface="Times New Roman"/>
                <a:ea typeface="+mn-ea"/>
              </a:rPr>
              <a:t>24</a:t>
            </a:fld>
            <a:endParaRPr lang="de-DE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6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PlaceHolder 1"/>
          <p:cNvSpPr>
            <a:spLocks noGrp="1"/>
          </p:cNvSpPr>
          <p:nvPr>
            <p:ph type="sldImg"/>
          </p:nvPr>
        </p:nvSpPr>
        <p:spPr>
          <a:xfrm>
            <a:off x="1108080" y="812880"/>
            <a:ext cx="5342760" cy="4007880"/>
          </a:xfrm>
          <a:prstGeom prst="rect">
            <a:avLst/>
          </a:prstGeom>
          <a:ln w="0">
            <a:noFill/>
          </a:ln>
        </p:spPr>
      </p:sp>
      <p:sp>
        <p:nvSpPr>
          <p:cNvPr id="629" name="PlaceHolder 2"/>
          <p:cNvSpPr>
            <a:spLocks noGrp="1"/>
          </p:cNvSpPr>
          <p:nvPr>
            <p:ph type="body"/>
          </p:nvPr>
        </p:nvSpPr>
        <p:spPr>
          <a:xfrm>
            <a:off x="1000440" y="3266640"/>
            <a:ext cx="8001720" cy="30938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lang="de-DE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Denkzeit geben: Was passiert hier?  Nachvollziehen, Aussagen sammeln, Schritt für Schritt durch StL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30" name="PlaceHolder 3"/>
          <p:cNvSpPr>
            <a:spLocks noGrp="1"/>
          </p:cNvSpPr>
          <p:nvPr>
            <p:ph type="sldNum" idx="88"/>
          </p:nvPr>
        </p:nvSpPr>
        <p:spPr>
          <a:xfrm>
            <a:off x="5666040" y="6531840"/>
            <a:ext cx="4333680" cy="34308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lang="de-DE" sz="13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D5514ECA-008D-4005-9B39-D948FE740B0A}" type="slidenum">
              <a:rPr lang="de-DE" sz="13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24</a:t>
            </a:fld>
            <a:endParaRPr lang="de-DE" sz="13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6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PlaceHolder 1"/>
          <p:cNvSpPr>
            <a:spLocks noGrp="1"/>
          </p:cNvSpPr>
          <p:nvPr>
            <p:ph type="sldImg"/>
          </p:nvPr>
        </p:nvSpPr>
        <p:spPr>
          <a:xfrm>
            <a:off x="1108080" y="812880"/>
            <a:ext cx="5342760" cy="4007880"/>
          </a:xfrm>
          <a:prstGeom prst="rect">
            <a:avLst/>
          </a:prstGeom>
          <a:ln w="0">
            <a:noFill/>
          </a:ln>
        </p:spPr>
      </p:sp>
      <p:sp>
        <p:nvSpPr>
          <p:cNvPr id="632" name="PlaceHolder 2"/>
          <p:cNvSpPr>
            <a:spLocks noGrp="1"/>
          </p:cNvSpPr>
          <p:nvPr>
            <p:ph type="body"/>
          </p:nvPr>
        </p:nvSpPr>
        <p:spPr>
          <a:xfrm>
            <a:off x="1000440" y="3266640"/>
            <a:ext cx="8001720" cy="30938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lang="de-DE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Was fällt auf? Was ist schwierig, welches Verfahren geht leichter?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lang="de-DE" sz="1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Vor- und Nachteile sammeln</a:t>
            </a:r>
            <a:endParaRPr lang="de-DE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endParaRPr lang="de-DE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33" name="PlaceHolder 3"/>
          <p:cNvSpPr>
            <a:spLocks noGrp="1"/>
          </p:cNvSpPr>
          <p:nvPr>
            <p:ph type="sldNum" idx="89"/>
          </p:nvPr>
        </p:nvSpPr>
        <p:spPr>
          <a:xfrm>
            <a:off x="5666040" y="6531840"/>
            <a:ext cx="4333680" cy="34308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lang="de-DE" sz="13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0CB2BEF5-7DA3-4E9C-92F0-3103FC608F16}" type="slidenum">
              <a:rPr lang="de-DE" sz="13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24</a:t>
            </a:fld>
            <a:endParaRPr lang="de-DE" sz="13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6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PlaceHolder 1"/>
          <p:cNvSpPr>
            <a:spLocks noGrp="1"/>
          </p:cNvSpPr>
          <p:nvPr>
            <p:ph type="sldImg"/>
          </p:nvPr>
        </p:nvSpPr>
        <p:spPr>
          <a:xfrm>
            <a:off x="1108080" y="812880"/>
            <a:ext cx="5342760" cy="4007880"/>
          </a:xfrm>
          <a:prstGeom prst="rect">
            <a:avLst/>
          </a:prstGeom>
          <a:ln w="0">
            <a:noFill/>
          </a:ln>
        </p:spPr>
      </p:sp>
      <p:sp>
        <p:nvSpPr>
          <p:cNvPr id="635" name="PlaceHolder 2"/>
          <p:cNvSpPr>
            <a:spLocks noGrp="1"/>
          </p:cNvSpPr>
          <p:nvPr>
            <p:ph type="body"/>
          </p:nvPr>
        </p:nvSpPr>
        <p:spPr>
          <a:xfrm>
            <a:off x="1000440" y="3266640"/>
            <a:ext cx="8001720" cy="30938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lang="en-GB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	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36" name="PlaceHolder 3"/>
          <p:cNvSpPr>
            <a:spLocks noGrp="1"/>
          </p:cNvSpPr>
          <p:nvPr>
            <p:ph type="sldNum" idx="90"/>
          </p:nvPr>
        </p:nvSpPr>
        <p:spPr>
          <a:xfrm>
            <a:off x="5666040" y="6531840"/>
            <a:ext cx="4333680" cy="34308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lang="de-DE" sz="13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B6D367AC-BC2C-49AE-A85A-40A9AAA37338}" type="slidenum">
              <a:rPr lang="de-DE" sz="13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+mn-ea"/>
              </a:rPr>
              <a:t>24</a:t>
            </a:fld>
            <a:endParaRPr lang="de-DE" sz="13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6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PlaceHolder 1"/>
          <p:cNvSpPr>
            <a:spLocks noGrp="1"/>
          </p:cNvSpPr>
          <p:nvPr>
            <p:ph type="sldImg"/>
          </p:nvPr>
        </p:nvSpPr>
        <p:spPr>
          <a:xfrm>
            <a:off x="1108080" y="812880"/>
            <a:ext cx="5342760" cy="4007880"/>
          </a:xfrm>
          <a:prstGeom prst="rect">
            <a:avLst/>
          </a:prstGeom>
          <a:ln w="0">
            <a:noFill/>
          </a:ln>
        </p:spPr>
      </p:sp>
      <p:sp>
        <p:nvSpPr>
          <p:cNvPr id="638" name="PlaceHolder 2"/>
          <p:cNvSpPr>
            <a:spLocks noGrp="1"/>
          </p:cNvSpPr>
          <p:nvPr>
            <p:ph type="body"/>
          </p:nvPr>
        </p:nvSpPr>
        <p:spPr>
          <a:xfrm>
            <a:off x="1000440" y="3266640"/>
            <a:ext cx="8001720" cy="30938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lang="en-GB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	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39" name="PlaceHolder 3"/>
          <p:cNvSpPr>
            <a:spLocks noGrp="1"/>
          </p:cNvSpPr>
          <p:nvPr>
            <p:ph type="sldNum" idx="91"/>
          </p:nvPr>
        </p:nvSpPr>
        <p:spPr>
          <a:xfrm>
            <a:off x="5666040" y="6531840"/>
            <a:ext cx="4333680" cy="34308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lang="de-DE" sz="13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2BF9541B-D9C0-4CB7-8631-C1465CAAA78B}" type="slidenum">
              <a:rPr lang="de-DE" sz="13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+mn-ea"/>
              </a:rPr>
              <a:t>24</a:t>
            </a:fld>
            <a:endParaRPr lang="de-DE" sz="13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6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PlaceHolder 1"/>
          <p:cNvSpPr>
            <a:spLocks noGrp="1"/>
          </p:cNvSpPr>
          <p:nvPr>
            <p:ph type="sldImg"/>
          </p:nvPr>
        </p:nvSpPr>
        <p:spPr>
          <a:xfrm>
            <a:off x="1108080" y="812880"/>
            <a:ext cx="5342760" cy="4007880"/>
          </a:xfrm>
          <a:prstGeom prst="rect">
            <a:avLst/>
          </a:prstGeom>
          <a:ln w="0">
            <a:noFill/>
          </a:ln>
        </p:spPr>
      </p:sp>
      <p:sp>
        <p:nvSpPr>
          <p:cNvPr id="641" name="PlaceHolder 2"/>
          <p:cNvSpPr>
            <a:spLocks noGrp="1"/>
          </p:cNvSpPr>
          <p:nvPr>
            <p:ph type="body"/>
          </p:nvPr>
        </p:nvSpPr>
        <p:spPr>
          <a:xfrm>
            <a:off x="1000440" y="3266640"/>
            <a:ext cx="8001720" cy="30938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lang="en-GB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	</a:t>
            </a:r>
            <a:r>
              <a:rPr lang="en-GB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David ist 7 cm größer als Naemi. Wenn sich beide auf die selbe Bank stellen, ist David immer noch 7 cm größer als Naemi.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42" name="PlaceHolder 3"/>
          <p:cNvSpPr>
            <a:spLocks noGrp="1"/>
          </p:cNvSpPr>
          <p:nvPr>
            <p:ph type="sldNum" idx="92"/>
          </p:nvPr>
        </p:nvSpPr>
        <p:spPr>
          <a:xfrm>
            <a:off x="5666040" y="6531840"/>
            <a:ext cx="4333680" cy="34308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lang="de-DE" sz="13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736FF79E-F769-41A2-90D6-78E87C83C313}" type="slidenum">
              <a:rPr lang="de-DE" sz="13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+mn-ea"/>
              </a:rPr>
              <a:t>24</a:t>
            </a:fld>
            <a:endParaRPr lang="de-DE" sz="13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6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PlaceHolder 1"/>
          <p:cNvSpPr>
            <a:spLocks noGrp="1"/>
          </p:cNvSpPr>
          <p:nvPr>
            <p:ph type="sldImg"/>
          </p:nvPr>
        </p:nvSpPr>
        <p:spPr>
          <a:xfrm>
            <a:off x="1108080" y="812880"/>
            <a:ext cx="5342760" cy="4007880"/>
          </a:xfrm>
          <a:prstGeom prst="rect">
            <a:avLst/>
          </a:prstGeom>
          <a:ln w="0">
            <a:noFill/>
          </a:ln>
        </p:spPr>
      </p:sp>
      <p:sp>
        <p:nvSpPr>
          <p:cNvPr id="644" name="PlaceHolder 2"/>
          <p:cNvSpPr>
            <a:spLocks noGrp="1"/>
          </p:cNvSpPr>
          <p:nvPr>
            <p:ph type="body"/>
          </p:nvPr>
        </p:nvSpPr>
        <p:spPr>
          <a:xfrm>
            <a:off x="1000440" y="3266640"/>
            <a:ext cx="8001720" cy="30938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lang="en-GB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	</a:t>
            </a:r>
            <a:r>
              <a:rPr lang="en-GB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David ist 7 cm größer als Naemi. Wenn sich beide auf die selbe Bank stellen, ist David immer noch 7 cm größer als Naemi.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45" name="PlaceHolder 3"/>
          <p:cNvSpPr>
            <a:spLocks noGrp="1"/>
          </p:cNvSpPr>
          <p:nvPr>
            <p:ph type="sldNum" idx="93"/>
          </p:nvPr>
        </p:nvSpPr>
        <p:spPr>
          <a:xfrm>
            <a:off x="5666040" y="6531840"/>
            <a:ext cx="4333680" cy="34308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lang="de-DE" sz="13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5194B12A-61B2-439E-804F-E1D87805C2DC}" type="slidenum">
              <a:rPr lang="de-DE" sz="13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+mn-ea"/>
              </a:rPr>
              <a:t>24</a:t>
            </a:fld>
            <a:endParaRPr lang="de-DE" sz="13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6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PlaceHolder 1"/>
          <p:cNvSpPr>
            <a:spLocks noGrp="1"/>
          </p:cNvSpPr>
          <p:nvPr>
            <p:ph type="sldImg"/>
          </p:nvPr>
        </p:nvSpPr>
        <p:spPr>
          <a:xfrm>
            <a:off x="1108080" y="812880"/>
            <a:ext cx="5342760" cy="4007880"/>
          </a:xfrm>
          <a:prstGeom prst="rect">
            <a:avLst/>
          </a:prstGeom>
          <a:ln w="0">
            <a:noFill/>
          </a:ln>
        </p:spPr>
      </p:sp>
      <p:sp>
        <p:nvSpPr>
          <p:cNvPr id="647" name="PlaceHolder 2"/>
          <p:cNvSpPr>
            <a:spLocks noGrp="1"/>
          </p:cNvSpPr>
          <p:nvPr>
            <p:ph type="body"/>
          </p:nvPr>
        </p:nvSpPr>
        <p:spPr>
          <a:xfrm>
            <a:off x="1000440" y="3266640"/>
            <a:ext cx="8001720" cy="30938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lang="en-GB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	</a:t>
            </a:r>
            <a:r>
              <a:rPr lang="en-GB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Jan und sein kleiner Bruder Till reden über ihre Spardosen.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48" name="PlaceHolder 3"/>
          <p:cNvSpPr>
            <a:spLocks noGrp="1"/>
          </p:cNvSpPr>
          <p:nvPr>
            <p:ph type="sldNum" idx="94"/>
          </p:nvPr>
        </p:nvSpPr>
        <p:spPr>
          <a:xfrm>
            <a:off x="5666040" y="6531840"/>
            <a:ext cx="4333680" cy="34308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lang="de-DE" sz="13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1446C8D5-27E9-4034-A95C-07A431144DD6}" type="slidenum">
              <a:rPr lang="de-DE" sz="13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+mn-ea"/>
              </a:rPr>
              <a:t>24</a:t>
            </a:fld>
            <a:endParaRPr lang="de-DE" sz="13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6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PlaceHolder 1"/>
          <p:cNvSpPr>
            <a:spLocks noGrp="1"/>
          </p:cNvSpPr>
          <p:nvPr>
            <p:ph type="sldImg"/>
          </p:nvPr>
        </p:nvSpPr>
        <p:spPr>
          <a:xfrm>
            <a:off x="1108080" y="812880"/>
            <a:ext cx="5342760" cy="4007880"/>
          </a:xfrm>
          <a:prstGeom prst="rect">
            <a:avLst/>
          </a:prstGeom>
          <a:ln w="0">
            <a:noFill/>
          </a:ln>
        </p:spPr>
      </p:sp>
      <p:sp>
        <p:nvSpPr>
          <p:cNvPr id="650" name="PlaceHolder 2"/>
          <p:cNvSpPr>
            <a:spLocks noGrp="1"/>
          </p:cNvSpPr>
          <p:nvPr>
            <p:ph type="body"/>
          </p:nvPr>
        </p:nvSpPr>
        <p:spPr>
          <a:xfrm>
            <a:off x="1000440" y="3266640"/>
            <a:ext cx="8001720" cy="30938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lang="en-GB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	</a:t>
            </a:r>
            <a:r>
              <a:rPr lang="en-GB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Jan und sein kleiner Bruder Till reden über ihre Spardosen.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51" name="PlaceHolder 3"/>
          <p:cNvSpPr>
            <a:spLocks noGrp="1"/>
          </p:cNvSpPr>
          <p:nvPr>
            <p:ph type="sldNum" idx="95"/>
          </p:nvPr>
        </p:nvSpPr>
        <p:spPr>
          <a:xfrm>
            <a:off x="5666040" y="6531840"/>
            <a:ext cx="4333680" cy="34308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lang="de-DE" sz="13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8532354D-E434-49DB-B963-42167C89EBCA}" type="slidenum">
              <a:rPr lang="de-DE" sz="13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+mn-ea"/>
              </a:rPr>
              <a:t>24</a:t>
            </a:fld>
            <a:endParaRPr lang="de-DE" sz="13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PlaceHolder 1"/>
          <p:cNvSpPr>
            <a:spLocks noGrp="1"/>
          </p:cNvSpPr>
          <p:nvPr>
            <p:ph type="sldImg"/>
          </p:nvPr>
        </p:nvSpPr>
        <p:spPr>
          <a:xfrm>
            <a:off x="1108080" y="812880"/>
            <a:ext cx="5342760" cy="4007880"/>
          </a:xfrm>
          <a:prstGeom prst="rect">
            <a:avLst/>
          </a:prstGeom>
          <a:ln w="0">
            <a:noFill/>
          </a:ln>
        </p:spPr>
      </p:sp>
      <p:sp>
        <p:nvSpPr>
          <p:cNvPr id="483" name="PlaceHolder 2"/>
          <p:cNvSpPr>
            <a:spLocks noGrp="1"/>
          </p:cNvSpPr>
          <p:nvPr>
            <p:ph type="body"/>
          </p:nvPr>
        </p:nvSpPr>
        <p:spPr>
          <a:xfrm>
            <a:off x="1000440" y="3266640"/>
            <a:ext cx="8001720" cy="30938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480" rIns="96480" tIns="48240" bIns="48240" anchor="t">
            <a:noAutofit/>
          </a:bodyPr>
          <a:p>
            <a:pPr indent="0">
              <a:buNone/>
            </a:pP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84" name="PlaceHolder 3"/>
          <p:cNvSpPr>
            <a:spLocks noGrp="1"/>
          </p:cNvSpPr>
          <p:nvPr>
            <p:ph type="sldNum" idx="43"/>
          </p:nvPr>
        </p:nvSpPr>
        <p:spPr>
          <a:xfrm>
            <a:off x="5666040" y="6531840"/>
            <a:ext cx="4333680" cy="3430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480" rIns="9648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lang="de-DE" sz="13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FD317D69-EE2A-44E2-9527-9832F5EB2DD3}" type="slidenum">
              <a:rPr lang="de-DE" sz="13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87</a:t>
            </a:fld>
            <a:endParaRPr lang="de-DE" sz="13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7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PlaceHolder 1"/>
          <p:cNvSpPr>
            <a:spLocks noGrp="1"/>
          </p:cNvSpPr>
          <p:nvPr>
            <p:ph type="sldImg"/>
          </p:nvPr>
        </p:nvSpPr>
        <p:spPr>
          <a:xfrm>
            <a:off x="1108080" y="812880"/>
            <a:ext cx="5342760" cy="4007880"/>
          </a:xfrm>
          <a:prstGeom prst="rect">
            <a:avLst/>
          </a:prstGeom>
          <a:ln w="0">
            <a:noFill/>
          </a:ln>
        </p:spPr>
      </p:sp>
      <p:sp>
        <p:nvSpPr>
          <p:cNvPr id="653" name="PlaceHolder 2"/>
          <p:cNvSpPr>
            <a:spLocks noGrp="1"/>
          </p:cNvSpPr>
          <p:nvPr>
            <p:ph type="body"/>
          </p:nvPr>
        </p:nvSpPr>
        <p:spPr>
          <a:xfrm>
            <a:off x="1000440" y="3266640"/>
            <a:ext cx="8001720" cy="30938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lang="en-GB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	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54" name="PlaceHolder 3"/>
          <p:cNvSpPr>
            <a:spLocks noGrp="1"/>
          </p:cNvSpPr>
          <p:nvPr>
            <p:ph type="sldNum" idx="96"/>
          </p:nvPr>
        </p:nvSpPr>
        <p:spPr>
          <a:xfrm>
            <a:off x="5666040" y="6531840"/>
            <a:ext cx="4333680" cy="34308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lang="de-DE" sz="13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A939414B-D1AE-44E6-B667-6DD702A945C6}" type="slidenum">
              <a:rPr lang="de-DE" sz="13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+mn-ea"/>
              </a:rPr>
              <a:t>24</a:t>
            </a:fld>
            <a:endParaRPr lang="de-DE" sz="13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7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PlaceHolder 1"/>
          <p:cNvSpPr>
            <a:spLocks noGrp="1"/>
          </p:cNvSpPr>
          <p:nvPr>
            <p:ph type="sldImg"/>
          </p:nvPr>
        </p:nvSpPr>
        <p:spPr>
          <a:xfrm>
            <a:off x="1108080" y="812880"/>
            <a:ext cx="5342760" cy="4007880"/>
          </a:xfrm>
          <a:prstGeom prst="rect">
            <a:avLst/>
          </a:prstGeom>
          <a:ln w="0">
            <a:noFill/>
          </a:ln>
        </p:spPr>
      </p:sp>
      <p:sp>
        <p:nvSpPr>
          <p:cNvPr id="656" name="PlaceHolder 2"/>
          <p:cNvSpPr>
            <a:spLocks noGrp="1"/>
          </p:cNvSpPr>
          <p:nvPr>
            <p:ph type="body"/>
          </p:nvPr>
        </p:nvSpPr>
        <p:spPr>
          <a:xfrm>
            <a:off x="1000440" y="3266640"/>
            <a:ext cx="8001720" cy="30938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lang="de-DE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Hinweis auf Lernvoraussetzungen in Mms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57" name="PlaceHolder 3"/>
          <p:cNvSpPr>
            <a:spLocks noGrp="1"/>
          </p:cNvSpPr>
          <p:nvPr>
            <p:ph type="sldNum" idx="97"/>
          </p:nvPr>
        </p:nvSpPr>
        <p:spPr>
          <a:xfrm>
            <a:off x="5666040" y="6531840"/>
            <a:ext cx="4333680" cy="34308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lang="de-DE" sz="13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7BE47F84-8F05-46A3-B92B-8EAC3279428D}" type="slidenum">
              <a:rPr lang="de-DE" sz="13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24</a:t>
            </a:fld>
            <a:endParaRPr lang="de-DE" sz="13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7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PlaceHolder 1"/>
          <p:cNvSpPr>
            <a:spLocks noGrp="1"/>
          </p:cNvSpPr>
          <p:nvPr>
            <p:ph type="sldImg"/>
          </p:nvPr>
        </p:nvSpPr>
        <p:spPr>
          <a:xfrm>
            <a:off x="1108080" y="812880"/>
            <a:ext cx="5342760" cy="4007880"/>
          </a:xfrm>
          <a:prstGeom prst="rect">
            <a:avLst/>
          </a:prstGeom>
          <a:ln w="0">
            <a:noFill/>
          </a:ln>
        </p:spPr>
      </p:sp>
      <p:sp>
        <p:nvSpPr>
          <p:cNvPr id="659" name="PlaceHolder 2"/>
          <p:cNvSpPr>
            <a:spLocks noGrp="1"/>
          </p:cNvSpPr>
          <p:nvPr>
            <p:ph type="body"/>
          </p:nvPr>
        </p:nvSpPr>
        <p:spPr>
          <a:xfrm>
            <a:off x="1000440" y="3266640"/>
            <a:ext cx="8001720" cy="30938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lang="de-DE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Hinweis auf Lernvoraussetzungen in Mms, Schönes Päckchen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60" name="PlaceHolder 3"/>
          <p:cNvSpPr>
            <a:spLocks noGrp="1"/>
          </p:cNvSpPr>
          <p:nvPr>
            <p:ph type="sldNum" idx="98"/>
          </p:nvPr>
        </p:nvSpPr>
        <p:spPr>
          <a:xfrm>
            <a:off x="5666040" y="6531840"/>
            <a:ext cx="4333680" cy="34308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lang="de-DE" sz="13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F907D0C2-A942-4F52-BAF7-E5BF850C5964}" type="slidenum">
              <a:rPr lang="de-DE" sz="13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24</a:t>
            </a:fld>
            <a:endParaRPr lang="de-DE" sz="13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7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PlaceHolder 1"/>
          <p:cNvSpPr>
            <a:spLocks noGrp="1"/>
          </p:cNvSpPr>
          <p:nvPr>
            <p:ph type="sldImg"/>
          </p:nvPr>
        </p:nvSpPr>
        <p:spPr>
          <a:xfrm>
            <a:off x="1108080" y="812880"/>
            <a:ext cx="5342760" cy="4007880"/>
          </a:xfrm>
          <a:prstGeom prst="rect">
            <a:avLst/>
          </a:prstGeom>
          <a:ln w="0">
            <a:noFill/>
          </a:ln>
        </p:spPr>
      </p:sp>
      <p:sp>
        <p:nvSpPr>
          <p:cNvPr id="662" name="PlaceHolder 2"/>
          <p:cNvSpPr>
            <a:spLocks noGrp="1"/>
          </p:cNvSpPr>
          <p:nvPr>
            <p:ph type="body"/>
          </p:nvPr>
        </p:nvSpPr>
        <p:spPr>
          <a:xfrm>
            <a:off x="1000440" y="3266640"/>
            <a:ext cx="8001720" cy="30938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480" rIns="96480" tIns="48240" bIns="48240" anchor="t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lang="de-DE" sz="1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Aufgabe der Lehrkraft: Durch Nutzung verschiedener Darstellungsformen die Algorithmen der Rechenverfahren für die Kinder begreifbar machen.</a:t>
            </a:r>
            <a:endParaRPr lang="de-DE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endParaRPr lang="de-DE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63" name="PlaceHolder 3"/>
          <p:cNvSpPr>
            <a:spLocks noGrp="1"/>
          </p:cNvSpPr>
          <p:nvPr>
            <p:ph type="sldNum" idx="99"/>
          </p:nvPr>
        </p:nvSpPr>
        <p:spPr>
          <a:xfrm>
            <a:off x="5666040" y="6531840"/>
            <a:ext cx="4333680" cy="3430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480" rIns="9648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lang="de-DE" sz="13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1DC7CE9C-D6B6-46CC-859D-6111E50B433A}" type="slidenum">
              <a:rPr lang="de-DE" sz="13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24</a:t>
            </a:fld>
            <a:endParaRPr lang="de-DE" sz="13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7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PlaceHolder 1"/>
          <p:cNvSpPr>
            <a:spLocks noGrp="1"/>
          </p:cNvSpPr>
          <p:nvPr>
            <p:ph type="sldImg"/>
          </p:nvPr>
        </p:nvSpPr>
        <p:spPr>
          <a:xfrm>
            <a:off x="1108080" y="812880"/>
            <a:ext cx="5342760" cy="4007880"/>
          </a:xfrm>
          <a:prstGeom prst="rect">
            <a:avLst/>
          </a:prstGeom>
          <a:ln w="0">
            <a:noFill/>
          </a:ln>
        </p:spPr>
      </p:sp>
      <p:sp>
        <p:nvSpPr>
          <p:cNvPr id="665" name="PlaceHolder 2"/>
          <p:cNvSpPr>
            <a:spLocks noGrp="1"/>
          </p:cNvSpPr>
          <p:nvPr>
            <p:ph type="body"/>
          </p:nvPr>
        </p:nvSpPr>
        <p:spPr>
          <a:xfrm>
            <a:off x="1000440" y="3266640"/>
            <a:ext cx="8001720" cy="30938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480" rIns="96480" tIns="48240" bIns="48240" anchor="t">
            <a:noAutofit/>
          </a:bodyPr>
          <a:p>
            <a:pPr indent="0">
              <a:buNone/>
            </a:pP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66" name="PlaceHolder 3"/>
          <p:cNvSpPr>
            <a:spLocks noGrp="1"/>
          </p:cNvSpPr>
          <p:nvPr>
            <p:ph type="sldNum" idx="100"/>
          </p:nvPr>
        </p:nvSpPr>
        <p:spPr>
          <a:xfrm>
            <a:off x="5666040" y="6531840"/>
            <a:ext cx="4333680" cy="3430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480" rIns="9648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lang="de-DE" sz="13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4C9AAA6E-702E-4D2B-8587-A2583ECDD591}" type="slidenum">
              <a:rPr lang="de-DE" sz="13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24</a:t>
            </a:fld>
            <a:endParaRPr lang="de-DE" sz="13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7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PlaceHolder 1"/>
          <p:cNvSpPr>
            <a:spLocks noGrp="1"/>
          </p:cNvSpPr>
          <p:nvPr>
            <p:ph type="sldImg"/>
          </p:nvPr>
        </p:nvSpPr>
        <p:spPr>
          <a:xfrm>
            <a:off x="1108080" y="812880"/>
            <a:ext cx="5342760" cy="4007880"/>
          </a:xfrm>
          <a:prstGeom prst="rect">
            <a:avLst/>
          </a:prstGeom>
          <a:ln w="0">
            <a:noFill/>
          </a:ln>
        </p:spPr>
      </p:sp>
      <p:sp>
        <p:nvSpPr>
          <p:cNvPr id="668" name="PlaceHolder 2"/>
          <p:cNvSpPr>
            <a:spLocks noGrp="1"/>
          </p:cNvSpPr>
          <p:nvPr>
            <p:ph type="body"/>
          </p:nvPr>
        </p:nvSpPr>
        <p:spPr>
          <a:xfrm>
            <a:off x="1000440" y="3266640"/>
            <a:ext cx="8001720" cy="30938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480" rIns="96480" tIns="48240" bIns="48240" anchor="t">
            <a:noAutofit/>
          </a:bodyPr>
          <a:p>
            <a:pPr indent="0">
              <a:buNone/>
            </a:pP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69" name="PlaceHolder 3"/>
          <p:cNvSpPr>
            <a:spLocks noGrp="1"/>
          </p:cNvSpPr>
          <p:nvPr>
            <p:ph type="sldNum" idx="101"/>
          </p:nvPr>
        </p:nvSpPr>
        <p:spPr>
          <a:xfrm>
            <a:off x="5666040" y="6531840"/>
            <a:ext cx="4333680" cy="3430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480" rIns="9648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lang="de-DE" sz="13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E53014BA-7E5F-47DB-A6D0-C64A01F2E0B5}" type="slidenum">
              <a:rPr lang="de-DE" sz="13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24</a:t>
            </a:fld>
            <a:endParaRPr lang="de-DE" sz="13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7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PlaceHolder 1"/>
          <p:cNvSpPr>
            <a:spLocks noGrp="1"/>
          </p:cNvSpPr>
          <p:nvPr>
            <p:ph type="sldImg"/>
          </p:nvPr>
        </p:nvSpPr>
        <p:spPr>
          <a:xfrm>
            <a:off x="1108080" y="812880"/>
            <a:ext cx="5342760" cy="4007880"/>
          </a:xfrm>
          <a:prstGeom prst="rect">
            <a:avLst/>
          </a:prstGeom>
          <a:ln w="0">
            <a:noFill/>
          </a:ln>
        </p:spPr>
      </p:sp>
      <p:sp>
        <p:nvSpPr>
          <p:cNvPr id="671" name="PlaceHolder 2"/>
          <p:cNvSpPr>
            <a:spLocks noGrp="1"/>
          </p:cNvSpPr>
          <p:nvPr>
            <p:ph type="body"/>
          </p:nvPr>
        </p:nvSpPr>
        <p:spPr>
          <a:xfrm>
            <a:off x="1000440" y="3266640"/>
            <a:ext cx="8001720" cy="30938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480" rIns="96480" tIns="48240" bIns="48240" anchor="t">
            <a:noAutofit/>
          </a:bodyPr>
          <a:p>
            <a:pPr indent="0">
              <a:buNone/>
            </a:pP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72" name="PlaceHolder 3"/>
          <p:cNvSpPr>
            <a:spLocks noGrp="1"/>
          </p:cNvSpPr>
          <p:nvPr>
            <p:ph type="sldNum" idx="102"/>
          </p:nvPr>
        </p:nvSpPr>
        <p:spPr>
          <a:xfrm>
            <a:off x="5666040" y="6531840"/>
            <a:ext cx="4333680" cy="3430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480" rIns="9648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lang="de-DE" sz="13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6517AE71-167C-4EE3-AC07-F1CDA8428B08}" type="slidenum">
              <a:rPr lang="de-DE" sz="13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&lt;Foliennummer&gt;</a:t>
            </a:fld>
            <a:endParaRPr lang="de-DE" sz="13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7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PlaceHolder 1"/>
          <p:cNvSpPr>
            <a:spLocks noGrp="1"/>
          </p:cNvSpPr>
          <p:nvPr>
            <p:ph type="sldImg"/>
          </p:nvPr>
        </p:nvSpPr>
        <p:spPr>
          <a:xfrm>
            <a:off x="1108080" y="812880"/>
            <a:ext cx="5342760" cy="4007880"/>
          </a:xfrm>
          <a:prstGeom prst="rect">
            <a:avLst/>
          </a:prstGeom>
          <a:ln w="0">
            <a:noFill/>
          </a:ln>
        </p:spPr>
      </p:sp>
      <p:sp>
        <p:nvSpPr>
          <p:cNvPr id="674" name="PlaceHolder 2"/>
          <p:cNvSpPr>
            <a:spLocks noGrp="1"/>
          </p:cNvSpPr>
          <p:nvPr>
            <p:ph type="body"/>
          </p:nvPr>
        </p:nvSpPr>
        <p:spPr>
          <a:xfrm>
            <a:off x="1000440" y="3266640"/>
            <a:ext cx="8001720" cy="30938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lang="de-DE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Beispielaufgabe, um die SuS vor stumpfen schriftlichen Rechenverfahren zu schützen.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75" name="PlaceHolder 3"/>
          <p:cNvSpPr>
            <a:spLocks noGrp="1"/>
          </p:cNvSpPr>
          <p:nvPr>
            <p:ph type="sldNum" idx="103"/>
          </p:nvPr>
        </p:nvSpPr>
        <p:spPr>
          <a:xfrm>
            <a:off x="5666040" y="6531840"/>
            <a:ext cx="4333680" cy="34308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lang="de-DE" sz="13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2FBBF0A8-FAE2-486C-B055-AD973C3FCDC0}" type="slidenum">
              <a:rPr lang="de-DE" sz="13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&lt;Foliennummer&gt;</a:t>
            </a:fld>
            <a:endParaRPr lang="de-DE" sz="13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7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PlaceHolder 1"/>
          <p:cNvSpPr>
            <a:spLocks noGrp="1"/>
          </p:cNvSpPr>
          <p:nvPr>
            <p:ph type="sldImg"/>
          </p:nvPr>
        </p:nvSpPr>
        <p:spPr>
          <a:xfrm>
            <a:off x="1108080" y="812880"/>
            <a:ext cx="5342760" cy="4007880"/>
          </a:xfrm>
          <a:prstGeom prst="rect">
            <a:avLst/>
          </a:prstGeom>
          <a:ln w="0">
            <a:noFill/>
          </a:ln>
        </p:spPr>
      </p:sp>
      <p:sp>
        <p:nvSpPr>
          <p:cNvPr id="677" name="PlaceHolder 2"/>
          <p:cNvSpPr>
            <a:spLocks noGrp="1"/>
          </p:cNvSpPr>
          <p:nvPr>
            <p:ph type="body"/>
          </p:nvPr>
        </p:nvSpPr>
        <p:spPr>
          <a:xfrm>
            <a:off x="1000440" y="3266640"/>
            <a:ext cx="8001720" cy="30938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lang="de-DE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Beispielaufgabe, um die SuS vor stumpfen schriftlichen Rechenverfahren zu schützen.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78" name="PlaceHolder 3"/>
          <p:cNvSpPr>
            <a:spLocks noGrp="1"/>
          </p:cNvSpPr>
          <p:nvPr>
            <p:ph type="sldNum" idx="104"/>
          </p:nvPr>
        </p:nvSpPr>
        <p:spPr>
          <a:xfrm>
            <a:off x="5666040" y="6531840"/>
            <a:ext cx="4333680" cy="34308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lang="de-DE" sz="13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A886F2A7-9BA3-417A-855E-EF371BA61084}" type="slidenum">
              <a:rPr lang="de-DE" sz="13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&lt;Foliennummer&gt;</a:t>
            </a:fld>
            <a:endParaRPr lang="de-DE" sz="13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7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PlaceHolder 1"/>
          <p:cNvSpPr>
            <a:spLocks noGrp="1"/>
          </p:cNvSpPr>
          <p:nvPr>
            <p:ph type="sldImg"/>
          </p:nvPr>
        </p:nvSpPr>
        <p:spPr>
          <a:xfrm>
            <a:off x="1108080" y="812880"/>
            <a:ext cx="5342760" cy="4007880"/>
          </a:xfrm>
          <a:prstGeom prst="rect">
            <a:avLst/>
          </a:prstGeom>
          <a:ln w="0">
            <a:noFill/>
          </a:ln>
        </p:spPr>
      </p:sp>
      <p:sp>
        <p:nvSpPr>
          <p:cNvPr id="680" name="PlaceHolder 2"/>
          <p:cNvSpPr>
            <a:spLocks noGrp="1"/>
          </p:cNvSpPr>
          <p:nvPr>
            <p:ph type="body"/>
          </p:nvPr>
        </p:nvSpPr>
        <p:spPr>
          <a:xfrm>
            <a:off x="1000440" y="3266640"/>
            <a:ext cx="8001720" cy="30938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lang="de-DE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https://fachportal.lernnetz.de/bKPrimar.html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lang="de-DE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Folien, falls kein WLAN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81" name="PlaceHolder 3"/>
          <p:cNvSpPr>
            <a:spLocks noGrp="1"/>
          </p:cNvSpPr>
          <p:nvPr>
            <p:ph type="sldNum" idx="105"/>
          </p:nvPr>
        </p:nvSpPr>
        <p:spPr>
          <a:xfrm>
            <a:off x="5666040" y="6531840"/>
            <a:ext cx="4333680" cy="34308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lang="de-DE" sz="13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2B7A82BA-3EBB-4D74-85F5-9F6966915224}" type="slidenum">
              <a:rPr lang="de-DE" sz="13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&lt;Foliennummer&gt;</a:t>
            </a:fld>
            <a:endParaRPr lang="de-DE" sz="13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PlaceHolder 1"/>
          <p:cNvSpPr>
            <a:spLocks noGrp="1"/>
          </p:cNvSpPr>
          <p:nvPr>
            <p:ph type="sldImg"/>
          </p:nvPr>
        </p:nvSpPr>
        <p:spPr>
          <a:xfrm>
            <a:off x="1108080" y="812880"/>
            <a:ext cx="5342760" cy="4007880"/>
          </a:xfrm>
          <a:prstGeom prst="rect">
            <a:avLst/>
          </a:prstGeom>
          <a:ln w="0">
            <a:noFill/>
          </a:ln>
        </p:spPr>
      </p:sp>
      <p:sp>
        <p:nvSpPr>
          <p:cNvPr id="486" name="PlaceHolder 2"/>
          <p:cNvSpPr>
            <a:spLocks noGrp="1"/>
          </p:cNvSpPr>
          <p:nvPr>
            <p:ph type="body"/>
          </p:nvPr>
        </p:nvSpPr>
        <p:spPr>
          <a:xfrm>
            <a:off x="1000440" y="3266640"/>
            <a:ext cx="8001720" cy="30938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480" rIns="96480" tIns="48240" bIns="48240" anchor="t">
            <a:noAutofit/>
          </a:bodyPr>
          <a:p>
            <a:pPr indent="0">
              <a:buNone/>
            </a:pP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87" name="PlaceHolder 3"/>
          <p:cNvSpPr>
            <a:spLocks noGrp="1"/>
          </p:cNvSpPr>
          <p:nvPr>
            <p:ph type="sldNum" idx="44"/>
          </p:nvPr>
        </p:nvSpPr>
        <p:spPr>
          <a:xfrm>
            <a:off x="5666040" y="6531840"/>
            <a:ext cx="4333680" cy="3430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480" rIns="9648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lang="de-DE" sz="13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AA84C5A3-1B21-4A1B-9876-75FA600231AF}" type="slidenum">
              <a:rPr lang="de-DE" sz="13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87</a:t>
            </a:fld>
            <a:endParaRPr lang="de-DE" sz="13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8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PlaceHolder 1"/>
          <p:cNvSpPr>
            <a:spLocks noGrp="1"/>
          </p:cNvSpPr>
          <p:nvPr>
            <p:ph type="sldImg"/>
          </p:nvPr>
        </p:nvSpPr>
        <p:spPr>
          <a:xfrm>
            <a:off x="1108080" y="812880"/>
            <a:ext cx="5342760" cy="4007880"/>
          </a:xfrm>
          <a:prstGeom prst="rect">
            <a:avLst/>
          </a:prstGeom>
          <a:ln w="0">
            <a:noFill/>
          </a:ln>
        </p:spPr>
      </p:sp>
      <p:sp>
        <p:nvSpPr>
          <p:cNvPr id="683" name="PlaceHolder 2"/>
          <p:cNvSpPr>
            <a:spLocks noGrp="1"/>
          </p:cNvSpPr>
          <p:nvPr>
            <p:ph type="body"/>
          </p:nvPr>
        </p:nvSpPr>
        <p:spPr>
          <a:xfrm>
            <a:off x="1000440" y="3266640"/>
            <a:ext cx="8001720" cy="30938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lang="de-DE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„methodisch nettes“ Aufgabenformat:</a:t>
            </a:r>
            <a:br>
              <a:rPr sz="2000"/>
            </a:br>
            <a:r>
              <a:rPr lang="de-DE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Nach Ketchup (Kopfrechnen), Mayo (Mittelweg: Halbschriftlich) und Senf (mag keiner auf Pommes: schriftliches Rechnen) sortieren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84" name="PlaceHolder 3"/>
          <p:cNvSpPr>
            <a:spLocks noGrp="1"/>
          </p:cNvSpPr>
          <p:nvPr>
            <p:ph type="sldNum" idx="106"/>
          </p:nvPr>
        </p:nvSpPr>
        <p:spPr>
          <a:xfrm>
            <a:off x="5666040" y="6531840"/>
            <a:ext cx="4333680" cy="34308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lang="de-DE" sz="13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C664D2C9-8A95-4FEB-83CF-B9537DB26928}" type="slidenum">
              <a:rPr lang="de-DE" sz="13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&lt;Foliennummer&gt;</a:t>
            </a:fld>
            <a:endParaRPr lang="de-DE" sz="13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8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PlaceHolder 1"/>
          <p:cNvSpPr>
            <a:spLocks noGrp="1"/>
          </p:cNvSpPr>
          <p:nvPr>
            <p:ph type="sldImg"/>
          </p:nvPr>
        </p:nvSpPr>
        <p:spPr>
          <a:xfrm>
            <a:off x="1108080" y="812880"/>
            <a:ext cx="5342760" cy="4007880"/>
          </a:xfrm>
          <a:prstGeom prst="rect">
            <a:avLst/>
          </a:prstGeom>
          <a:ln w="0">
            <a:noFill/>
          </a:ln>
        </p:spPr>
      </p:sp>
      <p:sp>
        <p:nvSpPr>
          <p:cNvPr id="686" name="PlaceHolder 2"/>
          <p:cNvSpPr>
            <a:spLocks noGrp="1"/>
          </p:cNvSpPr>
          <p:nvPr>
            <p:ph type="body"/>
          </p:nvPr>
        </p:nvSpPr>
        <p:spPr>
          <a:xfrm>
            <a:off x="1000440" y="3266640"/>
            <a:ext cx="8001720" cy="30938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lang="de-DE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Stellungnahme einiger LiV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8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PlaceHolder 1"/>
          <p:cNvSpPr>
            <a:spLocks noGrp="1"/>
          </p:cNvSpPr>
          <p:nvPr>
            <p:ph type="sldImg"/>
          </p:nvPr>
        </p:nvSpPr>
        <p:spPr>
          <a:xfrm>
            <a:off x="1108080" y="812880"/>
            <a:ext cx="5342760" cy="4007880"/>
          </a:xfrm>
          <a:prstGeom prst="rect">
            <a:avLst/>
          </a:prstGeom>
          <a:ln w="0">
            <a:noFill/>
          </a:ln>
        </p:spPr>
      </p:sp>
      <p:sp>
        <p:nvSpPr>
          <p:cNvPr id="688" name="PlaceHolder 2"/>
          <p:cNvSpPr>
            <a:spLocks noGrp="1"/>
          </p:cNvSpPr>
          <p:nvPr>
            <p:ph type="body"/>
          </p:nvPr>
        </p:nvSpPr>
        <p:spPr>
          <a:xfrm>
            <a:off x="1000440" y="3266640"/>
            <a:ext cx="8001720" cy="30938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Autofit/>
          </a:bodyPr>
          <a:p>
            <a:pPr indent="0">
              <a:lnSpc>
                <a:spcPct val="120000"/>
              </a:lnSpc>
              <a:spcBef>
                <a:spcPts val="601"/>
              </a:spcBef>
              <a:buNone/>
              <a:tabLst>
                <a:tab algn="l" pos="0"/>
              </a:tabLst>
            </a:pPr>
            <a:r>
              <a:rPr lang="de-DE" sz="1200" b="1" u="none" strike="noStrike">
                <a:solidFill>
                  <a:srgbClr val="c00000"/>
                </a:solidFill>
                <a:effectLst/>
                <a:uFillTx/>
                <a:latin typeface="Arial"/>
              </a:rPr>
              <a:t>Bedeutung der schriftlichen Rechenverfahren - heute</a:t>
            </a:r>
            <a:br>
              <a:rPr sz="1200"/>
            </a:br>
            <a:endParaRPr lang="de-DE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20000"/>
              </a:lnSpc>
              <a:spcBef>
                <a:spcPts val="601"/>
              </a:spcBef>
              <a:buNone/>
              <a:tabLst>
                <a:tab algn="l" pos="0"/>
              </a:tabLst>
            </a:pPr>
            <a:r>
              <a:rPr lang="de-DE" sz="1200" b="1" u="none" strike="noStrike">
                <a:solidFill>
                  <a:srgbClr val="c00000"/>
                </a:solidFill>
                <a:effectLst/>
                <a:uFillTx/>
                <a:latin typeface="Arial"/>
              </a:rPr>
              <a:t>Relativierte Sichtweise:</a:t>
            </a:r>
            <a:endParaRPr lang="de-DE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20000"/>
              </a:lnSpc>
              <a:spcBef>
                <a:spcPts val="601"/>
              </a:spcBef>
              <a:buNone/>
              <a:tabLst>
                <a:tab algn="l" pos="0"/>
              </a:tabLst>
            </a:pPr>
            <a:r>
              <a:rPr lang="de-DE" sz="1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Abrunden der Rechenmethoden</a:t>
            </a:r>
            <a:endParaRPr lang="de-DE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20000"/>
              </a:lnSpc>
              <a:spcBef>
                <a:spcPts val="601"/>
              </a:spcBef>
              <a:buNone/>
              <a:tabLst>
                <a:tab algn="l" pos="0"/>
              </a:tabLst>
            </a:pPr>
            <a:r>
              <a:rPr lang="de-DE" sz="1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Eine Methode unter verschiedenen, Einsicht in Verfahren und algorithmisches Denken</a:t>
            </a:r>
            <a:endParaRPr lang="de-DE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20000"/>
              </a:lnSpc>
              <a:spcBef>
                <a:spcPts val="601"/>
              </a:spcBef>
              <a:buNone/>
              <a:tabLst>
                <a:tab algn="l" pos="0"/>
              </a:tabLst>
            </a:pPr>
            <a:r>
              <a:rPr lang="de-DE" sz="1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Nicht nur rechnen, sondern auch verstehen, durchschauen, erklären</a:t>
            </a:r>
            <a:endParaRPr lang="de-DE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endParaRPr lang="de-DE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8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PlaceHolder 1"/>
          <p:cNvSpPr>
            <a:spLocks noGrp="1"/>
          </p:cNvSpPr>
          <p:nvPr>
            <p:ph type="sldImg"/>
          </p:nvPr>
        </p:nvSpPr>
        <p:spPr>
          <a:xfrm>
            <a:off x="1108080" y="812880"/>
            <a:ext cx="5342760" cy="4007880"/>
          </a:xfrm>
          <a:prstGeom prst="rect">
            <a:avLst/>
          </a:prstGeom>
          <a:ln w="0">
            <a:noFill/>
          </a:ln>
        </p:spPr>
      </p:sp>
      <p:sp>
        <p:nvSpPr>
          <p:cNvPr id="690" name="PlaceHolder 2"/>
          <p:cNvSpPr>
            <a:spLocks noGrp="1"/>
          </p:cNvSpPr>
          <p:nvPr>
            <p:ph type="body"/>
          </p:nvPr>
        </p:nvSpPr>
        <p:spPr>
          <a:xfrm>
            <a:off x="1000440" y="3266640"/>
            <a:ext cx="8001720" cy="30938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lang="de-DE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Keine Einzelkorrektur, sondern Besprechung der Aufgaben mit LiV-Lösungen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91" name="PlaceHolder 3"/>
          <p:cNvSpPr>
            <a:spLocks noGrp="1"/>
          </p:cNvSpPr>
          <p:nvPr>
            <p:ph type="sldNum" idx="107"/>
          </p:nvPr>
        </p:nvSpPr>
        <p:spPr>
          <a:xfrm>
            <a:off x="5666040" y="6531840"/>
            <a:ext cx="4333680" cy="34308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lang="de-DE" sz="13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01169E0C-6262-4B5A-A128-FCE5DDB478F3}" type="slidenum">
              <a:rPr lang="de-DE" sz="13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&lt;Foliennummer&gt;</a:t>
            </a:fld>
            <a:endParaRPr lang="de-DE" sz="13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8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PlaceHolder 1"/>
          <p:cNvSpPr>
            <a:spLocks noGrp="1"/>
          </p:cNvSpPr>
          <p:nvPr>
            <p:ph type="sldImg"/>
          </p:nvPr>
        </p:nvSpPr>
        <p:spPr>
          <a:xfrm>
            <a:off x="1371600" y="1143000"/>
            <a:ext cx="4114080" cy="3085560"/>
          </a:xfrm>
          <a:prstGeom prst="rect">
            <a:avLst/>
          </a:prstGeom>
          <a:ln w="0">
            <a:noFill/>
          </a:ln>
        </p:spPr>
      </p:sp>
      <p:sp>
        <p:nvSpPr>
          <p:cNvPr id="69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lang="de-DE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Der Schwerpunkt der Präsenzveranstaltung liegt auf der Subtraktion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94" name="Foliennummernplatzhalter 3"/>
          <p:cNvSpPr/>
          <p:nvPr/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 defTabSz="914400">
              <a:lnSpc>
                <a:spcPct val="100000"/>
              </a:lnSpc>
            </a:pPr>
            <a:fld id="{6131889E-E504-466A-91DF-04CEF0AEEC65}" type="slidenum">
              <a:rPr lang="de-DE" sz="1200" b="0" u="none" strike="noStrike">
                <a:solidFill>
                  <a:srgbClr val="000000"/>
                </a:solidFill>
                <a:effectLst/>
                <a:uFillTx/>
                <a:latin typeface="+mn-lt"/>
                <a:ea typeface="+mn-ea"/>
              </a:rPr>
              <a:t>&lt;Foliennummer&gt;</a:t>
            </a:fld>
            <a:endParaRPr lang="de-DE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8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PlaceHolder 1"/>
          <p:cNvSpPr>
            <a:spLocks noGrp="1"/>
          </p:cNvSpPr>
          <p:nvPr>
            <p:ph type="sldImg"/>
          </p:nvPr>
        </p:nvSpPr>
        <p:spPr>
          <a:xfrm>
            <a:off x="1108080" y="812880"/>
            <a:ext cx="5342760" cy="4007880"/>
          </a:xfrm>
          <a:prstGeom prst="rect">
            <a:avLst/>
          </a:prstGeom>
          <a:ln w="0">
            <a:noFill/>
          </a:ln>
        </p:spPr>
      </p:sp>
      <p:sp>
        <p:nvSpPr>
          <p:cNvPr id="696" name="PlaceHolder 2"/>
          <p:cNvSpPr>
            <a:spLocks noGrp="1"/>
          </p:cNvSpPr>
          <p:nvPr>
            <p:ph type="body"/>
          </p:nvPr>
        </p:nvSpPr>
        <p:spPr>
          <a:xfrm>
            <a:off x="1000440" y="3266640"/>
            <a:ext cx="8001720" cy="309384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lang="de-DE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Ov: Vertiefung der Präsenzveranstaltung</a:t>
            </a:r>
            <a:br>
              <a:rPr sz="2000"/>
            </a:br>
            <a:r>
              <a:rPr lang="de-DE" sz="2000" b="0" u="none" strike="noStrike">
                <a:solidFill>
                  <a:srgbClr val="000000"/>
                </a:solidFill>
                <a:effectLst/>
                <a:uFillTx/>
                <a:latin typeface="Wingdings"/>
              </a:rPr>
              <a:t></a:t>
            </a:r>
            <a:r>
              <a:rPr lang="de-DE" sz="20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Einladung erfolgt per Mail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97" name="PlaceHolder 3"/>
          <p:cNvSpPr>
            <a:spLocks noGrp="1"/>
          </p:cNvSpPr>
          <p:nvPr>
            <p:ph type="sldNum" idx="108"/>
          </p:nvPr>
        </p:nvSpPr>
        <p:spPr>
          <a:xfrm>
            <a:off x="5666040" y="6531840"/>
            <a:ext cx="4333680" cy="343080"/>
          </a:xfrm>
          <a:prstGeom prst="rect">
            <a:avLst/>
          </a:prstGeom>
          <a:noFill/>
          <a:ln w="0">
            <a:noFill/>
          </a:ln>
        </p:spPr>
        <p:txBody>
          <a:bodyPr lIns="96480" rIns="9648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lang="de-DE" sz="13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0F379B5E-07C6-4CC2-BBF3-4DB69025B621}" type="slidenum">
              <a:rPr lang="de-DE" sz="13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&lt;Foliennummer&gt;</a:t>
            </a:fld>
            <a:endParaRPr lang="de-DE" sz="13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1_Zwei Inhalt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6"/>
          <p:cNvPicPr/>
          <p:nvPr/>
        </p:nvPicPr>
        <p:blipFill>
          <a:blip r:embed="rId2"/>
          <a:stretch/>
        </p:blipFill>
        <p:spPr>
          <a:xfrm>
            <a:off x="7459920" y="6294600"/>
            <a:ext cx="1613160" cy="472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" name="Rechteck 7"/>
          <p:cNvSpPr/>
          <p:nvPr/>
        </p:nvSpPr>
        <p:spPr>
          <a:xfrm>
            <a:off x="0" y="1683720"/>
            <a:ext cx="9143280" cy="4347720"/>
          </a:xfrm>
          <a:prstGeom prst="rect">
            <a:avLst/>
          </a:prstGeom>
          <a:solidFill>
            <a:srgbClr val="cce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lang="de-DE" sz="36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Titelmasterformat durch Klicken bearbeiten</a:t>
            </a:r>
            <a:endParaRPr lang="de-DE" sz="3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7760" cy="45252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Textmasterformat bearbeiten</a:t>
            </a:r>
            <a:endParaRPr lang="de-DE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Zweite Ebene</a:t>
            </a:r>
            <a:endParaRPr lang="de-DE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Dritte Ebene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Vierte Ebene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Fünfte Ebene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" name="PlaceHolder 3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037760" cy="45252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Textmasterformat bearbeiten</a:t>
            </a:r>
            <a:endParaRPr lang="de-DE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Zweite Ebene</a:t>
            </a:r>
            <a:endParaRPr lang="de-DE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Dritte Ebene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Vierte Ebene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Fünfte Ebene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Vergleich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fik 6"/>
          <p:cNvPicPr/>
          <p:nvPr/>
        </p:nvPicPr>
        <p:blipFill>
          <a:blip r:embed="rId2"/>
          <a:stretch/>
        </p:blipFill>
        <p:spPr>
          <a:xfrm>
            <a:off x="7459920" y="6294600"/>
            <a:ext cx="1613160" cy="472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9" name="Rechteck 7"/>
          <p:cNvSpPr/>
          <p:nvPr/>
        </p:nvSpPr>
        <p:spPr>
          <a:xfrm>
            <a:off x="0" y="1683720"/>
            <a:ext cx="9143280" cy="4347720"/>
          </a:xfrm>
          <a:prstGeom prst="rect">
            <a:avLst/>
          </a:prstGeom>
          <a:solidFill>
            <a:srgbClr val="cce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12720" y="225360"/>
            <a:ext cx="7919280" cy="1331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lang="de-DE" sz="4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Titelmasterformat durch Klicken bearbeiten</a:t>
            </a:r>
            <a:endParaRPr lang="de-DE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28560" y="1844640"/>
            <a:ext cx="3867480" cy="823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lang="de-DE" sz="24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Textmasterformat bearbeiten</a:t>
            </a:r>
            <a:endParaRPr lang="de-DE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30000" y="2809440"/>
            <a:ext cx="3867480" cy="3066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2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Textmasterformat bearbeiten</a:t>
            </a:r>
            <a:endParaRPr lang="de-DE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Zweite Ebene</a:t>
            </a:r>
            <a:endParaRPr lang="de-DE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Dritte Ebene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Vierte Ebene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Fünfte Ebene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629240" y="1844640"/>
            <a:ext cx="3886560" cy="823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lang="de-DE" sz="24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Textmasterformat bearbeiten</a:t>
            </a:r>
            <a:endParaRPr lang="de-DE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4629240" y="2835360"/>
            <a:ext cx="3886560" cy="3040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2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Textmasterformat bearbeiten</a:t>
            </a:r>
            <a:endParaRPr lang="de-DE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Zweite Ebene</a:t>
            </a:r>
            <a:endParaRPr lang="de-DE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Dritte Ebene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Vierte Ebene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Fünfte Ebene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5" name="PlaceHolder 6"/>
          <p:cNvSpPr>
            <a:spLocks noGrp="1"/>
          </p:cNvSpPr>
          <p:nvPr>
            <p:ph type="body"/>
          </p:nvPr>
        </p:nvSpPr>
        <p:spPr>
          <a:xfrm>
            <a:off x="6170760" y="6173640"/>
            <a:ext cx="1164600" cy="577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rm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lang="de-DE" sz="1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Projektlogo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6" name="PlaceHolder 7"/>
          <p:cNvSpPr>
            <a:spLocks noGrp="1"/>
          </p:cNvSpPr>
          <p:nvPr>
            <p:ph type="dt" idx="23"/>
          </p:nvPr>
        </p:nvSpPr>
        <p:spPr>
          <a:xfrm>
            <a:off x="628560" y="6356520"/>
            <a:ext cx="93708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&lt;Datum/Uhrzeit&gt;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7" name="PlaceHolder 8"/>
          <p:cNvSpPr>
            <a:spLocks noGrp="1"/>
          </p:cNvSpPr>
          <p:nvPr>
            <p:ph type="ftr" idx="24"/>
          </p:nvPr>
        </p:nvSpPr>
        <p:spPr>
          <a:xfrm>
            <a:off x="2505240" y="6356520"/>
            <a:ext cx="358164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&lt;Fußzeile&gt;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8" name="PlaceHolder 9"/>
          <p:cNvSpPr>
            <a:spLocks noGrp="1"/>
          </p:cNvSpPr>
          <p:nvPr>
            <p:ph type="sldNum" idx="25"/>
          </p:nvPr>
        </p:nvSpPr>
        <p:spPr>
          <a:xfrm>
            <a:off x="1684080" y="6356520"/>
            <a:ext cx="70308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lang="de-DE" sz="1200" b="0" u="none" strike="noStrike">
                <a:solidFill>
                  <a:srgbClr val="a4adb6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87C491D4-6D7F-4F0B-8F98-521B2FAF0B05}" type="slidenum">
              <a:rPr lang="de-DE" sz="1200" b="0" u="none" strike="noStrike">
                <a:solidFill>
                  <a:srgbClr val="a4adb6"/>
                </a:solidFill>
                <a:effectLst/>
                <a:uFillTx/>
                <a:latin typeface="Calibri"/>
              </a:rPr>
              <a:t>&lt;Foliennummer&gt;</a:t>
            </a:fld>
            <a:endParaRPr lang="de-DE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elfoli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rafik 6"/>
          <p:cNvPicPr/>
          <p:nvPr/>
        </p:nvPicPr>
        <p:blipFill>
          <a:blip r:embed="rId2"/>
          <a:stretch/>
        </p:blipFill>
        <p:spPr>
          <a:xfrm>
            <a:off x="7459920" y="6294600"/>
            <a:ext cx="1613160" cy="472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0" name="Rechteck 7"/>
          <p:cNvSpPr/>
          <p:nvPr/>
        </p:nvSpPr>
        <p:spPr>
          <a:xfrm>
            <a:off x="0" y="1683720"/>
            <a:ext cx="9143280" cy="4347720"/>
          </a:xfrm>
          <a:prstGeom prst="rect">
            <a:avLst/>
          </a:prstGeom>
          <a:solidFill>
            <a:srgbClr val="cce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81" name="Rechteck 14"/>
          <p:cNvSpPr/>
          <p:nvPr/>
        </p:nvSpPr>
        <p:spPr>
          <a:xfrm>
            <a:off x="0" y="3907080"/>
            <a:ext cx="9143280" cy="220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82" name="Freihandform 7"/>
          <p:cNvSpPr/>
          <p:nvPr/>
        </p:nvSpPr>
        <p:spPr>
          <a:xfrm>
            <a:off x="-7560" y="0"/>
            <a:ext cx="9159120" cy="5871240"/>
          </a:xfrm>
          <a:custGeom>
            <a:avLst/>
            <a:gdLst>
              <a:gd name="textAreaLeft" fmla="*/ 0 w 9159120"/>
              <a:gd name="textAreaRight" fmla="*/ 9159840 w 9159120"/>
              <a:gd name="textAreaTop" fmla="*/ 0 h 5871240"/>
              <a:gd name="textAreaBottom" fmla="*/ 5871960 h 5871240"/>
              <a:gd name="GluePoint1X" fmla="*/ 0 w 9151557"/>
              <a:gd name="GluePoint1Y" fmla="*/ 0 h 5871808"/>
              <a:gd name="GluePoint2X" fmla="*/ 9151557 w 9151557"/>
              <a:gd name="GluePoint2Y" fmla="*/ 0 h 5871808"/>
              <a:gd name="GluePoint3X" fmla="*/ 9144000 w 9151557"/>
              <a:gd name="GluePoint3Y" fmla="*/ 4269719 h 5871808"/>
              <a:gd name="GluePoint4X" fmla="*/ 7557 w 9151557"/>
              <a:gd name="GluePoint4Y" fmla="*/ 5871808 h 5871808"/>
              <a:gd name="GluePoint5X" fmla="*/ 0 w 9151557"/>
              <a:gd name="GluePoint5Y" fmla="*/ 0 h 5871808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</a:cxnLst>
            <a:rect l="textAreaLeft" t="textAreaTop" r="textAreaRight" b="textAreaBottom"/>
            <a:pathLst>
              <a:path w="9151557" h="5871808">
                <a:moveTo>
                  <a:pt x="0" y="0"/>
                </a:moveTo>
                <a:lnTo>
                  <a:pt x="9151557" y="0"/>
                </a:lnTo>
                <a:lnTo>
                  <a:pt x="9144000" y="4269719"/>
                </a:lnTo>
                <a:lnTo>
                  <a:pt x="7557" y="5871808"/>
                </a:lnTo>
                <a:lnTo>
                  <a:pt x="0" y="0"/>
                </a:lnTo>
                <a:close/>
              </a:path>
            </a:pathLst>
          </a:custGeom>
          <a:solidFill>
            <a:srgbClr val="006d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83" name="Textfeld 9"/>
          <p:cNvSpPr/>
          <p:nvPr/>
        </p:nvSpPr>
        <p:spPr>
          <a:xfrm>
            <a:off x="6207120" y="134640"/>
            <a:ext cx="2936160" cy="27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spAutoFit/>
          </a:bodyPr>
          <a:p>
            <a:pPr defTabSz="914400">
              <a:lnSpc>
                <a:spcPct val="100000"/>
              </a:lnSpc>
            </a:pPr>
            <a:r>
              <a:rPr lang="de-DE" sz="1200" b="1" u="none" strike="noStrike">
                <a:solidFill>
                  <a:srgbClr val="003064"/>
                </a:solidFill>
                <a:effectLst/>
                <a:uFillTx/>
                <a:latin typeface="Arial"/>
              </a:rPr>
              <a:t>Schleswig-Holstein.</a:t>
            </a:r>
            <a:r>
              <a:rPr lang="de-DE" sz="1200" b="0" u="none" strike="noStrike">
                <a:solidFill>
                  <a:srgbClr val="003064"/>
                </a:solidFill>
                <a:effectLst/>
                <a:uFillTx/>
                <a:latin typeface="Arial"/>
              </a:rPr>
              <a:t> Der echte Norden.</a:t>
            </a:r>
            <a:endParaRPr lang="de-DE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685800" y="722160"/>
            <a:ext cx="7771680" cy="1999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lang="de-DE" sz="54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Titelmasterformat durch Klicken bearbeiten</a:t>
            </a:r>
            <a:endParaRPr lang="de-DE" sz="5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182160" y="6172920"/>
            <a:ext cx="3599280" cy="287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lang="de-DE" sz="1200" b="0" u="none" strike="noStrike">
                <a:solidFill>
                  <a:srgbClr val="002f63"/>
                </a:solidFill>
                <a:effectLst/>
                <a:uFillTx/>
                <a:latin typeface="Arial"/>
              </a:rPr>
              <a:t>Platzhalter Name</a:t>
            </a:r>
            <a:endParaRPr lang="de-DE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6" name="PlaceHolder 3"/>
          <p:cNvSpPr>
            <a:spLocks noGrp="1"/>
          </p:cNvSpPr>
          <p:nvPr>
            <p:ph type="body"/>
          </p:nvPr>
        </p:nvSpPr>
        <p:spPr>
          <a:xfrm>
            <a:off x="182160" y="6464160"/>
            <a:ext cx="2879280" cy="2862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lang="de-DE" sz="1200" b="0" u="none" strike="noStrike">
                <a:solidFill>
                  <a:srgbClr val="002f63"/>
                </a:solidFill>
                <a:effectLst/>
                <a:uFillTx/>
                <a:latin typeface="Arial"/>
              </a:rPr>
              <a:t>Platzhalter Datum</a:t>
            </a:r>
            <a:endParaRPr lang="de-DE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7" name="PlaceHolder 4"/>
          <p:cNvSpPr>
            <a:spLocks noGrp="1"/>
          </p:cNvSpPr>
          <p:nvPr>
            <p:ph type="body"/>
          </p:nvPr>
        </p:nvSpPr>
        <p:spPr>
          <a:xfrm>
            <a:off x="6170760" y="6173640"/>
            <a:ext cx="1164600" cy="577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rm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lang="de-DE" sz="1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Projektlogo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Inhalt mit Überschrif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rafik 6"/>
          <p:cNvPicPr/>
          <p:nvPr/>
        </p:nvPicPr>
        <p:blipFill>
          <a:blip r:embed="rId2"/>
          <a:stretch/>
        </p:blipFill>
        <p:spPr>
          <a:xfrm>
            <a:off x="7459920" y="6294600"/>
            <a:ext cx="1613160" cy="472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9" name="Rechteck 7"/>
          <p:cNvSpPr/>
          <p:nvPr/>
        </p:nvSpPr>
        <p:spPr>
          <a:xfrm>
            <a:off x="0" y="1683720"/>
            <a:ext cx="9143280" cy="4347720"/>
          </a:xfrm>
          <a:prstGeom prst="rect">
            <a:avLst/>
          </a:prstGeom>
          <a:solidFill>
            <a:srgbClr val="cce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630000" y="1844640"/>
            <a:ext cx="2948400" cy="2063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lang="de-DE" sz="32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Titelmasterformat durch Klicken bearbeiten</a:t>
            </a:r>
            <a:endParaRPr lang="de-DE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3887280" y="1844640"/>
            <a:ext cx="4628520" cy="4015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32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Textmasterformat bearbeiten</a:t>
            </a:r>
            <a:endParaRPr lang="de-DE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2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Zweite Ebene</a:t>
            </a:r>
            <a:endParaRPr lang="de-DE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Dritte Ebene</a:t>
            </a:r>
            <a:endParaRPr lang="de-DE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Vierte Ebene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Fünfte Ebene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2" name="PlaceHolder 3"/>
          <p:cNvSpPr>
            <a:spLocks noGrp="1"/>
          </p:cNvSpPr>
          <p:nvPr>
            <p:ph type="body"/>
          </p:nvPr>
        </p:nvSpPr>
        <p:spPr>
          <a:xfrm>
            <a:off x="630000" y="4042080"/>
            <a:ext cx="2948400" cy="1826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lang="de-DE" sz="16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Textmasterformat bearbeiten</a:t>
            </a:r>
            <a:endParaRPr lang="de-DE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3" name="PlaceHolder 4"/>
          <p:cNvSpPr>
            <a:spLocks noGrp="1"/>
          </p:cNvSpPr>
          <p:nvPr>
            <p:ph type="body"/>
          </p:nvPr>
        </p:nvSpPr>
        <p:spPr>
          <a:xfrm>
            <a:off x="6170760" y="6173640"/>
            <a:ext cx="1164600" cy="577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rm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lang="de-DE" sz="1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Projektlogo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4" name="PlaceHolder 5"/>
          <p:cNvSpPr>
            <a:spLocks noGrp="1"/>
          </p:cNvSpPr>
          <p:nvPr>
            <p:ph type="dt" idx="26"/>
          </p:nvPr>
        </p:nvSpPr>
        <p:spPr>
          <a:xfrm>
            <a:off x="628560" y="6356520"/>
            <a:ext cx="93708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&lt;Datum/Uhrzeit&gt;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5" name="PlaceHolder 6"/>
          <p:cNvSpPr>
            <a:spLocks noGrp="1"/>
          </p:cNvSpPr>
          <p:nvPr>
            <p:ph type="ftr" idx="27"/>
          </p:nvPr>
        </p:nvSpPr>
        <p:spPr>
          <a:xfrm>
            <a:off x="2505240" y="6356520"/>
            <a:ext cx="358164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&lt;Fußzeile&gt;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6" name="PlaceHolder 7"/>
          <p:cNvSpPr>
            <a:spLocks noGrp="1"/>
          </p:cNvSpPr>
          <p:nvPr>
            <p:ph type="sldNum" idx="28"/>
          </p:nvPr>
        </p:nvSpPr>
        <p:spPr>
          <a:xfrm>
            <a:off x="1684080" y="6356520"/>
            <a:ext cx="70308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lang="de-DE" sz="1200" b="0" u="none" strike="noStrike">
                <a:solidFill>
                  <a:srgbClr val="a4adb6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6ED41232-7A1C-4282-BE45-AB3254E5504E}" type="slidenum">
              <a:rPr lang="de-DE" sz="1200" b="0" u="none" strike="noStrike">
                <a:solidFill>
                  <a:srgbClr val="a4adb6"/>
                </a:solidFill>
                <a:effectLst/>
                <a:uFillTx/>
                <a:latin typeface="Calibri"/>
              </a:rPr>
              <a:t>&lt;Foliennummer&gt;</a:t>
            </a:fld>
            <a:endParaRPr lang="de-DE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ild mit Überschrif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rafik 6"/>
          <p:cNvPicPr/>
          <p:nvPr/>
        </p:nvPicPr>
        <p:blipFill>
          <a:blip r:embed="rId2"/>
          <a:stretch/>
        </p:blipFill>
        <p:spPr>
          <a:xfrm>
            <a:off x="7459920" y="6294600"/>
            <a:ext cx="1613160" cy="472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8" name="Rechteck 7"/>
          <p:cNvSpPr/>
          <p:nvPr/>
        </p:nvSpPr>
        <p:spPr>
          <a:xfrm>
            <a:off x="0" y="1683720"/>
            <a:ext cx="9143280" cy="4347720"/>
          </a:xfrm>
          <a:prstGeom prst="rect">
            <a:avLst/>
          </a:prstGeom>
          <a:solidFill>
            <a:srgbClr val="cce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99" name="PlaceHolder 1"/>
          <p:cNvSpPr>
            <a:spLocks noGrp="1"/>
          </p:cNvSpPr>
          <p:nvPr>
            <p:ph type="body"/>
          </p:nvPr>
        </p:nvSpPr>
        <p:spPr>
          <a:xfrm>
            <a:off x="3887280" y="1844640"/>
            <a:ext cx="4628520" cy="40158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lang="de-DE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Bild durch Klicken auf Symbol hinzufügen</a:t>
            </a:r>
            <a:endParaRPr lang="de-DE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title"/>
          </p:nvPr>
        </p:nvSpPr>
        <p:spPr>
          <a:xfrm>
            <a:off x="630000" y="1844640"/>
            <a:ext cx="2948400" cy="2063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lang="de-DE" sz="32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Titelmasterformat durch Klicken bearbeiten</a:t>
            </a:r>
            <a:endParaRPr lang="de-DE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630000" y="4042080"/>
            <a:ext cx="2948400" cy="1826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lang="de-DE" sz="16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Textmasterformat bearbeiten</a:t>
            </a:r>
            <a:endParaRPr lang="de-DE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2" name="PlaceHolder 4"/>
          <p:cNvSpPr>
            <a:spLocks noGrp="1"/>
          </p:cNvSpPr>
          <p:nvPr>
            <p:ph type="body"/>
          </p:nvPr>
        </p:nvSpPr>
        <p:spPr>
          <a:xfrm>
            <a:off x="6170760" y="6173640"/>
            <a:ext cx="1164600" cy="577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rm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lang="de-DE" sz="1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Projektlogo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3" name="PlaceHolder 5"/>
          <p:cNvSpPr>
            <a:spLocks noGrp="1"/>
          </p:cNvSpPr>
          <p:nvPr>
            <p:ph type="dt" idx="29"/>
          </p:nvPr>
        </p:nvSpPr>
        <p:spPr>
          <a:xfrm>
            <a:off x="628560" y="6356520"/>
            <a:ext cx="93708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&lt;Datum/Uhrzeit&gt;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4" name="PlaceHolder 6"/>
          <p:cNvSpPr>
            <a:spLocks noGrp="1"/>
          </p:cNvSpPr>
          <p:nvPr>
            <p:ph type="ftr" idx="30"/>
          </p:nvPr>
        </p:nvSpPr>
        <p:spPr>
          <a:xfrm>
            <a:off x="2505240" y="6356520"/>
            <a:ext cx="358164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&lt;Fußzeile&gt;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5" name="PlaceHolder 7"/>
          <p:cNvSpPr>
            <a:spLocks noGrp="1"/>
          </p:cNvSpPr>
          <p:nvPr>
            <p:ph type="sldNum" idx="31"/>
          </p:nvPr>
        </p:nvSpPr>
        <p:spPr>
          <a:xfrm>
            <a:off x="1684080" y="6356520"/>
            <a:ext cx="70308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lang="de-DE" sz="1200" b="0" u="none" strike="noStrike">
                <a:solidFill>
                  <a:srgbClr val="a4adb6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32C8C5BC-1F96-406C-A84F-6FAC20443EB7}" type="slidenum">
              <a:rPr lang="de-DE" sz="1200" b="0" u="none" strike="noStrike">
                <a:solidFill>
                  <a:srgbClr val="a4adb6"/>
                </a:solidFill>
                <a:effectLst/>
                <a:uFillTx/>
                <a:latin typeface="Calibri"/>
              </a:rPr>
              <a:t>&lt;Foliennummer&gt;</a:t>
            </a:fld>
            <a:endParaRPr lang="de-DE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1_Titel und Inhal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rafik 6"/>
          <p:cNvPicPr/>
          <p:nvPr/>
        </p:nvPicPr>
        <p:blipFill>
          <a:blip r:embed="rId2"/>
          <a:stretch/>
        </p:blipFill>
        <p:spPr>
          <a:xfrm>
            <a:off x="7459920" y="6294600"/>
            <a:ext cx="1613160" cy="472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7" name="Rechteck 7"/>
          <p:cNvSpPr/>
          <p:nvPr/>
        </p:nvSpPr>
        <p:spPr>
          <a:xfrm>
            <a:off x="0" y="1683720"/>
            <a:ext cx="9143280" cy="4347720"/>
          </a:xfrm>
          <a:prstGeom prst="rect">
            <a:avLst/>
          </a:prstGeom>
          <a:solidFill>
            <a:srgbClr val="cce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12720" y="225360"/>
            <a:ext cx="7919280" cy="1331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lang="en-GB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Titelmasterformat durch Klicken bearbeiten</a:t>
            </a:r>
            <a:endParaRPr lang="de-DE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251640" y="764640"/>
            <a:ext cx="8381160" cy="48762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GB" sz="2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Textmasterformate durch Klicken bearbeiten</a:t>
            </a:r>
            <a:endParaRPr lang="de-DE" sz="2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743040" lvl="1" indent="-28584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GB" sz="2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Zweite Ebene</a:t>
            </a:r>
            <a:endParaRPr lang="de-DE" sz="2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143000" lvl="2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GB" sz="2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Dritte Ebene</a:t>
            </a:r>
            <a:endParaRPr lang="de-DE" sz="2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600200" lvl="3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GB" sz="2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Vierte Ebene</a:t>
            </a:r>
            <a:endParaRPr lang="de-DE" sz="2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57400" lvl="4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GB" sz="2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Fünfte Ebene</a:t>
            </a:r>
            <a:endParaRPr lang="de-DE" sz="2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sldNum" idx="32"/>
          </p:nvPr>
        </p:nvSpPr>
        <p:spPr>
          <a:xfrm>
            <a:off x="7236000" y="6524640"/>
            <a:ext cx="1904400" cy="4564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lang="de-DE" sz="1200" b="0" u="none" strike="noStrike">
                <a:solidFill>
                  <a:srgbClr val="a4adb6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725FD7C6-E90F-4713-9084-8B71C1D1BAAC}" type="slidenum">
              <a:rPr lang="de-DE" sz="1200" b="0" u="none" strike="noStrike">
                <a:solidFill>
                  <a:srgbClr val="a4adb6"/>
                </a:solidFill>
                <a:effectLst/>
                <a:uFillTx/>
                <a:latin typeface="Calibri"/>
              </a:rPr>
              <a:t>&lt;Foliennummer&gt;</a:t>
            </a:fld>
            <a:endParaRPr lang="de-DE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1_Titelfoli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rafik 6"/>
          <p:cNvPicPr/>
          <p:nvPr/>
        </p:nvPicPr>
        <p:blipFill>
          <a:blip r:embed="rId2"/>
          <a:stretch/>
        </p:blipFill>
        <p:spPr>
          <a:xfrm>
            <a:off x="7459920" y="6294600"/>
            <a:ext cx="1613160" cy="472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2" name="Rechteck 7"/>
          <p:cNvSpPr/>
          <p:nvPr/>
        </p:nvSpPr>
        <p:spPr>
          <a:xfrm>
            <a:off x="0" y="1683720"/>
            <a:ext cx="9143280" cy="4347720"/>
          </a:xfrm>
          <a:prstGeom prst="rect">
            <a:avLst/>
          </a:prstGeom>
          <a:solidFill>
            <a:srgbClr val="cce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lang="de-DE" sz="4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Titelmasterformat durch Klicken bearbeiten</a:t>
            </a:r>
            <a:endParaRPr lang="de-DE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dt" idx="33"/>
          </p:nvPr>
        </p:nvSpPr>
        <p:spPr>
          <a:xfrm>
            <a:off x="628560" y="6356520"/>
            <a:ext cx="93708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&lt;Datum/Uhrzeit&gt;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 type="ftr" idx="34"/>
          </p:nvPr>
        </p:nvSpPr>
        <p:spPr>
          <a:xfrm>
            <a:off x="2327400" y="6356520"/>
            <a:ext cx="378684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&lt;Fußzeile&gt;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6" name="PlaceHolder 4"/>
          <p:cNvSpPr>
            <a:spLocks noGrp="1"/>
          </p:cNvSpPr>
          <p:nvPr>
            <p:ph type="sldNum" idx="35"/>
          </p:nvPr>
        </p:nvSpPr>
        <p:spPr>
          <a:xfrm>
            <a:off x="1684080" y="6356520"/>
            <a:ext cx="52524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lang="de-DE" sz="1200" b="0" u="none" strike="noStrike">
                <a:solidFill>
                  <a:srgbClr val="a4adb6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BEE4BCF9-8978-43AF-BD8E-C853827533BF}" type="slidenum">
              <a:rPr lang="de-DE" sz="1200" b="0" u="none" strike="noStrike">
                <a:solidFill>
                  <a:srgbClr val="a4adb6"/>
                </a:solidFill>
                <a:effectLst/>
                <a:uFillTx/>
                <a:latin typeface="Calibri"/>
              </a:rPr>
              <a:t>&lt;Foliennummer&gt;</a:t>
            </a:fld>
            <a:endParaRPr lang="de-DE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3_Leer">
    <p:bg>
      <p:bgPr>
        <a:solidFill>
          <a:srgbClr val="00306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rafik 6" hidden="1"/>
          <p:cNvPicPr/>
          <p:nvPr/>
        </p:nvPicPr>
        <p:blipFill>
          <a:blip r:embed="rId2"/>
          <a:stretch/>
        </p:blipFill>
        <p:spPr>
          <a:xfrm>
            <a:off x="7459920" y="6294600"/>
            <a:ext cx="1613160" cy="472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8" name="Rechteck 7" hidden="1"/>
          <p:cNvSpPr/>
          <p:nvPr/>
        </p:nvSpPr>
        <p:spPr>
          <a:xfrm>
            <a:off x="0" y="1683720"/>
            <a:ext cx="9143280" cy="4347720"/>
          </a:xfrm>
          <a:prstGeom prst="rect">
            <a:avLst/>
          </a:prstGeom>
          <a:solidFill>
            <a:srgbClr val="cce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rafik 6"/>
          <p:cNvPicPr/>
          <p:nvPr/>
        </p:nvPicPr>
        <p:blipFill>
          <a:blip r:embed="rId2"/>
          <a:stretch/>
        </p:blipFill>
        <p:spPr>
          <a:xfrm>
            <a:off x="7459920" y="6294600"/>
            <a:ext cx="1613160" cy="472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0" name="Rechteck 7"/>
          <p:cNvSpPr/>
          <p:nvPr/>
        </p:nvSpPr>
        <p:spPr>
          <a:xfrm>
            <a:off x="0" y="1683720"/>
            <a:ext cx="9143280" cy="4347720"/>
          </a:xfrm>
          <a:prstGeom prst="rect">
            <a:avLst/>
          </a:prstGeom>
          <a:solidFill>
            <a:srgbClr val="cce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612720" y="225360"/>
            <a:ext cx="7918920" cy="133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lang="de-DE" sz="4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Format des Titeltextes durch Klicken bearbeiten</a:t>
            </a:r>
            <a:endParaRPr lang="de-DE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Format des Gliederungstextes durch Klicken bearbeiten</a:t>
            </a:r>
            <a:endParaRPr lang="de-DE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Zweite Gliederungsebene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Dritte Gliederungsebene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Vierte Gliederungsebene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Fünfte Gliederungsebene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Sechste Gliederungsebene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Siebte Gliederungsebene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rafik 6"/>
          <p:cNvPicPr/>
          <p:nvPr/>
        </p:nvPicPr>
        <p:blipFill>
          <a:blip r:embed="rId2"/>
          <a:stretch/>
        </p:blipFill>
        <p:spPr>
          <a:xfrm>
            <a:off x="7459920" y="6294600"/>
            <a:ext cx="1613160" cy="472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4" name="Rechteck 7"/>
          <p:cNvSpPr/>
          <p:nvPr/>
        </p:nvSpPr>
        <p:spPr>
          <a:xfrm>
            <a:off x="0" y="1683720"/>
            <a:ext cx="9143280" cy="4347720"/>
          </a:xfrm>
          <a:prstGeom prst="rect">
            <a:avLst/>
          </a:prstGeom>
          <a:solidFill>
            <a:srgbClr val="cce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612720" y="225360"/>
            <a:ext cx="7918920" cy="133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lang="de-DE" sz="4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Format des Titeltextes durch Klicken bearbeiten</a:t>
            </a:r>
            <a:endParaRPr lang="de-DE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Format des Gliederungstextes durch Klicken bearbeiten</a:t>
            </a:r>
            <a:endParaRPr lang="de-DE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Zweite Gliederungsebene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Dritte Gliederungsebene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Vierte Gliederungsebene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Fünfte Gliederungsebene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Sechste Gliederungsebene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Siebte Gliederungsebene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2_Titel und Inhal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/>
          <p:nvPr/>
        </p:nvPicPr>
        <p:blipFill>
          <a:blip r:embed="rId2"/>
          <a:stretch/>
        </p:blipFill>
        <p:spPr>
          <a:xfrm>
            <a:off x="7459920" y="6294600"/>
            <a:ext cx="1613160" cy="472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" name="Rechteck 7"/>
          <p:cNvSpPr/>
          <p:nvPr/>
        </p:nvSpPr>
        <p:spPr>
          <a:xfrm>
            <a:off x="0" y="1683720"/>
            <a:ext cx="9143280" cy="4347720"/>
          </a:xfrm>
          <a:prstGeom prst="rect">
            <a:avLst/>
          </a:prstGeom>
          <a:solidFill>
            <a:srgbClr val="cce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9" name="PlaceHolder 1"/>
          <p:cNvSpPr>
            <a:spLocks noGrp="1"/>
          </p:cNvSpPr>
          <p:nvPr>
            <p:ph type="body"/>
          </p:nvPr>
        </p:nvSpPr>
        <p:spPr>
          <a:xfrm>
            <a:off x="611280" y="1844640"/>
            <a:ext cx="7919280" cy="40122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2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Textmasterformat bearbeiten</a:t>
            </a:r>
            <a:endParaRPr lang="de-DE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Zweite Ebene</a:t>
            </a:r>
            <a:endParaRPr lang="de-DE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Dritte Ebene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Vierte Ebene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Fünfte Ebene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title"/>
          </p:nvPr>
        </p:nvSpPr>
        <p:spPr>
          <a:xfrm>
            <a:off x="612720" y="225360"/>
            <a:ext cx="7919280" cy="1331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lang="de-DE" sz="4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Titelmasterformat durch Klicken bearbeiten</a:t>
            </a:r>
            <a:endParaRPr lang="de-DE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sldNum" idx="1"/>
          </p:nvPr>
        </p:nvSpPr>
        <p:spPr>
          <a:xfrm>
            <a:off x="611280" y="6196680"/>
            <a:ext cx="1269360" cy="4654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lang="de-DE" sz="1600" b="0" u="none" strike="noStrike">
                <a:solidFill>
                  <a:srgbClr val="a4adb6"/>
                </a:solidFill>
                <a:effectLst/>
                <a:uFillTx/>
                <a:latin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lang="de-DE" sz="1600" b="0" u="none" strike="noStrike">
                <a:solidFill>
                  <a:srgbClr val="a4adb6"/>
                </a:solidFill>
                <a:effectLst/>
                <a:uFillTx/>
                <a:latin typeface="Arial"/>
              </a:rPr>
              <a:t> Folie </a:t>
            </a:r>
            <a:fld id="{E379A375-B436-48E0-96B7-01EB71CD32C9}" type="slidenum">
              <a:rPr lang="de-DE" sz="1600" b="0" u="none" strike="noStrike">
                <a:solidFill>
                  <a:srgbClr val="a4adb6"/>
                </a:solidFill>
                <a:effectLst/>
                <a:uFillTx/>
                <a:latin typeface="Arial"/>
              </a:rPr>
              <a:t>&lt;Foliennummer&gt;</a:t>
            </a:fld>
            <a:endParaRPr lang="de-DE" sz="16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el und Inhal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6"/>
          <p:cNvPicPr/>
          <p:nvPr/>
        </p:nvPicPr>
        <p:blipFill>
          <a:blip r:embed="rId2"/>
          <a:stretch/>
        </p:blipFill>
        <p:spPr>
          <a:xfrm>
            <a:off x="7459920" y="6294600"/>
            <a:ext cx="1613160" cy="472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" name="Rechteck 7"/>
          <p:cNvSpPr/>
          <p:nvPr/>
        </p:nvSpPr>
        <p:spPr>
          <a:xfrm>
            <a:off x="0" y="1683720"/>
            <a:ext cx="9143280" cy="4347720"/>
          </a:xfrm>
          <a:prstGeom prst="rect">
            <a:avLst/>
          </a:prstGeom>
          <a:solidFill>
            <a:srgbClr val="cce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4" name="PlaceHolder 1"/>
          <p:cNvSpPr>
            <a:spLocks noGrp="1"/>
          </p:cNvSpPr>
          <p:nvPr>
            <p:ph type="body"/>
          </p:nvPr>
        </p:nvSpPr>
        <p:spPr>
          <a:xfrm>
            <a:off x="611280" y="1844640"/>
            <a:ext cx="7919280" cy="40122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2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Textmasterformat bearbeiten</a:t>
            </a:r>
            <a:endParaRPr lang="de-DE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Zweite Ebene</a:t>
            </a:r>
            <a:endParaRPr lang="de-DE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Dritte Ebene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Vierte Ebene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Fünfte Ebene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title"/>
          </p:nvPr>
        </p:nvSpPr>
        <p:spPr>
          <a:xfrm>
            <a:off x="612720" y="225360"/>
            <a:ext cx="7919280" cy="1331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lang="de-DE" sz="4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Titelmasterformat durch Klicken bearbeiten</a:t>
            </a:r>
            <a:endParaRPr lang="de-DE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170760" y="6173640"/>
            <a:ext cx="1164600" cy="577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rm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lang="de-DE" sz="1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Projektlogo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dt" idx="2"/>
          </p:nvPr>
        </p:nvSpPr>
        <p:spPr>
          <a:xfrm>
            <a:off x="628560" y="6356520"/>
            <a:ext cx="93708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&lt;Datum/Uhrzeit&gt;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8" name="PlaceHolder 5"/>
          <p:cNvSpPr>
            <a:spLocks noGrp="1"/>
          </p:cNvSpPr>
          <p:nvPr>
            <p:ph type="ftr" idx="3"/>
          </p:nvPr>
        </p:nvSpPr>
        <p:spPr>
          <a:xfrm>
            <a:off x="2505240" y="6356520"/>
            <a:ext cx="358164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&lt;Fußzeile&gt;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9" name="PlaceHolder 6"/>
          <p:cNvSpPr>
            <a:spLocks noGrp="1"/>
          </p:cNvSpPr>
          <p:nvPr>
            <p:ph type="sldNum" idx="4"/>
          </p:nvPr>
        </p:nvSpPr>
        <p:spPr>
          <a:xfrm>
            <a:off x="1684080" y="6356520"/>
            <a:ext cx="70308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lang="de-DE" sz="1200" b="0" u="none" strike="noStrike">
                <a:solidFill>
                  <a:srgbClr val="a4adb6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E704B8C5-FD1C-4DC9-AD50-90ABD96CA841}" type="slidenum">
              <a:rPr lang="de-DE" sz="1200" b="0" u="none" strike="noStrike">
                <a:solidFill>
                  <a:srgbClr val="a4adb6"/>
                </a:solidFill>
                <a:effectLst/>
                <a:uFillTx/>
                <a:latin typeface="Calibri"/>
              </a:rPr>
              <a:t>&lt;Foliennummer&gt;</a:t>
            </a:fld>
            <a:endParaRPr lang="de-DE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Zwei Inhalt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6"/>
          <p:cNvPicPr/>
          <p:nvPr/>
        </p:nvPicPr>
        <p:blipFill>
          <a:blip r:embed="rId2"/>
          <a:stretch/>
        </p:blipFill>
        <p:spPr>
          <a:xfrm>
            <a:off x="7459920" y="6294600"/>
            <a:ext cx="1613160" cy="472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1" name="Rechteck 7"/>
          <p:cNvSpPr/>
          <p:nvPr/>
        </p:nvSpPr>
        <p:spPr>
          <a:xfrm>
            <a:off x="0" y="1683720"/>
            <a:ext cx="9143280" cy="4347720"/>
          </a:xfrm>
          <a:prstGeom prst="rect">
            <a:avLst/>
          </a:prstGeom>
          <a:solidFill>
            <a:srgbClr val="cce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12720" y="225360"/>
            <a:ext cx="7919280" cy="1331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lang="de-DE" sz="4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Titelmasterformat durch Klicken bearbeiten</a:t>
            </a:r>
            <a:endParaRPr lang="de-DE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28560" y="1844640"/>
            <a:ext cx="3885480" cy="4031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2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Textmasterformat bearbeiten</a:t>
            </a:r>
            <a:endParaRPr lang="de-DE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Zweite Ebene</a:t>
            </a:r>
            <a:endParaRPr lang="de-DE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Dritte Ebene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Vierte Ebene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Fünfte Ebene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29240" y="1844640"/>
            <a:ext cx="3885480" cy="4031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2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Textmasterformat bearbeiten</a:t>
            </a:r>
            <a:endParaRPr lang="de-DE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Zweite Ebene</a:t>
            </a:r>
            <a:endParaRPr lang="de-DE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Dritte Ebene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Vierte Ebene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Fünfte Ebene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170760" y="6173640"/>
            <a:ext cx="1164600" cy="577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rm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lang="de-DE" sz="1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Projektlogo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6" name="PlaceHolder 5"/>
          <p:cNvSpPr>
            <a:spLocks noGrp="1"/>
          </p:cNvSpPr>
          <p:nvPr>
            <p:ph type="dt" idx="5"/>
          </p:nvPr>
        </p:nvSpPr>
        <p:spPr>
          <a:xfrm>
            <a:off x="628560" y="6356520"/>
            <a:ext cx="93708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&lt;Datum/Uhrzeit&gt;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7" name="PlaceHolder 6"/>
          <p:cNvSpPr>
            <a:spLocks noGrp="1"/>
          </p:cNvSpPr>
          <p:nvPr>
            <p:ph type="ftr" idx="6"/>
          </p:nvPr>
        </p:nvSpPr>
        <p:spPr>
          <a:xfrm>
            <a:off x="2505240" y="6356520"/>
            <a:ext cx="358164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&lt;Fußzeile&gt;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8" name="PlaceHolder 7"/>
          <p:cNvSpPr>
            <a:spLocks noGrp="1"/>
          </p:cNvSpPr>
          <p:nvPr>
            <p:ph type="sldNum" idx="7"/>
          </p:nvPr>
        </p:nvSpPr>
        <p:spPr>
          <a:xfrm>
            <a:off x="1684080" y="6356520"/>
            <a:ext cx="70308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lang="de-DE" sz="1200" b="0" u="none" strike="noStrike">
                <a:solidFill>
                  <a:srgbClr val="a4adb6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EAE540E8-1794-4472-9171-C88B184BF6D4}" type="slidenum">
              <a:rPr lang="de-DE" sz="1200" b="0" u="none" strike="noStrike">
                <a:solidFill>
                  <a:srgbClr val="a4adb6"/>
                </a:solidFill>
                <a:effectLst/>
                <a:uFillTx/>
                <a:latin typeface="Calibri"/>
              </a:rPr>
              <a:t>&lt;Foliennummer&gt;</a:t>
            </a:fld>
            <a:endParaRPr lang="de-DE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Nur Titel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afik 6"/>
          <p:cNvPicPr/>
          <p:nvPr/>
        </p:nvPicPr>
        <p:blipFill>
          <a:blip r:embed="rId2"/>
          <a:stretch/>
        </p:blipFill>
        <p:spPr>
          <a:xfrm>
            <a:off x="7459920" y="6294600"/>
            <a:ext cx="1613160" cy="472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0" name="Rechteck 7"/>
          <p:cNvSpPr/>
          <p:nvPr/>
        </p:nvSpPr>
        <p:spPr>
          <a:xfrm>
            <a:off x="0" y="1683720"/>
            <a:ext cx="9143280" cy="4347720"/>
          </a:xfrm>
          <a:prstGeom prst="rect">
            <a:avLst/>
          </a:prstGeom>
          <a:solidFill>
            <a:srgbClr val="cce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12720" y="225360"/>
            <a:ext cx="7919280" cy="1331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lang="de-DE" sz="4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Titelmasterformat durch Klicken bearbeiten</a:t>
            </a:r>
            <a:endParaRPr lang="de-DE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170760" y="6173640"/>
            <a:ext cx="1164600" cy="577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rm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lang="de-DE" sz="1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Projektlogo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dt" idx="8"/>
          </p:nvPr>
        </p:nvSpPr>
        <p:spPr>
          <a:xfrm>
            <a:off x="628560" y="6356520"/>
            <a:ext cx="93708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&lt;Datum/Uhrzeit&gt;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ftr" idx="9"/>
          </p:nvPr>
        </p:nvSpPr>
        <p:spPr>
          <a:xfrm>
            <a:off x="2505240" y="6356520"/>
            <a:ext cx="358164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&lt;Fußzeile&gt;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sldNum" idx="10"/>
          </p:nvPr>
        </p:nvSpPr>
        <p:spPr>
          <a:xfrm>
            <a:off x="1684080" y="6356520"/>
            <a:ext cx="70308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lang="de-DE" sz="1200" b="0" u="none" strike="noStrike">
                <a:solidFill>
                  <a:srgbClr val="a4adb6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64BF4A74-15AF-49C6-9900-1ECDEF83E4AA}" type="slidenum">
              <a:rPr lang="de-DE" sz="1200" b="0" u="none" strike="noStrike">
                <a:solidFill>
                  <a:srgbClr val="a4adb6"/>
                </a:solidFill>
                <a:effectLst/>
                <a:uFillTx/>
                <a:latin typeface="Calibri"/>
              </a:rPr>
              <a:t>&lt;Foliennummer&gt;</a:t>
            </a:fld>
            <a:endParaRPr lang="de-DE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1_Leer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rafik 6"/>
          <p:cNvPicPr/>
          <p:nvPr/>
        </p:nvPicPr>
        <p:blipFill>
          <a:blip r:embed="rId2"/>
          <a:stretch/>
        </p:blipFill>
        <p:spPr>
          <a:xfrm>
            <a:off x="7459920" y="6294600"/>
            <a:ext cx="1613160" cy="472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7" name="Rechteck 7"/>
          <p:cNvSpPr/>
          <p:nvPr/>
        </p:nvSpPr>
        <p:spPr>
          <a:xfrm>
            <a:off x="0" y="1683720"/>
            <a:ext cx="9143280" cy="4347720"/>
          </a:xfrm>
          <a:prstGeom prst="rect">
            <a:avLst/>
          </a:prstGeom>
          <a:solidFill>
            <a:srgbClr val="cce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38" name="PlaceHolder 1"/>
          <p:cNvSpPr>
            <a:spLocks noGrp="1"/>
          </p:cNvSpPr>
          <p:nvPr>
            <p:ph type="body"/>
          </p:nvPr>
        </p:nvSpPr>
        <p:spPr>
          <a:xfrm>
            <a:off x="6170760" y="6173640"/>
            <a:ext cx="1164600" cy="577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rm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lang="de-DE" sz="1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Projektlogo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dt" idx="11"/>
          </p:nvPr>
        </p:nvSpPr>
        <p:spPr>
          <a:xfrm>
            <a:off x="628560" y="6356520"/>
            <a:ext cx="93708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&lt;Datum/Uhrzeit&gt;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ftr" idx="12"/>
          </p:nvPr>
        </p:nvSpPr>
        <p:spPr>
          <a:xfrm>
            <a:off x="2505240" y="6356520"/>
            <a:ext cx="358164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&lt;Fußzeile&gt;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sldNum" idx="13"/>
          </p:nvPr>
        </p:nvSpPr>
        <p:spPr>
          <a:xfrm>
            <a:off x="1684080" y="6356520"/>
            <a:ext cx="70308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lang="de-DE" sz="1200" b="0" u="none" strike="noStrike">
                <a:solidFill>
                  <a:srgbClr val="a4adb6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104BBE88-12E2-4E88-B68A-AA53FA43CD85}" type="slidenum">
              <a:rPr lang="de-DE" sz="1200" b="0" u="none" strike="noStrike">
                <a:solidFill>
                  <a:srgbClr val="a4adb6"/>
                </a:solidFill>
                <a:effectLst/>
                <a:uFillTx/>
                <a:latin typeface="Calibri"/>
              </a:rPr>
              <a:t>&lt;Foliennummer&gt;</a:t>
            </a:fld>
            <a:endParaRPr lang="de-DE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Format des Titeltextes durch Klicken bearbeiten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Leer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rafik 6"/>
          <p:cNvPicPr/>
          <p:nvPr/>
        </p:nvPicPr>
        <p:blipFill>
          <a:blip r:embed="rId2"/>
          <a:stretch/>
        </p:blipFill>
        <p:spPr>
          <a:xfrm>
            <a:off x="7459920" y="6294600"/>
            <a:ext cx="1613160" cy="472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4" name="Rechteck 7"/>
          <p:cNvSpPr/>
          <p:nvPr/>
        </p:nvSpPr>
        <p:spPr>
          <a:xfrm>
            <a:off x="0" y="1683720"/>
            <a:ext cx="9143280" cy="4347720"/>
          </a:xfrm>
          <a:prstGeom prst="rect">
            <a:avLst/>
          </a:prstGeom>
          <a:solidFill>
            <a:srgbClr val="cce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45" name="Rechteck 3"/>
          <p:cNvSpPr/>
          <p:nvPr/>
        </p:nvSpPr>
        <p:spPr>
          <a:xfrm>
            <a:off x="0" y="0"/>
            <a:ext cx="9143280" cy="603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46" name="PlaceHolder 1"/>
          <p:cNvSpPr>
            <a:spLocks noGrp="1"/>
          </p:cNvSpPr>
          <p:nvPr>
            <p:ph type="body"/>
          </p:nvPr>
        </p:nvSpPr>
        <p:spPr>
          <a:xfrm>
            <a:off x="6170760" y="6173640"/>
            <a:ext cx="1164600" cy="577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rm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lang="de-DE" sz="1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Projektlogo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dt" idx="14"/>
          </p:nvPr>
        </p:nvSpPr>
        <p:spPr>
          <a:xfrm>
            <a:off x="628560" y="6356520"/>
            <a:ext cx="93708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&lt;Datum/Uhrzeit&gt;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ftr" idx="15"/>
          </p:nvPr>
        </p:nvSpPr>
        <p:spPr>
          <a:xfrm>
            <a:off x="2505240" y="6356520"/>
            <a:ext cx="358164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&lt;Fußzeile&gt;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9" name="PlaceHolder 4"/>
          <p:cNvSpPr>
            <a:spLocks noGrp="1"/>
          </p:cNvSpPr>
          <p:nvPr>
            <p:ph type="sldNum" idx="16"/>
          </p:nvPr>
        </p:nvSpPr>
        <p:spPr>
          <a:xfrm>
            <a:off x="1684080" y="6356520"/>
            <a:ext cx="70308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lang="de-DE" sz="1200" b="0" u="none" strike="noStrike">
                <a:solidFill>
                  <a:srgbClr val="a4adb6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31B3E5B2-8D86-4E95-9477-CFDFADE454F1}" type="slidenum">
              <a:rPr lang="de-DE" sz="1200" b="0" u="none" strike="noStrike">
                <a:solidFill>
                  <a:srgbClr val="a4adb6"/>
                </a:solidFill>
                <a:effectLst/>
                <a:uFillTx/>
                <a:latin typeface="Calibri"/>
              </a:rPr>
              <a:t>&lt;Foliennummer&gt;</a:t>
            </a:fld>
            <a:endParaRPr lang="de-DE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Zwischentitel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rafik 6"/>
          <p:cNvPicPr/>
          <p:nvPr/>
        </p:nvPicPr>
        <p:blipFill>
          <a:blip r:embed="rId2"/>
          <a:stretch/>
        </p:blipFill>
        <p:spPr>
          <a:xfrm>
            <a:off x="7459920" y="6294600"/>
            <a:ext cx="1613160" cy="472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1" name="Rechteck 7"/>
          <p:cNvSpPr/>
          <p:nvPr/>
        </p:nvSpPr>
        <p:spPr>
          <a:xfrm>
            <a:off x="0" y="1683720"/>
            <a:ext cx="9143280" cy="4347720"/>
          </a:xfrm>
          <a:prstGeom prst="rect">
            <a:avLst/>
          </a:prstGeom>
          <a:solidFill>
            <a:srgbClr val="cce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52" name="Rechteck 6"/>
          <p:cNvSpPr/>
          <p:nvPr/>
        </p:nvSpPr>
        <p:spPr>
          <a:xfrm>
            <a:off x="0" y="1683720"/>
            <a:ext cx="9143280" cy="4347720"/>
          </a:xfrm>
          <a:prstGeom prst="rect">
            <a:avLst/>
          </a:prstGeom>
          <a:solidFill>
            <a:srgbClr val="008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23880" y="1844640"/>
            <a:ext cx="7886160" cy="2716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lang="de-DE" sz="48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Zwischentitelmasterformat durch Klicken bearbeiten</a:t>
            </a:r>
            <a:endParaRPr lang="de-DE" sz="4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23880" y="4589640"/>
            <a:ext cx="7886160" cy="1286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Textmasterformat bearbeiten</a:t>
            </a:r>
            <a:endParaRPr lang="de-DE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170760" y="6173640"/>
            <a:ext cx="1164600" cy="577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rm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lang="de-DE" sz="1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Projektlogo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dt" idx="17"/>
          </p:nvPr>
        </p:nvSpPr>
        <p:spPr>
          <a:xfrm>
            <a:off x="628560" y="6356520"/>
            <a:ext cx="93708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&lt;Datum/Uhrzeit&gt;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7" name="PlaceHolder 5"/>
          <p:cNvSpPr>
            <a:spLocks noGrp="1"/>
          </p:cNvSpPr>
          <p:nvPr>
            <p:ph type="ftr" idx="18"/>
          </p:nvPr>
        </p:nvSpPr>
        <p:spPr>
          <a:xfrm>
            <a:off x="2505240" y="6356520"/>
            <a:ext cx="358164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&lt;Fußzeile&gt;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8" name="PlaceHolder 6"/>
          <p:cNvSpPr>
            <a:spLocks noGrp="1"/>
          </p:cNvSpPr>
          <p:nvPr>
            <p:ph type="sldNum" idx="19"/>
          </p:nvPr>
        </p:nvSpPr>
        <p:spPr>
          <a:xfrm>
            <a:off x="1684080" y="6356520"/>
            <a:ext cx="70308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lang="de-DE" sz="1200" b="0" u="none" strike="noStrike">
                <a:solidFill>
                  <a:srgbClr val="a4adb6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AA6B2A5A-BDF8-4A7D-B5A1-DAADDB04FBB0}" type="slidenum">
              <a:rPr lang="de-DE" sz="1200" b="0" u="none" strike="noStrike">
                <a:solidFill>
                  <a:srgbClr val="a4adb6"/>
                </a:solidFill>
                <a:effectLst/>
                <a:uFillTx/>
                <a:latin typeface="Calibri"/>
              </a:rPr>
              <a:t>&lt;Foliennummer&gt;</a:t>
            </a:fld>
            <a:endParaRPr lang="de-DE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el, Zwischentitel und Inhal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rafik 6"/>
          <p:cNvPicPr/>
          <p:nvPr/>
        </p:nvPicPr>
        <p:blipFill>
          <a:blip r:embed="rId2"/>
          <a:stretch/>
        </p:blipFill>
        <p:spPr>
          <a:xfrm>
            <a:off x="7459920" y="6294600"/>
            <a:ext cx="1613160" cy="472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0" name="Rechteck 7"/>
          <p:cNvSpPr/>
          <p:nvPr/>
        </p:nvSpPr>
        <p:spPr>
          <a:xfrm>
            <a:off x="0" y="1683720"/>
            <a:ext cx="9143280" cy="4347720"/>
          </a:xfrm>
          <a:prstGeom prst="rect">
            <a:avLst/>
          </a:prstGeom>
          <a:solidFill>
            <a:srgbClr val="cce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12000" y="225360"/>
            <a:ext cx="7919280" cy="1331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lang="de-DE" sz="4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Titelmasterformat durch Klicken bearbeiten</a:t>
            </a:r>
            <a:endParaRPr lang="de-DE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11280" y="1844640"/>
            <a:ext cx="7919280" cy="823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lang="de-DE" sz="24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Textmasterformat bearbeiten</a:t>
            </a:r>
            <a:endParaRPr lang="de-DE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11280" y="2809440"/>
            <a:ext cx="7919280" cy="3066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2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Textmasterformat bearbeiten</a:t>
            </a:r>
            <a:endParaRPr lang="de-DE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Zweite Ebene</a:t>
            </a:r>
            <a:endParaRPr lang="de-DE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Dritte Ebene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Vierte Ebene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Fünfte Ebene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6170760" y="6173640"/>
            <a:ext cx="1164600" cy="577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rm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lang="de-DE" sz="1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Projektlogo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5" name="PlaceHolder 5"/>
          <p:cNvSpPr>
            <a:spLocks noGrp="1"/>
          </p:cNvSpPr>
          <p:nvPr>
            <p:ph type="dt" idx="20"/>
          </p:nvPr>
        </p:nvSpPr>
        <p:spPr>
          <a:xfrm>
            <a:off x="628560" y="6356520"/>
            <a:ext cx="93708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&lt;Datum/Uhrzeit&gt;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6" name="PlaceHolder 6"/>
          <p:cNvSpPr>
            <a:spLocks noGrp="1"/>
          </p:cNvSpPr>
          <p:nvPr>
            <p:ph type="ftr" idx="21"/>
          </p:nvPr>
        </p:nvSpPr>
        <p:spPr>
          <a:xfrm>
            <a:off x="2505240" y="6356520"/>
            <a:ext cx="358164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&lt;Fußzeile&gt;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7" name="PlaceHolder 7"/>
          <p:cNvSpPr>
            <a:spLocks noGrp="1"/>
          </p:cNvSpPr>
          <p:nvPr>
            <p:ph type="sldNum" idx="22"/>
          </p:nvPr>
        </p:nvSpPr>
        <p:spPr>
          <a:xfrm>
            <a:off x="1684080" y="6356520"/>
            <a:ext cx="70308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lang="de-DE" sz="1200" b="0" u="none" strike="noStrike">
                <a:solidFill>
                  <a:srgbClr val="a4adb6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CEEE11A2-6C06-42B8-A7C1-A466B7DB8573}" type="slidenum">
              <a:rPr lang="de-DE" sz="1200" b="0" u="none" strike="noStrike">
                <a:solidFill>
                  <a:srgbClr val="a4adb6"/>
                </a:solidFill>
                <a:effectLst/>
                <a:uFillTx/>
                <a:latin typeface="Calibri"/>
              </a:rPr>
              <a:t>&lt;Foliennummer&gt;</a:t>
            </a:fld>
            <a:endParaRPr lang="de-DE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4.xml"/><Relationship Id="rId3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jpeg"/><Relationship Id="rId3" Type="http://schemas.openxmlformats.org/officeDocument/2006/relationships/image" Target="../media/image12.png"/><Relationship Id="rId4" Type="http://schemas.openxmlformats.org/officeDocument/2006/relationships/slideLayout" Target="../slideLayouts/slideLayout14.xml"/><Relationship Id="rId5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3.wmf"/><Relationship Id="rId2" Type="http://schemas.openxmlformats.org/officeDocument/2006/relationships/image" Target="../media/image14.wmf"/><Relationship Id="rId3" Type="http://schemas.openxmlformats.org/officeDocument/2006/relationships/slideLayout" Target="../slideLayouts/slideLayout14.xml"/><Relationship Id="rId4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4.xml"/><Relationship Id="rId3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" Target="slide17.xml"/><Relationship Id="rId2" Type="http://schemas.openxmlformats.org/officeDocument/2006/relationships/image" Target="../media/image16.png"/><Relationship Id="rId3" Type="http://schemas.openxmlformats.org/officeDocument/2006/relationships/slideLayout" Target="../slideLayouts/slideLayout14.xml"/><Relationship Id="rId4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4.xml"/><Relationship Id="rId3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14.xml"/><Relationship Id="rId3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14.xml"/><Relationship Id="rId3" Type="http://schemas.openxmlformats.org/officeDocument/2006/relationships/notesSlide" Target="../notesSlides/notesSlide2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14.xml"/><Relationship Id="rId3" Type="http://schemas.openxmlformats.org/officeDocument/2006/relationships/notesSlide" Target="../notesSlides/notesSlide2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4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21.jpeg"/><Relationship Id="rId3" Type="http://schemas.openxmlformats.org/officeDocument/2006/relationships/image" Target="../media/image22.png"/><Relationship Id="rId4" Type="http://schemas.openxmlformats.org/officeDocument/2006/relationships/image" Target="../media/image23.jpeg"/><Relationship Id="rId5" Type="http://schemas.openxmlformats.org/officeDocument/2006/relationships/image" Target="../media/image24.png"/><Relationship Id="rId6" Type="http://schemas.openxmlformats.org/officeDocument/2006/relationships/slideLayout" Target="../slideLayouts/slideLayout14.xml"/><Relationship Id="rId7" Type="http://schemas.openxmlformats.org/officeDocument/2006/relationships/notesSlide" Target="../notesSlides/notesSlide26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slideLayout" Target="../slideLayouts/slideLayout14.xml"/><Relationship Id="rId4" Type="http://schemas.openxmlformats.org/officeDocument/2006/relationships/notesSlide" Target="../notesSlides/notesSlide27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14.xml"/><Relationship Id="rId3" Type="http://schemas.openxmlformats.org/officeDocument/2006/relationships/notesSlide" Target="../notesSlides/notesSlide28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hyperlink" Target="https://opsh.lernnetz.de/m8eeatf0345f" TargetMode="External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0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2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image" Target="../media/image29.png"/><Relationship Id="rId3" Type="http://schemas.openxmlformats.org/officeDocument/2006/relationships/hyperlink" Target="https://primakom.dzlm.de/inhalte/zahlen-und-operationen/halbschriftliches-rechnen/hintergrund" TargetMode="External"/><Relationship Id="rId4" Type="http://schemas.openxmlformats.org/officeDocument/2006/relationships/slideLayout" Target="../slideLayouts/slideLayout14.xml"/><Relationship Id="rId5" Type="http://schemas.openxmlformats.org/officeDocument/2006/relationships/notesSlide" Target="../notesSlides/notesSlide34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hyperlink" Target="https://primakom.dzlm.de/inhalte/zahlen-und-operationen/halbschriftliches-rechnen/hintergrund" TargetMode="External"/><Relationship Id="rId3" Type="http://schemas.openxmlformats.org/officeDocument/2006/relationships/slideLayout" Target="../slideLayouts/slideLayout14.xml"/><Relationship Id="rId4" Type="http://schemas.openxmlformats.org/officeDocument/2006/relationships/notesSlide" Target="../notesSlides/notesSlide3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17.xml"/><Relationship Id="rId3" Type="http://schemas.openxmlformats.org/officeDocument/2006/relationships/notesSlide" Target="../notesSlides/notesSlide36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video" Target="../media/media32.mp4"/><Relationship Id="rId2" Type="http://schemas.microsoft.com/office/2007/relationships/media" Target="../media/media32.mp4"/><Relationship Id="rId3" Type="http://schemas.openxmlformats.org/officeDocument/2006/relationships/image" Target="../media/image33.png"/><Relationship Id="rId4" Type="http://schemas.openxmlformats.org/officeDocument/2006/relationships/slideLayout" Target="../slideLayouts/slideLayout6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slideLayout" Target="../slideLayouts/slideLayout18.xml"/><Relationship Id="rId3" Type="http://schemas.openxmlformats.org/officeDocument/2006/relationships/notesSlide" Target="../notesSlides/notesSlide38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slideLayout" Target="../slideLayouts/slideLayout3.xml"/><Relationship Id="rId5" Type="http://schemas.openxmlformats.org/officeDocument/2006/relationships/notesSlide" Target="../notesSlides/notesSlide39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4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0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1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2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slideLayout" Target="../slideLayouts/slideLayout6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4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5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6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7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48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9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0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1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2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54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5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44.png"/><Relationship Id="rId3" Type="http://schemas.openxmlformats.org/officeDocument/2006/relationships/slideLayout" Target="../slideLayouts/slideLayout3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57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image" Target="../media/image46.jpeg"/><Relationship Id="rId2" Type="http://schemas.openxmlformats.org/officeDocument/2006/relationships/slideLayout" Target="../slideLayouts/slideLayout1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image" Target="../media/image47.jpeg"/><Relationship Id="rId2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
</Relationships>
</file>

<file path=ppt/slides/_rels/slide60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jpeg"/><Relationship Id="rId3" Type="http://schemas.openxmlformats.org/officeDocument/2006/relationships/image" Target="../media/image11.jpeg"/><Relationship Id="rId4" Type="http://schemas.openxmlformats.org/officeDocument/2006/relationships/slideLayout" Target="../slideLayouts/slideLayout3.xml"/><Relationship Id="rId5" Type="http://schemas.openxmlformats.org/officeDocument/2006/relationships/notesSlide" Target="../notesSlides/notesSlide60.xml"/>
</Relationships>
</file>

<file path=ppt/slides/_rels/slide61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image" Target="../media/image49.png"/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61.xml"/>
</Relationships>
</file>

<file path=ppt/slides/_rels/slide62.xml.rels><?xml version="1.0" encoding="UTF-8"?>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2.xml"/>
</Relationships>
</file>

<file path=ppt/slides/_rels/slide63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jpeg"/><Relationship Id="rId3" Type="http://schemas.openxmlformats.org/officeDocument/2006/relationships/image" Target="../media/image11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63.xml"/>
</Relationships>
</file>

<file path=ppt/slides/_rels/slide64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4.xml"/>
</Relationships>
</file>

<file path=ppt/slides/_rels/slide65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image" Target="../media/image5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65.xml"/>
</Relationships>
</file>

<file path=ppt/slides/_rels/slide66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image" Target="../media/image53.wmf"/><Relationship Id="rId3" Type="http://schemas.openxmlformats.org/officeDocument/2006/relationships/image" Target="../media/image54.wmf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66.xml"/>
</Relationships>
</file>

<file path=ppt/slides/_rels/slide67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image" Target="../media/image52.png"/><Relationship Id="rId3" Type="http://schemas.openxmlformats.org/officeDocument/2006/relationships/image" Target="../media/image53.wmf"/><Relationship Id="rId4" Type="http://schemas.openxmlformats.org/officeDocument/2006/relationships/image" Target="../media/image54.wmf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67.xml"/>
</Relationships>
</file>

<file path=ppt/slides/_rels/slide68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image" Target="../media/image55.wmf"/><Relationship Id="rId3" Type="http://schemas.openxmlformats.org/officeDocument/2006/relationships/image" Target="../media/image55.wmf"/><Relationship Id="rId4" Type="http://schemas.openxmlformats.org/officeDocument/2006/relationships/image" Target="../media/image56.wmf"/><Relationship Id="rId5" Type="http://schemas.openxmlformats.org/officeDocument/2006/relationships/image" Target="../media/image56.wmf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68.xml"/>
</Relationships>
</file>

<file path=ppt/slides/_rels/slide69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image" Target="../media/image52.png"/><Relationship Id="rId3" Type="http://schemas.openxmlformats.org/officeDocument/2006/relationships/image" Target="../media/image55.wmf"/><Relationship Id="rId4" Type="http://schemas.openxmlformats.org/officeDocument/2006/relationships/image" Target="../media/image55.wmf"/><Relationship Id="rId5" Type="http://schemas.openxmlformats.org/officeDocument/2006/relationships/image" Target="../media/image56.wmf"/><Relationship Id="rId6" Type="http://schemas.openxmlformats.org/officeDocument/2006/relationships/image" Target="../media/image56.wmf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69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
</Relationships>
</file>

<file path=ppt/slides/_rels/slide70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image" Target="../media/image5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0.xml"/>
</Relationships>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1.xml"/>
</Relationships>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2.xml"/>
</Relationships>
</file>

<file path=ppt/slides/_rels/slide73.xml.rels><?xml version="1.0" encoding="UTF-8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image" Target="../media/image58.png"/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0.png"/><Relationship Id="rId6" Type="http://schemas.openxmlformats.org/officeDocument/2006/relationships/slideLayout" Target="../slideLayouts/slideLayout14.xml"/><Relationship Id="rId7" Type="http://schemas.openxmlformats.org/officeDocument/2006/relationships/notesSlide" Target="../notesSlides/notesSlide73.xml"/>
</Relationships>
</file>

<file path=ppt/slides/_rels/slide74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4.xml"/><Relationship Id="rId3" Type="http://schemas.openxmlformats.org/officeDocument/2006/relationships/notesSlide" Target="../notesSlides/notesSlide74.xml"/>
</Relationships>
</file>

<file path=ppt/slides/_rels/slide75.xml.rels><?xml version="1.0" encoding="UTF-8"?>
<Relationships xmlns="http://schemas.openxmlformats.org/package/2006/relationships"><Relationship Id="rId1" Type="http://schemas.openxmlformats.org/officeDocument/2006/relationships/image" Target="../media/image61.wmf"/><Relationship Id="rId2" Type="http://schemas.openxmlformats.org/officeDocument/2006/relationships/slideLayout" Target="../slideLayouts/slideLayout14.xml"/><Relationship Id="rId3" Type="http://schemas.openxmlformats.org/officeDocument/2006/relationships/notesSlide" Target="../notesSlides/notesSlide75.xml"/>
</Relationships>
</file>

<file path=ppt/slides/_rels/slide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6.xml"/>
</Relationships>
</file>

<file path=ppt/slides/_rels/slide7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7.xml"/>
</Relationships>
</file>

<file path=ppt/slides/_rels/slide78.xml.rels><?xml version="1.0" encoding="UTF-8"?>
<Relationships xmlns="http://schemas.openxmlformats.org/package/2006/relationships"><Relationship Id="rId1" Type="http://schemas.openxmlformats.org/officeDocument/2006/relationships/image" Target="../media/image62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78.xml"/>
</Relationships>
</file>

<file path=ppt/slides/_rels/slide79.xml.rels><?xml version="1.0" encoding="UTF-8"?>
<Relationships xmlns="http://schemas.openxmlformats.org/package/2006/relationships"><Relationship Id="rId1" Type="http://schemas.openxmlformats.org/officeDocument/2006/relationships/image" Target="../media/image63.png"/><Relationship Id="rId2" Type="http://schemas.openxmlformats.org/officeDocument/2006/relationships/image" Target="../media/image38.png"/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79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
</Relationships>
</file>

<file path=ppt/slides/_rels/slide80.xml.rels><?xml version="1.0" encoding="UTF-8"?>
<Relationships xmlns="http://schemas.openxmlformats.org/package/2006/relationships"><Relationship Id="rId1" Type="http://schemas.openxmlformats.org/officeDocument/2006/relationships/image" Target="../media/image64.png"/><Relationship Id="rId2" Type="http://schemas.openxmlformats.org/officeDocument/2006/relationships/image" Target="../media/image38.png"/><Relationship Id="rId3" Type="http://schemas.openxmlformats.org/officeDocument/2006/relationships/slideLayout" Target="../slideLayouts/slideLayout6.xml"/>
</Relationships>
</file>

<file path=ppt/slides/_rels/slide81.xml.rels><?xml version="1.0" encoding="UTF-8"?>
<Relationships xmlns="http://schemas.openxmlformats.org/package/2006/relationships"><Relationship Id="rId1" Type="http://schemas.openxmlformats.org/officeDocument/2006/relationships/image" Target="../media/image65.png"/><Relationship Id="rId2" Type="http://schemas.openxmlformats.org/officeDocument/2006/relationships/slideLayout" Target="../slideLayouts/slideLayout6.xml"/>
</Relationships>
</file>

<file path=ppt/slides/_rels/slide82.xml.rels><?xml version="1.0" encoding="UTF-8"?>
<Relationships xmlns="http://schemas.openxmlformats.org/package/2006/relationships"><Relationship Id="rId1" Type="http://schemas.openxmlformats.org/officeDocument/2006/relationships/image" Target="../media/image66.tif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82.xml"/>
</Relationships>
</file>

<file path=ppt/slides/_rels/slide83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4.xml"/><Relationship Id="rId3" Type="http://schemas.openxmlformats.org/officeDocument/2006/relationships/notesSlide" Target="../notesSlides/notesSlide83.xml"/>
</Relationships>
</file>

<file path=ppt/slides/_rels/slide84.xml.rels><?xml version="1.0" encoding="UTF-8"?>
<Relationships xmlns="http://schemas.openxmlformats.org/package/2006/relationships"><Relationship Id="rId1" Type="http://schemas.openxmlformats.org/officeDocument/2006/relationships/image" Target="../media/image67.png"/><Relationship Id="rId2" Type="http://schemas.openxmlformats.org/officeDocument/2006/relationships/slideLayout" Target="../slideLayouts/slideLayout14.xml"/><Relationship Id="rId3" Type="http://schemas.openxmlformats.org/officeDocument/2006/relationships/notesSlide" Target="../notesSlides/notesSlide84.xml"/>
</Relationships>
</file>

<file path=ppt/slides/_rels/slide8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5.xml"/>
</Relationships>
</file>

<file path=ppt/slides/_rels/slide86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86.xml"/>
</Relationships>
</file>

<file path=ppt/slides/_rels/slide87.xml.rels><?xml version="1.0" encoding="UTF-8"?>
<Relationships xmlns="http://schemas.openxmlformats.org/package/2006/relationships"><Relationship Id="rId1" Type="http://schemas.openxmlformats.org/officeDocument/2006/relationships/image" Target="../media/image68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87.xml"/>
</Relationships>
</file>

<file path=ppt/slides/_rels/slide88.xml.rels><?xml version="1.0" encoding="UTF-8"?>
<Relationships xmlns="http://schemas.openxmlformats.org/package/2006/relationships"><Relationship Id="rId1" Type="http://schemas.openxmlformats.org/officeDocument/2006/relationships/image" Target="../media/image69.png"/><Relationship Id="rId2" Type="http://schemas.openxmlformats.org/officeDocument/2006/relationships/slideLayout" Target="../slideLayouts/slideLayout2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wmf"/><Relationship Id="rId3" Type="http://schemas.openxmlformats.org/officeDocument/2006/relationships/image" Target="../media/image8.png"/><Relationship Id="rId4" Type="http://schemas.openxmlformats.org/officeDocument/2006/relationships/slideLayout" Target="../slideLayouts/slideLayout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685800" y="722160"/>
            <a:ext cx="7770600" cy="1998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 defTabSz="914400">
              <a:lnSpc>
                <a:spcPct val="90000"/>
              </a:lnSpc>
            </a:pPr>
            <a:r>
              <a:rPr lang="de-DE" sz="4800" b="0" u="none" strike="noStrike">
                <a:solidFill>
                  <a:srgbClr val="ffffff"/>
                </a:solidFill>
                <a:effectLst/>
                <a:uFillTx/>
                <a:latin typeface="Calibri"/>
                <a:ea typeface="DejaVu Sans"/>
              </a:rPr>
              <a:t>Zertifikatskurs Mathematik</a:t>
            </a:r>
            <a:endParaRPr lang="de-DE" sz="4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4" name="CustomShape 2"/>
          <p:cNvSpPr/>
          <p:nvPr/>
        </p:nvSpPr>
        <p:spPr>
          <a:xfrm>
            <a:off x="685800" y="2786760"/>
            <a:ext cx="7770600" cy="2210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defTabSz="914400">
              <a:lnSpc>
                <a:spcPct val="90000"/>
              </a:lnSpc>
              <a:spcBef>
                <a:spcPts val="1001"/>
              </a:spcBef>
            </a:pPr>
            <a:r>
              <a:rPr lang="de-DE" sz="2400" b="1" u="none" strike="noStrike">
                <a:solidFill>
                  <a:srgbClr val="ffffff"/>
                </a:solidFill>
                <a:effectLst/>
                <a:uFillTx/>
                <a:latin typeface="Calibri"/>
                <a:ea typeface="DejaVu Sans"/>
              </a:rPr>
              <a:t>Modul 3.1: Rechenmethoden – </a:t>
            </a:r>
            <a:endParaRPr lang="de-DE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90000"/>
              </a:lnSpc>
              <a:spcBef>
                <a:spcPts val="1001"/>
              </a:spcBef>
            </a:pPr>
            <a:r>
              <a:rPr lang="de-DE" sz="2400" b="1" u="none" strike="noStrike">
                <a:solidFill>
                  <a:srgbClr val="ffffff"/>
                </a:solidFill>
                <a:effectLst/>
                <a:uFillTx/>
                <a:latin typeface="Calibri"/>
                <a:ea typeface="DejaVu Sans"/>
              </a:rPr>
              <a:t>halbschriftliches und schriftliches Rechnen</a:t>
            </a:r>
            <a:endParaRPr lang="de-DE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90000"/>
              </a:lnSpc>
              <a:spcBef>
                <a:spcPts val="1001"/>
              </a:spcBef>
            </a:pPr>
            <a:endParaRPr lang="de-DE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5" name="Textfeld 1"/>
          <p:cNvSpPr/>
          <p:nvPr/>
        </p:nvSpPr>
        <p:spPr>
          <a:xfrm>
            <a:off x="4781160" y="8281800"/>
            <a:ext cx="183960" cy="368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lang="de-DE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36" name="Textplatzhalter 9"/>
          <p:cNvSpPr/>
          <p:nvPr/>
        </p:nvSpPr>
        <p:spPr>
          <a:xfrm>
            <a:off x="182160" y="6172920"/>
            <a:ext cx="3599280" cy="287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 fontScale="47500" lnSpcReduction="19999"/>
          </a:bodyPr>
          <a:p>
            <a:pPr defTabSz="91440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lang="de-DE" sz="1200" b="0" u="none" strike="noStrike">
              <a:solidFill>
                <a:schemeClr val="accent1">
                  <a:lumMod val="50000"/>
                </a:schemeClr>
              </a:solidFill>
              <a:effectLst/>
              <a:uFillTx/>
              <a:latin typeface="Arial"/>
            </a:endParaRPr>
          </a:p>
        </p:txBody>
      </p:sp>
      <p:sp>
        <p:nvSpPr>
          <p:cNvPr id="137" name="Textplatzhalter 10"/>
          <p:cNvSpPr/>
          <p:nvPr/>
        </p:nvSpPr>
        <p:spPr>
          <a:xfrm>
            <a:off x="182160" y="6460920"/>
            <a:ext cx="2879280" cy="289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lang="de-DE" sz="1200" b="0" u="none" strike="noStrike">
              <a:solidFill>
                <a:schemeClr val="accent1">
                  <a:lumMod val="50000"/>
                </a:schemeClr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itel 3"/>
          <p:cNvSpPr/>
          <p:nvPr/>
        </p:nvSpPr>
        <p:spPr>
          <a:xfrm>
            <a:off x="602640" y="714600"/>
            <a:ext cx="8352360" cy="115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defTabSz="914400">
              <a:lnSpc>
                <a:spcPct val="90000"/>
              </a:lnSpc>
            </a:pPr>
            <a:r>
              <a:rPr lang="de-DE" sz="2400" b="0" u="none" strike="noStrike">
                <a:solidFill>
                  <a:srgbClr val="002060"/>
                </a:solidFill>
                <a:effectLst/>
                <a:uFillTx/>
                <a:latin typeface="Calibri"/>
              </a:rPr>
              <a:t>Rechenmethode</a:t>
            </a:r>
            <a:br>
              <a:rPr sz="2400"/>
            </a:br>
            <a:r>
              <a:rPr lang="de-DE" sz="3400" b="1" u="none" strike="noStrike">
                <a:solidFill>
                  <a:srgbClr val="0070c0"/>
                </a:solidFill>
                <a:effectLst/>
                <a:uFillTx/>
                <a:latin typeface="Calibri"/>
              </a:rPr>
              <a:t>(3) Schriftliches Rechnen</a:t>
            </a:r>
            <a:endParaRPr lang="de-DE" sz="3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4" name="Rectangle 3"/>
          <p:cNvSpPr/>
          <p:nvPr/>
        </p:nvSpPr>
        <p:spPr>
          <a:xfrm>
            <a:off x="602640" y="2053440"/>
            <a:ext cx="7929000" cy="4060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28600" indent="-228600" defTabSz="914400">
              <a:lnSpc>
                <a:spcPct val="11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27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Unter den </a:t>
            </a:r>
            <a:r>
              <a:rPr lang="de-DE" sz="27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schriftlichen</a:t>
            </a:r>
            <a:r>
              <a:rPr lang="de-DE" sz="27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de-DE" sz="27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Rechenverfahren</a:t>
            </a:r>
            <a:r>
              <a:rPr lang="de-DE" sz="27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 sind die </a:t>
            </a:r>
            <a:r>
              <a:rPr lang="de-DE" sz="27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schriftlichen</a:t>
            </a:r>
            <a:r>
              <a:rPr lang="de-DE" sz="27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de-DE" sz="27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Algorithmen</a:t>
            </a:r>
            <a:r>
              <a:rPr lang="de-DE" sz="27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 zu verstehen. </a:t>
            </a:r>
            <a:endParaRPr lang="de-DE" sz="27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11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27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Im Unterschied zum Zahlenrechnen wird bei diesen Verfahren auf der Grundlage des </a:t>
            </a:r>
            <a:r>
              <a:rPr lang="de-DE" sz="27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Stellenwertsystems</a:t>
            </a:r>
            <a:r>
              <a:rPr lang="de-DE" sz="27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de-DE" sz="27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ziffernweise</a:t>
            </a:r>
            <a:r>
              <a:rPr lang="de-DE" sz="27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 gerechnet.</a:t>
            </a:r>
            <a:endParaRPr lang="de-DE" sz="27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10000"/>
              </a:lnSpc>
              <a:spcBef>
                <a:spcPts val="601"/>
              </a:spcBef>
            </a:pPr>
            <a:endParaRPr lang="de-DE" sz="27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10000"/>
              </a:lnSpc>
              <a:spcBef>
                <a:spcPts val="601"/>
              </a:spcBef>
            </a:pPr>
            <a:endParaRPr lang="de-DE" sz="27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3" dur="indefinite" restart="never" nodeType="tmRoot">
          <p:childTnLst>
            <p:seq>
              <p:cTn id="14" dur="indefinite" nodeType="mainSeq">
                <p:childTnLst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itel 3"/>
          <p:cNvSpPr/>
          <p:nvPr/>
        </p:nvSpPr>
        <p:spPr>
          <a:xfrm>
            <a:off x="602640" y="714600"/>
            <a:ext cx="8352360" cy="115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defTabSz="914400">
              <a:lnSpc>
                <a:spcPct val="90000"/>
              </a:lnSpc>
            </a:pPr>
            <a:r>
              <a:rPr lang="de-DE" sz="2400" b="0" u="none" strike="noStrike">
                <a:solidFill>
                  <a:srgbClr val="002060"/>
                </a:solidFill>
                <a:effectLst/>
                <a:uFillTx/>
                <a:latin typeface="Calibri"/>
              </a:rPr>
              <a:t>Rechenmethode</a:t>
            </a:r>
            <a:br>
              <a:rPr sz="2400"/>
            </a:br>
            <a:r>
              <a:rPr lang="de-DE" sz="3400" b="1" u="none" strike="noStrike">
                <a:solidFill>
                  <a:srgbClr val="0070c0"/>
                </a:solidFill>
                <a:effectLst/>
                <a:uFillTx/>
                <a:latin typeface="Calibri"/>
              </a:rPr>
              <a:t>(3) Schriftliches Rechnen: Bsp.-Aufg.</a:t>
            </a:r>
            <a:endParaRPr lang="de-DE" sz="3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 rot="456000">
            <a:off x="6477480" y="352800"/>
            <a:ext cx="2196360" cy="721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lang="de-DE" sz="3200" b="1" u="none" strike="noStrike">
                <a:solidFill>
                  <a:srgbClr val="c00000"/>
                </a:solidFill>
                <a:effectLst/>
                <a:uFillTx/>
                <a:latin typeface="Calibri"/>
              </a:rPr>
              <a:t>337 + 198 =</a:t>
            </a:r>
            <a:endParaRPr lang="de-DE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67" name="Grafik 4"/>
          <p:cNvPicPr/>
          <p:nvPr/>
        </p:nvPicPr>
        <p:blipFill>
          <a:blip r:embed="rId1"/>
          <a:stretch/>
        </p:blipFill>
        <p:spPr>
          <a:xfrm>
            <a:off x="3253320" y="2246400"/>
            <a:ext cx="3186000" cy="32382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itel 3"/>
          <p:cNvSpPr/>
          <p:nvPr/>
        </p:nvSpPr>
        <p:spPr>
          <a:xfrm>
            <a:off x="602640" y="714600"/>
            <a:ext cx="8352360" cy="115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defTabSz="914400">
              <a:lnSpc>
                <a:spcPct val="90000"/>
              </a:lnSpc>
            </a:pPr>
            <a:r>
              <a:rPr lang="de-DE" sz="2400" b="0" u="none" strike="noStrike">
                <a:solidFill>
                  <a:srgbClr val="002060"/>
                </a:solidFill>
                <a:effectLst/>
                <a:uFillTx/>
                <a:latin typeface="Calibri"/>
              </a:rPr>
              <a:t>Rechenmethode</a:t>
            </a:r>
            <a:br>
              <a:rPr sz="2400"/>
            </a:br>
            <a:r>
              <a:rPr lang="de-DE" sz="3400" b="1" u="none" strike="noStrike">
                <a:solidFill>
                  <a:srgbClr val="0070c0"/>
                </a:solidFill>
                <a:effectLst/>
                <a:uFillTx/>
                <a:latin typeface="Calibri"/>
              </a:rPr>
              <a:t>(4) Taschenrechner</a:t>
            </a:r>
            <a:endParaRPr lang="de-DE" sz="3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9" name="Rectangle 3"/>
          <p:cNvSpPr/>
          <p:nvPr/>
        </p:nvSpPr>
        <p:spPr>
          <a:xfrm>
            <a:off x="602640" y="2053440"/>
            <a:ext cx="7929000" cy="4060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28600" indent="-228600" defTabSz="914400">
              <a:lnSpc>
                <a:spcPct val="11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27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Der </a:t>
            </a:r>
            <a:r>
              <a:rPr lang="de-DE" sz="27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Taschenrechner</a:t>
            </a:r>
            <a:r>
              <a:rPr lang="de-DE" sz="27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 ist eins der </a:t>
            </a:r>
            <a:r>
              <a:rPr lang="de-DE" sz="27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technischen</a:t>
            </a:r>
            <a:r>
              <a:rPr lang="de-DE" sz="27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de-DE" sz="27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Hilfsmittel</a:t>
            </a:r>
            <a:r>
              <a:rPr lang="de-DE" sz="27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, mit dem Ergebnisse produziert werden.</a:t>
            </a:r>
            <a:endParaRPr lang="de-DE" sz="27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10000"/>
              </a:lnSpc>
              <a:spcBef>
                <a:spcPts val="601"/>
              </a:spcBef>
            </a:pPr>
            <a:endParaRPr lang="de-DE" sz="27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10000"/>
              </a:lnSpc>
              <a:spcBef>
                <a:spcPts val="601"/>
              </a:spcBef>
            </a:pPr>
            <a:endParaRPr lang="de-DE" sz="27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9" dur="indefinite" restart="never" nodeType="tmRoot">
          <p:childTnLst>
            <p:seq>
              <p:cTn id="20" dur="indefinite" nodeType="mainSeq">
                <p:childTnLst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Rechteck 4"/>
          <p:cNvSpPr/>
          <p:nvPr/>
        </p:nvSpPr>
        <p:spPr>
          <a:xfrm>
            <a:off x="7289640" y="1053720"/>
            <a:ext cx="945720" cy="368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lang="de-DE" sz="1800" b="1" u="none" strike="noStrike">
                <a:solidFill>
                  <a:srgbClr val="c00000"/>
                </a:solidFill>
                <a:effectLst/>
                <a:uFillTx/>
                <a:latin typeface="Calibri"/>
              </a:rPr>
              <a:t>10 Min.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71" name="Grafik 5"/>
          <p:cNvPicPr/>
          <p:nvPr/>
        </p:nvPicPr>
        <p:blipFill>
          <a:blip r:embed="rId1"/>
          <a:srcRect l="1775" t="35" r="1688" b="-18"/>
          <a:stretch/>
        </p:blipFill>
        <p:spPr>
          <a:xfrm>
            <a:off x="7413120" y="450720"/>
            <a:ext cx="492120" cy="601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72" name="Rechteck 1"/>
          <p:cNvSpPr/>
          <p:nvPr/>
        </p:nvSpPr>
        <p:spPr>
          <a:xfrm>
            <a:off x="610200" y="931680"/>
            <a:ext cx="4159440" cy="645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  <a:spcAft>
                <a:spcPts val="601"/>
              </a:spcAft>
            </a:pPr>
            <a:r>
              <a:rPr lang="de-DE" sz="3600" b="1" u="none" strike="noStrike">
                <a:solidFill>
                  <a:srgbClr val="00b050"/>
                </a:solidFill>
                <a:effectLst/>
                <a:uFillTx/>
                <a:latin typeface="Calibri"/>
              </a:rPr>
              <a:t>Ihre Einschätzung</a:t>
            </a:r>
            <a:endParaRPr lang="de-DE" sz="3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3" name="PlaceHolder 1"/>
          <p:cNvSpPr>
            <a:spLocks noGrp="1"/>
          </p:cNvSpPr>
          <p:nvPr>
            <p:ph/>
          </p:nvPr>
        </p:nvSpPr>
        <p:spPr>
          <a:xfrm>
            <a:off x="635400" y="2464200"/>
            <a:ext cx="8256600" cy="3339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457200" indent="-442800" defTabSz="914400">
              <a:lnSpc>
                <a:spcPct val="100000"/>
              </a:lnSpc>
              <a:spcAft>
                <a:spcPts val="1199"/>
              </a:spcAft>
              <a:buNone/>
              <a:tabLst>
                <a:tab algn="l" pos="0"/>
              </a:tabLst>
            </a:pPr>
            <a:r>
              <a:rPr lang="de-DE" sz="26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Bedeutsamkeit der Rechenmethoden</a:t>
            </a:r>
            <a:endParaRPr lang="de-DE" sz="2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4572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 2" charset="2"/>
              <a:buAutoNum type="arabicPeriod"/>
              <a:tabLst>
                <a:tab algn="l" pos="0"/>
              </a:tabLst>
            </a:pPr>
            <a:r>
              <a:rPr lang="de-DE" sz="25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Sie erhalten einen Streifen. Diesen zerreißen </a:t>
            </a:r>
            <a:br>
              <a:rPr sz="2500"/>
            </a:br>
            <a:r>
              <a:rPr lang="de-DE" sz="25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Sie in bis zu vier Teilen. Je länger der Streifen, desto bedeutsamer schätzen Sie diese Rechenmethode im MU der Grundschule ein.</a:t>
            </a:r>
            <a:endParaRPr lang="de-DE" sz="2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4572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 2" charset="2"/>
              <a:buAutoNum type="arabicPeriod"/>
              <a:tabLst>
                <a:tab algn="l" pos="0"/>
              </a:tabLst>
            </a:pPr>
            <a:r>
              <a:rPr lang="de-DE" sz="25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Die Streifen kleben Sie senkrecht über die Rechen-methoden.</a:t>
            </a:r>
            <a:endParaRPr lang="de-DE" sz="2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74" name="Grafik 7" descr="Ein Bild, das Zeichnung, Spiegel enthält.&#10;&#10;Automatisch generierte Beschreibung"/>
          <p:cNvPicPr/>
          <p:nvPr/>
        </p:nvPicPr>
        <p:blipFill>
          <a:blip r:embed="rId2"/>
          <a:stretch/>
        </p:blipFill>
        <p:spPr>
          <a:xfrm>
            <a:off x="8236080" y="607680"/>
            <a:ext cx="526680" cy="568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75" name="Picture 2"/>
          <p:cNvPicPr/>
          <p:nvPr/>
        </p:nvPicPr>
        <p:blipFill>
          <a:blip r:embed="rId3"/>
          <a:stretch/>
        </p:blipFill>
        <p:spPr>
          <a:xfrm>
            <a:off x="7413120" y="1920240"/>
            <a:ext cx="1279080" cy="13734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628560" y="1351080"/>
            <a:ext cx="7886160" cy="2716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lang="de-DE" sz="4800" b="1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Kopfrechnen</a:t>
            </a:r>
            <a:endParaRPr lang="de-DE" sz="4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itel 3"/>
          <p:cNvSpPr/>
          <p:nvPr/>
        </p:nvSpPr>
        <p:spPr>
          <a:xfrm>
            <a:off x="602640" y="714600"/>
            <a:ext cx="8352360" cy="115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defTabSz="914400">
              <a:lnSpc>
                <a:spcPct val="90000"/>
              </a:lnSpc>
            </a:pPr>
            <a:r>
              <a:rPr lang="de-DE" sz="2400" b="0" u="none" strike="noStrike">
                <a:solidFill>
                  <a:srgbClr val="002060"/>
                </a:solidFill>
                <a:effectLst/>
                <a:uFillTx/>
                <a:latin typeface="Calibri"/>
              </a:rPr>
              <a:t>Rechenmethode</a:t>
            </a:r>
            <a:br>
              <a:rPr sz="2400"/>
            </a:br>
            <a:r>
              <a:rPr lang="de-DE" sz="3400" b="1" u="none" strike="noStrike">
                <a:solidFill>
                  <a:srgbClr val="0070c0"/>
                </a:solidFill>
                <a:effectLst/>
                <a:uFillTx/>
                <a:latin typeface="Calibri"/>
              </a:rPr>
              <a:t>Vielfältiges Kopfrechnen</a:t>
            </a:r>
            <a:endParaRPr lang="de-DE" sz="3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78" name="Inhaltsplatzhalter 4"/>
          <p:cNvPicPr/>
          <p:nvPr/>
        </p:nvPicPr>
        <p:blipFill>
          <a:blip r:embed="rId1"/>
          <a:stretch/>
        </p:blipFill>
        <p:spPr>
          <a:xfrm>
            <a:off x="1663920" y="1845720"/>
            <a:ext cx="7353720" cy="1438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79" name="Grafik 20"/>
          <p:cNvPicPr/>
          <p:nvPr/>
        </p:nvPicPr>
        <p:blipFill>
          <a:blip r:embed="rId2"/>
          <a:stretch/>
        </p:blipFill>
        <p:spPr>
          <a:xfrm>
            <a:off x="602640" y="3512880"/>
            <a:ext cx="7236720" cy="2140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80" name="Rechteck 21"/>
          <p:cNvSpPr/>
          <p:nvPr/>
        </p:nvSpPr>
        <p:spPr>
          <a:xfrm>
            <a:off x="582840" y="6253920"/>
            <a:ext cx="4757400" cy="3772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Quelle: PIKAS: Elterninfo_Rechenmethoden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itel 3"/>
          <p:cNvSpPr/>
          <p:nvPr/>
        </p:nvSpPr>
        <p:spPr>
          <a:xfrm>
            <a:off x="602640" y="714600"/>
            <a:ext cx="8352360" cy="115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defTabSz="914400">
              <a:lnSpc>
                <a:spcPct val="90000"/>
              </a:lnSpc>
            </a:pPr>
            <a:r>
              <a:rPr lang="de-DE" sz="2400" b="0" u="none" strike="noStrike">
                <a:solidFill>
                  <a:srgbClr val="002060"/>
                </a:solidFill>
                <a:effectLst/>
                <a:uFillTx/>
                <a:latin typeface="Calibri"/>
              </a:rPr>
              <a:t>Rechenmethode</a:t>
            </a:r>
            <a:br>
              <a:rPr sz="2400"/>
            </a:br>
            <a:r>
              <a:rPr lang="de-DE" sz="3400" b="1" u="none" strike="noStrike">
                <a:solidFill>
                  <a:srgbClr val="0070c0"/>
                </a:solidFill>
                <a:effectLst/>
                <a:uFillTx/>
                <a:latin typeface="Calibri"/>
              </a:rPr>
              <a:t>Vielfältiges Kopfrechnen</a:t>
            </a:r>
            <a:endParaRPr lang="de-DE" sz="3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82" name="Inhaltsplatzhalter 4"/>
          <p:cNvPicPr/>
          <p:nvPr/>
        </p:nvPicPr>
        <p:blipFill>
          <a:blip r:embed="rId1"/>
          <a:srcRect l="0" t="0" r="0" b="71731"/>
          <a:stretch/>
        </p:blipFill>
        <p:spPr>
          <a:xfrm>
            <a:off x="602640" y="2711160"/>
            <a:ext cx="7769520" cy="21978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itel 3"/>
          <p:cNvSpPr/>
          <p:nvPr/>
        </p:nvSpPr>
        <p:spPr>
          <a:xfrm>
            <a:off x="602640" y="714600"/>
            <a:ext cx="8352360" cy="115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defTabSz="914400">
              <a:lnSpc>
                <a:spcPct val="90000"/>
              </a:lnSpc>
            </a:pPr>
            <a:r>
              <a:rPr lang="de-DE" sz="2400" b="0" u="none" strike="noStrike">
                <a:solidFill>
                  <a:srgbClr val="002060"/>
                </a:solidFill>
                <a:effectLst/>
                <a:uFillTx/>
                <a:latin typeface="Calibri"/>
              </a:rPr>
              <a:t>Rechenmethode</a:t>
            </a:r>
            <a:br>
              <a:rPr sz="2400"/>
            </a:br>
            <a:r>
              <a:rPr lang="de-DE" sz="3400" b="1" u="none" strike="noStrike">
                <a:solidFill>
                  <a:srgbClr val="0070c0"/>
                </a:solidFill>
                <a:effectLst/>
                <a:uFillTx/>
                <a:latin typeface="Calibri"/>
              </a:rPr>
              <a:t>Vielfältiges Kopfrechnen</a:t>
            </a:r>
            <a:endParaRPr lang="de-DE" sz="3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84" name="Inhaltsplatzhalter 6">
            <a:hlinkClick r:id="rId1" action="ppaction://hlinksldjump"/>
          </p:cNvPr>
          <p:cNvPicPr/>
          <p:nvPr/>
        </p:nvPicPr>
        <p:blipFill>
          <a:blip r:embed="rId2"/>
          <a:stretch/>
        </p:blipFill>
        <p:spPr>
          <a:xfrm>
            <a:off x="611280" y="1887840"/>
            <a:ext cx="7919280" cy="39261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itel 3"/>
          <p:cNvSpPr/>
          <p:nvPr/>
        </p:nvSpPr>
        <p:spPr>
          <a:xfrm>
            <a:off x="602640" y="714600"/>
            <a:ext cx="8352360" cy="115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defTabSz="914400">
              <a:lnSpc>
                <a:spcPct val="90000"/>
              </a:lnSpc>
            </a:pPr>
            <a:r>
              <a:rPr lang="de-DE" sz="2400" b="0" u="none" strike="noStrike">
                <a:solidFill>
                  <a:srgbClr val="002060"/>
                </a:solidFill>
                <a:effectLst/>
                <a:uFillTx/>
                <a:latin typeface="Calibri"/>
              </a:rPr>
              <a:t>Rechenmethode</a:t>
            </a:r>
            <a:br>
              <a:rPr sz="2400"/>
            </a:br>
            <a:r>
              <a:rPr lang="de-DE" sz="3400" b="1" u="none" strike="noStrike">
                <a:solidFill>
                  <a:srgbClr val="0070c0"/>
                </a:solidFill>
                <a:effectLst/>
                <a:uFillTx/>
                <a:latin typeface="Calibri"/>
              </a:rPr>
              <a:t>Vielfältiges Kopfrechnen</a:t>
            </a:r>
            <a:endParaRPr lang="de-DE" sz="3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86" name="Inhaltsplatzhalter 1"/>
          <p:cNvPicPr/>
          <p:nvPr/>
        </p:nvPicPr>
        <p:blipFill>
          <a:blip r:embed="rId1"/>
          <a:stretch/>
        </p:blipFill>
        <p:spPr>
          <a:xfrm>
            <a:off x="759240" y="1866600"/>
            <a:ext cx="7624800" cy="37875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itel 3"/>
          <p:cNvSpPr/>
          <p:nvPr/>
        </p:nvSpPr>
        <p:spPr>
          <a:xfrm>
            <a:off x="602640" y="714600"/>
            <a:ext cx="8352360" cy="115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defTabSz="914400">
              <a:lnSpc>
                <a:spcPct val="90000"/>
              </a:lnSpc>
            </a:pPr>
            <a:r>
              <a:rPr lang="de-DE" sz="2400" b="0" u="none" strike="noStrike">
                <a:solidFill>
                  <a:srgbClr val="002060"/>
                </a:solidFill>
                <a:effectLst/>
                <a:uFillTx/>
                <a:latin typeface="Calibri"/>
              </a:rPr>
              <a:t>Rechenmethode</a:t>
            </a:r>
            <a:br>
              <a:rPr sz="2400"/>
            </a:br>
            <a:r>
              <a:rPr lang="de-DE" sz="3400" b="1" u="none" strike="noStrike">
                <a:solidFill>
                  <a:srgbClr val="0070c0"/>
                </a:solidFill>
                <a:effectLst/>
                <a:uFillTx/>
                <a:latin typeface="Calibri"/>
              </a:rPr>
              <a:t>Vielfältiges Kopfrechnen</a:t>
            </a:r>
            <a:endParaRPr lang="de-DE" sz="3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88" name="Inhaltsplatzhalter 1"/>
          <p:cNvPicPr/>
          <p:nvPr/>
        </p:nvPicPr>
        <p:blipFill>
          <a:blip r:embed="rId1"/>
          <a:stretch/>
        </p:blipFill>
        <p:spPr>
          <a:xfrm>
            <a:off x="612000" y="2171520"/>
            <a:ext cx="7919280" cy="31129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rafik 3" descr="Ein Bild, das ClipArt enthält.&#10;&#10;Automatisch generierte Beschreibung"/>
          <p:cNvPicPr/>
          <p:nvPr/>
        </p:nvPicPr>
        <p:blipFill>
          <a:blip r:embed="rId1"/>
          <a:srcRect l="-53903" t="-4877" r="-47385" b="-4648"/>
          <a:stretch/>
        </p:blipFill>
        <p:spPr>
          <a:xfrm>
            <a:off x="0" y="2647800"/>
            <a:ext cx="9143280" cy="228132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</p:pic>
      <p:sp>
        <p:nvSpPr>
          <p:cNvPr id="139" name="Titel 1"/>
          <p:cNvSpPr/>
          <p:nvPr/>
        </p:nvSpPr>
        <p:spPr>
          <a:xfrm>
            <a:off x="399240" y="716760"/>
            <a:ext cx="8418600" cy="1115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defTabSz="914400">
              <a:lnSpc>
                <a:spcPct val="90000"/>
              </a:lnSpc>
            </a:pPr>
            <a:r>
              <a:rPr lang="de-DE" sz="3600" b="1" u="none" strike="noStrike">
                <a:solidFill>
                  <a:srgbClr val="002060"/>
                </a:solidFill>
                <a:effectLst/>
                <a:uFillTx/>
                <a:latin typeface="Calibri"/>
              </a:rPr>
              <a:t>Aktuelle Runde</a:t>
            </a:r>
            <a:endParaRPr lang="de-DE" sz="3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628560" y="1351080"/>
            <a:ext cx="7886160" cy="2716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lang="de-DE" sz="4800" b="1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Taschenrechner</a:t>
            </a:r>
            <a:endParaRPr lang="de-DE" sz="4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Titel 3"/>
          <p:cNvSpPr/>
          <p:nvPr/>
        </p:nvSpPr>
        <p:spPr>
          <a:xfrm>
            <a:off x="602640" y="714600"/>
            <a:ext cx="8352360" cy="115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defTabSz="914400">
              <a:lnSpc>
                <a:spcPct val="90000"/>
              </a:lnSpc>
            </a:pPr>
            <a:r>
              <a:rPr lang="de-DE" sz="2400" b="0" u="none" strike="noStrike">
                <a:solidFill>
                  <a:srgbClr val="002060"/>
                </a:solidFill>
                <a:effectLst/>
                <a:uFillTx/>
                <a:latin typeface="Calibri"/>
              </a:rPr>
              <a:t>Rechenmethode</a:t>
            </a:r>
            <a:br>
              <a:rPr sz="2400"/>
            </a:br>
            <a:r>
              <a:rPr lang="de-DE" sz="3400" b="1" u="none" strike="noStrike">
                <a:solidFill>
                  <a:srgbClr val="0070c0"/>
                </a:solidFill>
                <a:effectLst/>
                <a:uFillTx/>
                <a:latin typeface="Calibri"/>
              </a:rPr>
              <a:t>Taschenrechner in der GS?</a:t>
            </a:r>
            <a:endParaRPr lang="de-DE" sz="3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1" name="Inhaltsplatzhalter 3"/>
          <p:cNvSpPr/>
          <p:nvPr/>
        </p:nvSpPr>
        <p:spPr>
          <a:xfrm>
            <a:off x="602640" y="2153880"/>
            <a:ext cx="7919280" cy="217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2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Taschenrechnerdiktat zum Schreiben der Zahlen gegen die inverse Schreibweise</a:t>
            </a:r>
            <a:endParaRPr lang="de-DE" sz="2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2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Taschenrechnerwettkampf</a:t>
            </a:r>
            <a:endParaRPr lang="de-DE" sz="2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2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…?</a:t>
            </a:r>
            <a:endParaRPr lang="de-DE" sz="2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endParaRPr lang="de-DE" sz="2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itel 3"/>
          <p:cNvSpPr/>
          <p:nvPr/>
        </p:nvSpPr>
        <p:spPr>
          <a:xfrm>
            <a:off x="602640" y="714600"/>
            <a:ext cx="8352360" cy="115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defTabSz="914400">
              <a:lnSpc>
                <a:spcPct val="90000"/>
              </a:lnSpc>
              <a:tabLst>
                <a:tab algn="l" pos="0"/>
              </a:tabLst>
            </a:pPr>
            <a:r>
              <a:rPr lang="de-DE" sz="2400" b="0" u="none" strike="noStrike">
                <a:solidFill>
                  <a:srgbClr val="002060"/>
                </a:solidFill>
                <a:effectLst/>
                <a:uFillTx/>
                <a:latin typeface="Calibri"/>
              </a:rPr>
              <a:t>Rechenmethode</a:t>
            </a:r>
            <a:br>
              <a:rPr sz="2400"/>
            </a:br>
            <a:r>
              <a:rPr lang="de-DE" sz="3400" b="1" u="none" strike="noStrike">
                <a:solidFill>
                  <a:srgbClr val="0070c0"/>
                </a:solidFill>
                <a:effectLst/>
                <a:uFillTx/>
                <a:latin typeface="Calibri"/>
              </a:rPr>
              <a:t>Taschenrechner in der GS</a:t>
            </a:r>
            <a:endParaRPr lang="de-DE" sz="3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93" name="Inhaltsplatzhalter 6"/>
          <p:cNvPicPr/>
          <p:nvPr/>
        </p:nvPicPr>
        <p:blipFill>
          <a:blip r:embed="rId1"/>
          <a:srcRect l="6977" t="51081" r="46219" b="16808"/>
          <a:stretch/>
        </p:blipFill>
        <p:spPr>
          <a:xfrm>
            <a:off x="462240" y="2104200"/>
            <a:ext cx="8352360" cy="32234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itel 3"/>
          <p:cNvSpPr/>
          <p:nvPr/>
        </p:nvSpPr>
        <p:spPr>
          <a:xfrm>
            <a:off x="602640" y="714600"/>
            <a:ext cx="8352360" cy="115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defTabSz="914400">
              <a:lnSpc>
                <a:spcPct val="90000"/>
              </a:lnSpc>
              <a:tabLst>
                <a:tab algn="l" pos="0"/>
              </a:tabLst>
            </a:pPr>
            <a:r>
              <a:rPr lang="de-DE" sz="2400" b="0" u="none" strike="noStrike">
                <a:solidFill>
                  <a:srgbClr val="002060"/>
                </a:solidFill>
                <a:effectLst/>
                <a:uFillTx/>
                <a:latin typeface="Calibri"/>
              </a:rPr>
              <a:t>Rechenmethode</a:t>
            </a:r>
            <a:br>
              <a:rPr sz="2400"/>
            </a:br>
            <a:r>
              <a:rPr lang="de-DE" sz="3400" b="1" u="none" strike="noStrike">
                <a:solidFill>
                  <a:srgbClr val="0070c0"/>
                </a:solidFill>
                <a:effectLst/>
                <a:uFillTx/>
                <a:latin typeface="Calibri"/>
              </a:rPr>
              <a:t>Taschenrechner in der GS</a:t>
            </a:r>
            <a:endParaRPr lang="de-DE" sz="3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95" name="Grafik 6"/>
          <p:cNvPicPr/>
          <p:nvPr/>
        </p:nvPicPr>
        <p:blipFill>
          <a:blip r:embed="rId1"/>
          <a:srcRect l="51938" t="28640" r="2749" b="11722"/>
          <a:stretch/>
        </p:blipFill>
        <p:spPr>
          <a:xfrm>
            <a:off x="757080" y="1656000"/>
            <a:ext cx="6459120" cy="47818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itel 3"/>
          <p:cNvSpPr/>
          <p:nvPr/>
        </p:nvSpPr>
        <p:spPr>
          <a:xfrm>
            <a:off x="602640" y="714600"/>
            <a:ext cx="8352360" cy="115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defTabSz="914400">
              <a:lnSpc>
                <a:spcPct val="90000"/>
              </a:lnSpc>
            </a:pPr>
            <a:r>
              <a:rPr lang="de-DE" sz="2400" b="0" u="none" strike="noStrike">
                <a:solidFill>
                  <a:srgbClr val="002060"/>
                </a:solidFill>
                <a:effectLst/>
                <a:uFillTx/>
                <a:latin typeface="Calibri"/>
              </a:rPr>
              <a:t>Rechenmethode</a:t>
            </a:r>
            <a:br>
              <a:rPr sz="2400"/>
            </a:br>
            <a:r>
              <a:rPr lang="de-DE" sz="3400" b="1" u="none" strike="noStrike">
                <a:solidFill>
                  <a:srgbClr val="0070c0"/>
                </a:solidFill>
                <a:effectLst/>
                <a:uFillTx/>
                <a:latin typeface="Calibri"/>
              </a:rPr>
              <a:t>Taschenrechner in der GS</a:t>
            </a:r>
            <a:endParaRPr lang="de-DE" sz="3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7" name="Textfeld 1"/>
          <p:cNvSpPr/>
          <p:nvPr/>
        </p:nvSpPr>
        <p:spPr>
          <a:xfrm>
            <a:off x="592920" y="2071800"/>
            <a:ext cx="7866720" cy="286164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lang="de-DE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Auf dem Taschenrechner funktionieren jetzt nur noch wenige Tasten.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8" name="Textfeld 2"/>
          <p:cNvSpPr/>
          <p:nvPr/>
        </p:nvSpPr>
        <p:spPr>
          <a:xfrm>
            <a:off x="683640" y="2764440"/>
            <a:ext cx="3570120" cy="1476720"/>
          </a:xfrm>
          <a:prstGeom prst="rect">
            <a:avLst/>
          </a:prstGeom>
          <a:noFill/>
          <a:ln w="0">
            <a:solidFill>
              <a:srgbClr val="76717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343080" indent="-343080" defTabSz="914400">
              <a:lnSpc>
                <a:spcPct val="100000"/>
              </a:lnSpc>
              <a:buClr>
                <a:srgbClr val="000000"/>
              </a:buClr>
              <a:buFont typeface="Calibri Light"/>
              <a:buAutoNum type="alphaLcParenR"/>
            </a:pP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Benutze nur die Tasten </a:t>
            </a:r>
            <a:r>
              <a:rPr lang="de-DE" sz="1800" b="0" u="none" strike="noStrike">
                <a:solidFill>
                  <a:schemeClr val="dk1"/>
                </a:solidFill>
                <a:effectLst/>
                <a:highlight>
                  <a:srgbClr val="cce9f3"/>
                </a:highlight>
                <a:uFillTx/>
                <a:latin typeface="Calibri"/>
              </a:rPr>
              <a:t>3</a:t>
            </a: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 , </a:t>
            </a:r>
            <a:r>
              <a:rPr lang="de-DE" sz="1800" b="0" u="none" strike="noStrike">
                <a:solidFill>
                  <a:schemeClr val="dk1"/>
                </a:solidFill>
                <a:effectLst/>
                <a:highlight>
                  <a:srgbClr val="cce9f3"/>
                </a:highlight>
                <a:uFillTx/>
                <a:latin typeface="Calibri"/>
              </a:rPr>
              <a:t>6</a:t>
            </a: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 , </a:t>
            </a:r>
            <a:r>
              <a:rPr lang="de-DE" sz="1800" b="0" u="none" strike="noStrike">
                <a:solidFill>
                  <a:schemeClr val="dk1"/>
                </a:solidFill>
                <a:effectLst/>
                <a:highlight>
                  <a:srgbClr val="ffff9b"/>
                </a:highlight>
                <a:uFillTx/>
                <a:latin typeface="Calibri"/>
              </a:rPr>
              <a:t>+</a:t>
            </a: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 , </a:t>
            </a:r>
            <a:r>
              <a:rPr lang="de-DE" sz="1800" b="0" u="none" strike="noStrike">
                <a:solidFill>
                  <a:schemeClr val="dk1"/>
                </a:solidFill>
                <a:effectLst/>
                <a:highlight>
                  <a:srgbClr val="ffff9b"/>
                </a:highlight>
                <a:uFillTx/>
                <a:latin typeface="Calibri"/>
              </a:rPr>
              <a:t>-</a:t>
            </a: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 , </a:t>
            </a:r>
            <a:r>
              <a:rPr lang="de-DE" sz="1800" b="0" u="none" strike="noStrike">
                <a:solidFill>
                  <a:schemeClr val="dk1"/>
                </a:solidFill>
                <a:effectLst/>
                <a:highlight>
                  <a:srgbClr val="ffff9b"/>
                </a:highlight>
                <a:uFillTx/>
                <a:latin typeface="Calibri"/>
              </a:rPr>
              <a:t>x</a:t>
            </a: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  und </a:t>
            </a:r>
            <a:r>
              <a:rPr lang="de-DE" sz="1800" b="0" u="none" strike="noStrike">
                <a:solidFill>
                  <a:schemeClr val="dk1"/>
                </a:solidFill>
                <a:effectLst/>
                <a:highlight>
                  <a:srgbClr val="ffff9b"/>
                </a:highlight>
                <a:uFillTx/>
                <a:latin typeface="Calibri"/>
              </a:rPr>
              <a:t>=</a:t>
            </a: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 . </a:t>
            </a: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	</a:t>
            </a: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                Versuche folgende Ergebnisse zu erhalten: 108, 216, 324, 648 und 7776.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9" name="Textfeld 3"/>
          <p:cNvSpPr/>
          <p:nvPr/>
        </p:nvSpPr>
        <p:spPr>
          <a:xfrm>
            <a:off x="4572000" y="2764440"/>
            <a:ext cx="3570120" cy="1476720"/>
          </a:xfrm>
          <a:prstGeom prst="rect">
            <a:avLst/>
          </a:prstGeom>
          <a:noFill/>
          <a:ln w="0">
            <a:solidFill>
              <a:srgbClr val="76717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343080" indent="-343080" defTabSz="914400">
              <a:lnSpc>
                <a:spcPct val="100000"/>
              </a:lnSpc>
              <a:buClr>
                <a:srgbClr val="000000"/>
              </a:buClr>
              <a:buFont typeface="Calibri Light"/>
              <a:buAutoNum type="alphaLcParenR" startAt="2"/>
            </a:pP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Verwendet die Tasten </a:t>
            </a:r>
            <a:r>
              <a:rPr lang="de-DE" sz="1800" b="0" u="none" strike="noStrike">
                <a:solidFill>
                  <a:schemeClr val="dk1"/>
                </a:solidFill>
                <a:effectLst/>
                <a:highlight>
                  <a:srgbClr val="cce9f3"/>
                </a:highlight>
                <a:uFillTx/>
                <a:latin typeface="Calibri"/>
              </a:rPr>
              <a:t>2</a:t>
            </a: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 , </a:t>
            </a:r>
            <a:r>
              <a:rPr lang="de-DE" sz="1800" b="0" u="none" strike="noStrike">
                <a:solidFill>
                  <a:schemeClr val="dk1"/>
                </a:solidFill>
                <a:effectLst/>
                <a:highlight>
                  <a:srgbClr val="cce9f3"/>
                </a:highlight>
                <a:uFillTx/>
                <a:latin typeface="Calibri"/>
              </a:rPr>
              <a:t>4</a:t>
            </a: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 , </a:t>
            </a:r>
            <a:r>
              <a:rPr lang="de-DE" sz="1800" b="0" u="none" strike="noStrike">
                <a:solidFill>
                  <a:schemeClr val="dk1"/>
                </a:solidFill>
                <a:effectLst/>
                <a:highlight>
                  <a:srgbClr val="cce9f3"/>
                </a:highlight>
                <a:uFillTx/>
                <a:latin typeface="Calibri"/>
              </a:rPr>
              <a:t>8</a:t>
            </a: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,  </a:t>
            </a:r>
            <a:r>
              <a:rPr lang="de-DE" sz="1800" b="0" u="none" strike="noStrike">
                <a:solidFill>
                  <a:schemeClr val="dk1"/>
                </a:solidFill>
                <a:effectLst/>
                <a:highlight>
                  <a:srgbClr val="ffff9b"/>
                </a:highlight>
                <a:uFillTx/>
                <a:latin typeface="Calibri"/>
              </a:rPr>
              <a:t>x</a:t>
            </a: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    und </a:t>
            </a:r>
            <a:r>
              <a:rPr lang="de-DE" sz="1800" b="0" u="none" strike="noStrike">
                <a:solidFill>
                  <a:schemeClr val="dk1"/>
                </a:solidFill>
                <a:effectLst/>
                <a:highlight>
                  <a:srgbClr val="ffff9b"/>
                </a:highlight>
                <a:uFillTx/>
                <a:latin typeface="Calibri"/>
              </a:rPr>
              <a:t>=</a:t>
            </a: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 nur jeweils einmal.</a:t>
            </a: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	</a:t>
            </a: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                Welches ist das größte (kleinste)  Ergebnis? Welche Ergebnisse sind noch möglich?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Inhaltsplatzhalter 1"/>
          <p:cNvSpPr/>
          <p:nvPr/>
        </p:nvSpPr>
        <p:spPr>
          <a:xfrm>
            <a:off x="179640" y="2421000"/>
            <a:ext cx="8640360" cy="2628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marL="539640" indent="-528480" defTabSz="914400">
              <a:lnSpc>
                <a:spcPct val="110000"/>
              </a:lnSpc>
              <a:spcBef>
                <a:spcPts val="400"/>
              </a:spcBef>
              <a:buClr>
                <a:srgbClr val="000000"/>
              </a:buClr>
              <a:buFont typeface="OpenSymbol"/>
              <a:buAutoNum type="arabicPeriod"/>
            </a:pPr>
            <a:r>
              <a:rPr lang="de-DE" sz="3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Rechenmethoden</a:t>
            </a:r>
            <a:endParaRPr lang="de-DE" sz="3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539640" indent="-528480" defTabSz="914400">
              <a:lnSpc>
                <a:spcPct val="110000"/>
              </a:lnSpc>
              <a:spcBef>
                <a:spcPts val="400"/>
              </a:spcBef>
              <a:buClr>
                <a:srgbClr val="000000"/>
              </a:buClr>
              <a:buFont typeface="OpenSymbol"/>
              <a:buAutoNum type="arabicPeriod"/>
            </a:pPr>
            <a:r>
              <a:rPr lang="de-DE" sz="3000" b="1" u="none" strike="noStrike">
                <a:solidFill>
                  <a:srgbClr val="0070c0"/>
                </a:solidFill>
                <a:effectLst/>
                <a:uFillTx/>
                <a:latin typeface="Calibri"/>
              </a:rPr>
              <a:t>Halbschriftliche Rechenstrategien der Subtraktion</a:t>
            </a:r>
            <a:endParaRPr lang="de-DE" sz="3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514440" indent="-514080" defTabSz="914400">
              <a:lnSpc>
                <a:spcPct val="110000"/>
              </a:lnSpc>
              <a:spcBef>
                <a:spcPts val="400"/>
              </a:spcBef>
              <a:buClr>
                <a:srgbClr val="000000"/>
              </a:buClr>
              <a:buFont typeface="Arial"/>
              <a:buAutoNum type="arabicPeriod"/>
            </a:pPr>
            <a:r>
              <a:rPr lang="de-DE" sz="30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Schriftliche Subtraktion</a:t>
            </a:r>
            <a:endParaRPr lang="de-DE" sz="3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01" name="Picture 4"/>
          <p:cNvPicPr/>
          <p:nvPr/>
        </p:nvPicPr>
        <p:blipFill>
          <a:blip r:embed="rId1"/>
          <a:stretch/>
        </p:blipFill>
        <p:spPr>
          <a:xfrm>
            <a:off x="7335720" y="456480"/>
            <a:ext cx="1627560" cy="813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02" name="Titel 3"/>
          <p:cNvSpPr/>
          <p:nvPr/>
        </p:nvSpPr>
        <p:spPr>
          <a:xfrm>
            <a:off x="611280" y="692280"/>
            <a:ext cx="8352360" cy="115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90000"/>
              </a:lnSpc>
            </a:pPr>
            <a:r>
              <a:rPr lang="de-DE" sz="2200" b="0" u="none" strike="noStrike">
                <a:solidFill>
                  <a:srgbClr val="002060"/>
                </a:solidFill>
                <a:effectLst/>
                <a:uFillTx/>
                <a:latin typeface="Calibri"/>
              </a:rPr>
              <a:t>Rechenmethoden – halbschriftliches u. schriftliches R.</a:t>
            </a:r>
            <a:br>
              <a:rPr sz="2400"/>
            </a:br>
            <a:r>
              <a:rPr lang="de-DE" sz="3600" b="1" u="none" strike="noStrike">
                <a:solidFill>
                  <a:srgbClr val="002060"/>
                </a:solidFill>
                <a:effectLst/>
                <a:uFillTx/>
                <a:latin typeface="Calibri"/>
              </a:rPr>
              <a:t>Ablauf der Veranstaltung 3.1</a:t>
            </a:r>
            <a:endParaRPr lang="de-DE" sz="3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itel 3"/>
          <p:cNvSpPr/>
          <p:nvPr/>
        </p:nvSpPr>
        <p:spPr>
          <a:xfrm>
            <a:off x="602640" y="624600"/>
            <a:ext cx="8352360" cy="115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defTabSz="914400">
              <a:lnSpc>
                <a:spcPct val="90000"/>
              </a:lnSpc>
            </a:pPr>
            <a:r>
              <a:rPr lang="de-DE" sz="2400" b="0" u="none" strike="noStrike">
                <a:solidFill>
                  <a:srgbClr val="002060"/>
                </a:solidFill>
                <a:effectLst/>
                <a:uFillTx/>
                <a:latin typeface="Calibri"/>
              </a:rPr>
              <a:t>Halbschriftliches Rechnen</a:t>
            </a:r>
            <a:br>
              <a:rPr sz="2400"/>
            </a:br>
            <a:r>
              <a:rPr lang="de-DE" sz="3600" b="1" u="none" strike="noStrike">
                <a:solidFill>
                  <a:srgbClr val="00b050"/>
                </a:solidFill>
                <a:effectLst/>
                <a:uFillTx/>
                <a:latin typeface="Calibri"/>
              </a:rPr>
              <a:t>Rechenwege nachvollziehen</a:t>
            </a:r>
            <a:endParaRPr lang="de-DE" sz="3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4" name="Rectangle 3"/>
          <p:cNvSpPr/>
          <p:nvPr/>
        </p:nvSpPr>
        <p:spPr>
          <a:xfrm>
            <a:off x="602640" y="1848600"/>
            <a:ext cx="8165880" cy="4060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10000"/>
              </a:lnSpc>
              <a:spcBef>
                <a:spcPts val="400"/>
              </a:spcBef>
              <a:tabLst>
                <a:tab algn="l" pos="0"/>
              </a:tabLst>
            </a:pPr>
            <a:r>
              <a:rPr lang="de-DE" sz="26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Schauen Sie sich die Rechenwege der SuS an und </a:t>
            </a:r>
            <a:br>
              <a:rPr sz="2600"/>
            </a:br>
            <a:r>
              <a:rPr lang="de-DE" sz="26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beschreiben Sie wie gerechnet wurde. </a:t>
            </a:r>
            <a:br>
              <a:rPr sz="2600"/>
            </a:br>
            <a:r>
              <a:rPr lang="de-DE" sz="1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(Benennung der Strategie zweitrangig)</a:t>
            </a:r>
            <a:endParaRPr lang="de-DE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400"/>
              </a:spcBef>
              <a:tabLst>
                <a:tab algn="l" pos="0"/>
              </a:tabLst>
            </a:pPr>
            <a:endParaRPr lang="de-DE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457200" defTabSz="91440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Clr>
                <a:srgbClr val="000000"/>
              </a:buClr>
              <a:buFont typeface="Arial"/>
              <a:buAutoNum type="arabicPeriod"/>
              <a:tabLst>
                <a:tab algn="l" pos="0"/>
              </a:tabLst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Setzen Sie sich vorerst allein mit allen </a:t>
            </a:r>
            <a:endParaRPr lang="de-DE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tabLst>
                <a:tab algn="l" pos="0"/>
              </a:tabLst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       Aufgaben auseinander.</a:t>
            </a:r>
            <a:endParaRPr lang="de-DE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457200" defTabSz="91440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Clr>
                <a:srgbClr val="000000"/>
              </a:buClr>
              <a:buFont typeface="Arial"/>
              <a:buAutoNum type="arabicPeriod" startAt="2"/>
              <a:tabLst>
                <a:tab algn="l" pos="0"/>
              </a:tabLst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Tauschen Sie sich anschließend mit einem </a:t>
            </a:r>
            <a:endParaRPr lang="de-DE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tabLst>
                <a:tab algn="l" pos="0"/>
              </a:tabLst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       Partner aus.</a:t>
            </a:r>
            <a:endParaRPr lang="de-DE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tabLst>
                <a:tab algn="l" pos="0"/>
              </a:tabLst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3.    Besprechen im Plenum.</a:t>
            </a:r>
            <a:endParaRPr lang="de-DE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5" name="Rechteck 6"/>
          <p:cNvSpPr/>
          <p:nvPr/>
        </p:nvSpPr>
        <p:spPr>
          <a:xfrm>
            <a:off x="6541920" y="959760"/>
            <a:ext cx="945720" cy="368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lang="de-DE" sz="1800" b="1" u="none" strike="noStrike">
                <a:solidFill>
                  <a:srgbClr val="c00000"/>
                </a:solidFill>
                <a:effectLst/>
                <a:uFillTx/>
                <a:latin typeface="Calibri"/>
              </a:rPr>
              <a:t>10 Min.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06" name="Grafik 10"/>
          <p:cNvPicPr/>
          <p:nvPr/>
        </p:nvPicPr>
        <p:blipFill>
          <a:blip r:embed="rId1"/>
          <a:srcRect l="1775" t="35" r="1688" b="-18"/>
          <a:stretch/>
        </p:blipFill>
        <p:spPr>
          <a:xfrm>
            <a:off x="6675840" y="357120"/>
            <a:ext cx="492120" cy="6019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07" name="Bildplatzhalter 3"/>
          <p:cNvPicPr/>
          <p:nvPr/>
        </p:nvPicPr>
        <p:blipFill>
          <a:blip r:embed="rId2"/>
          <a:srcRect l="0" t="-11712" r="0" b="-14815"/>
          <a:stretch/>
        </p:blipFill>
        <p:spPr>
          <a:xfrm>
            <a:off x="8009640" y="357120"/>
            <a:ext cx="881640" cy="1008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08" name="Grafik 12"/>
          <p:cNvPicPr/>
          <p:nvPr/>
        </p:nvPicPr>
        <p:blipFill>
          <a:blip r:embed="rId3"/>
          <a:stretch/>
        </p:blipFill>
        <p:spPr>
          <a:xfrm>
            <a:off x="7562520" y="153000"/>
            <a:ext cx="577080" cy="4075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09" name="Grafik 13"/>
          <p:cNvPicPr/>
          <p:nvPr/>
        </p:nvPicPr>
        <p:blipFill>
          <a:blip r:embed="rId4"/>
          <a:stretch/>
        </p:blipFill>
        <p:spPr>
          <a:xfrm flipH="1">
            <a:off x="7563240" y="725040"/>
            <a:ext cx="371880" cy="537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10" name="Grafik 2" descr="Ein Bild, das Text, Screenshot, Software, Computersymbol enthält.&#10;&#10;KI-generierte Inhalte können fehlerhaft sein."/>
          <p:cNvPicPr/>
          <p:nvPr/>
        </p:nvPicPr>
        <p:blipFill>
          <a:blip r:embed="rId5"/>
          <a:srcRect l="35040" t="23076" r="35825" b="1213"/>
          <a:stretch/>
        </p:blipFill>
        <p:spPr>
          <a:xfrm>
            <a:off x="6820560" y="2565000"/>
            <a:ext cx="2061000" cy="3012840"/>
          </a:xfrm>
          <a:prstGeom prst="rect">
            <a:avLst/>
          </a:prstGeom>
          <a:solidFill>
            <a:srgbClr val="ededed"/>
          </a:solidFill>
          <a:ln cap="rnd" w="190500">
            <a:solidFill>
              <a:srgbClr val="ffffff"/>
            </a:solidFill>
            <a:round/>
          </a:ln>
          <a:effectLst>
            <a:outerShdw algn="tl" blurRad="50040" rotWithShape="0">
              <a:srgbClr val="000000">
                <a:alpha val="41000"/>
              </a:srgbClr>
            </a:outerShdw>
          </a:effectLst>
          <a:scene3d>
            <a:camera prst="orthographicFront"/>
            <a:lightRig dir="t" rig="twoP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itel 3"/>
          <p:cNvSpPr/>
          <p:nvPr/>
        </p:nvSpPr>
        <p:spPr>
          <a:xfrm>
            <a:off x="602640" y="791640"/>
            <a:ext cx="8352360" cy="115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defTabSz="914400">
              <a:lnSpc>
                <a:spcPct val="90000"/>
              </a:lnSpc>
            </a:pPr>
            <a:r>
              <a:rPr lang="de-DE" sz="2400" b="0" u="none" strike="noStrike">
                <a:solidFill>
                  <a:srgbClr val="002060"/>
                </a:solidFill>
                <a:effectLst/>
                <a:uFillTx/>
                <a:latin typeface="Calibri"/>
              </a:rPr>
              <a:t>Halbschriftliches Rechnen</a:t>
            </a:r>
            <a:br>
              <a:rPr sz="2400"/>
            </a:br>
            <a:r>
              <a:rPr lang="de-DE" sz="3400" b="1" u="none" strike="noStrike">
                <a:solidFill>
                  <a:srgbClr val="0070c0"/>
                </a:solidFill>
                <a:effectLst/>
                <a:uFillTx/>
                <a:latin typeface="Calibri"/>
              </a:rPr>
              <a:t>Hauptstrategien halbschriftliche Subtraktion</a:t>
            </a:r>
            <a:endParaRPr lang="de-DE" sz="3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aphicFrame>
        <p:nvGraphicFramePr>
          <p:cNvPr id="212" name="Inhaltsplatzhalter 4"/>
          <p:cNvGraphicFramePr/>
          <p:nvPr/>
        </p:nvGraphicFramePr>
        <p:xfrm>
          <a:off x="609120" y="2129760"/>
          <a:ext cx="7931520" cy="2046960"/>
        </p:xfrm>
        <a:graphic>
          <a:graphicData uri="http://schemas.openxmlformats.org/drawingml/2006/table">
            <a:tbl>
              <a:tblPr/>
              <a:tblGrid>
                <a:gridCol w="2027520"/>
                <a:gridCol w="3990600"/>
                <a:gridCol w="1913760"/>
              </a:tblGrid>
              <a:tr h="670680">
                <a:tc>
                  <a:txBody>
                    <a:bodyPr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1" u="none" strike="noStrike">
                          <a:solidFill>
                            <a:schemeClr val="lt1"/>
                          </a:solidFill>
                          <a:effectLst/>
                          <a:uFillTx/>
                          <a:latin typeface="Calibri"/>
                        </a:rPr>
                        <a:t>Beispiel</a:t>
                      </a:r>
                      <a:endParaRPr lang="de-DE" sz="1800" b="0" u="none" strike="noStrike">
                        <a:solidFill>
                          <a:srgbClr val="ffffff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1" u="none" strike="noStrike">
                          <a:solidFill>
                            <a:schemeClr val="lt1"/>
                          </a:solidFill>
                          <a:effectLst/>
                          <a:uFillTx/>
                          <a:latin typeface="Calibri"/>
                        </a:rPr>
                        <a:t>Beschreibung</a:t>
                      </a:r>
                      <a:endParaRPr lang="de-DE" sz="1800" b="0" u="none" strike="noStrike">
                        <a:solidFill>
                          <a:srgbClr val="ffffff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1" u="none" strike="noStrike">
                          <a:solidFill>
                            <a:schemeClr val="lt1"/>
                          </a:solidFill>
                          <a:effectLst/>
                          <a:uFillTx/>
                          <a:latin typeface="Calibri"/>
                        </a:rPr>
                        <a:t>Strategie </a:t>
                      </a:r>
                      <a:endParaRPr lang="de-DE" sz="1800" b="0" u="none" strike="noStrike">
                        <a:solidFill>
                          <a:srgbClr val="ffffff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</a:tr>
              <a:tr h="1376280">
                <a:tc>
                  <a:txBody>
                    <a:bodyPr anchor="ctr">
                      <a:noAutofit/>
                    </a:bodyPr>
                    <a:p>
                      <a:pPr defTabSz="914400"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lang="de-DE" sz="1800" b="0" u="sng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599 – 234 = 365</a:t>
                      </a:r>
                      <a:endParaRPr lang="de-DE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lang="de-DE" sz="14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 </a:t>
                      </a: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500 – 200 = 300</a:t>
                      </a:r>
                      <a:endParaRPr lang="de-DE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   90 –   30 =   60</a:t>
                      </a:r>
                      <a:endParaRPr lang="de-DE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     9 –    4 =       5</a:t>
                      </a:r>
                      <a:endParaRPr lang="de-DE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Die Subtraktion erfolgt stellenweise, das heißt, H, Z und E werden getrennt von-einander subtrahiert. Dazu werden beide Zahlen in ihre Stellenwerte zerlegt.</a:t>
                      </a:r>
                      <a:endParaRPr lang="de-DE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endParaRPr lang="de-DE" sz="20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2000" b="1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</a:rPr>
                        <a:t>Stellenweise</a:t>
                      </a:r>
                      <a:endParaRPr lang="de-DE" sz="20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endParaRPr lang="de-DE" sz="20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endParaRPr lang="de-DE" sz="20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13" name="Grafik 3" descr="Ein Bild, das Text enthält.&#10;&#10;Automatisch generierte Beschreibung"/>
          <p:cNvPicPr/>
          <p:nvPr/>
        </p:nvPicPr>
        <p:blipFill>
          <a:blip r:embed="rId1"/>
          <a:stretch/>
        </p:blipFill>
        <p:spPr>
          <a:xfrm>
            <a:off x="5160600" y="4480200"/>
            <a:ext cx="3346560" cy="2046600"/>
          </a:xfrm>
          <a:prstGeom prst="rect">
            <a:avLst/>
          </a:prstGeom>
          <a:noFill/>
          <a:ln w="19050">
            <a:solidFill>
              <a:srgbClr val="c00000"/>
            </a:solidFill>
            <a:round/>
          </a:ln>
        </p:spPr>
      </p:pic>
      <p:pic>
        <p:nvPicPr>
          <p:cNvPr id="214" name="Grafik 4"/>
          <p:cNvPicPr/>
          <p:nvPr/>
        </p:nvPicPr>
        <p:blipFill>
          <a:blip r:embed="rId2"/>
          <a:stretch/>
        </p:blipFill>
        <p:spPr>
          <a:xfrm>
            <a:off x="2188080" y="4471920"/>
            <a:ext cx="2757960" cy="2025000"/>
          </a:xfrm>
          <a:prstGeom prst="rect">
            <a:avLst/>
          </a:prstGeom>
          <a:noFill/>
          <a:ln w="19050">
            <a:solidFill>
              <a:srgbClr val="c00000"/>
            </a:solidFill>
            <a:round/>
          </a:ln>
        </p:spPr>
      </p:pic>
      <p:sp>
        <p:nvSpPr>
          <p:cNvPr id="215" name="Rechteck 1"/>
          <p:cNvSpPr/>
          <p:nvPr/>
        </p:nvSpPr>
        <p:spPr>
          <a:xfrm>
            <a:off x="635760" y="5069160"/>
            <a:ext cx="1337400" cy="830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lang="de-DE" sz="2400" b="1" u="none" strike="noStrike">
                <a:solidFill>
                  <a:srgbClr val="c00000"/>
                </a:solidFill>
                <a:effectLst/>
                <a:uFillTx/>
                <a:latin typeface="Calibri"/>
              </a:rPr>
              <a:t>Häufige </a:t>
            </a:r>
            <a:endParaRPr lang="de-DE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de-DE" sz="2400" b="1" u="none" strike="noStrike">
                <a:solidFill>
                  <a:srgbClr val="c00000"/>
                </a:solidFill>
                <a:effectLst/>
                <a:uFillTx/>
                <a:latin typeface="Calibri"/>
              </a:rPr>
              <a:t>Fehler</a:t>
            </a:r>
            <a:endParaRPr lang="de-DE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5" dur="indefinite" restart="never" nodeType="tmRoot">
          <p:childTnLst>
            <p:seq>
              <p:cTn id="26" dur="indefinite" nodeType="mainSeq">
                <p:childTnLst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itel 3"/>
          <p:cNvSpPr/>
          <p:nvPr/>
        </p:nvSpPr>
        <p:spPr>
          <a:xfrm>
            <a:off x="602640" y="791640"/>
            <a:ext cx="8352360" cy="115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defTabSz="914400">
              <a:lnSpc>
                <a:spcPct val="90000"/>
              </a:lnSpc>
            </a:pPr>
            <a:r>
              <a:rPr lang="de-DE" sz="2400" b="0" u="none" strike="noStrike">
                <a:solidFill>
                  <a:srgbClr val="002060"/>
                </a:solidFill>
                <a:effectLst/>
                <a:uFillTx/>
                <a:latin typeface="Calibri"/>
              </a:rPr>
              <a:t>Halbschriftliches Rechnen</a:t>
            </a:r>
            <a:br>
              <a:rPr sz="2400"/>
            </a:br>
            <a:r>
              <a:rPr lang="de-DE" sz="3400" b="1" u="none" strike="noStrike">
                <a:solidFill>
                  <a:srgbClr val="0070c0"/>
                </a:solidFill>
                <a:effectLst/>
                <a:uFillTx/>
                <a:latin typeface="Calibri"/>
              </a:rPr>
              <a:t>Hauptstrategien halbschriftliche Subtraktion</a:t>
            </a:r>
            <a:endParaRPr lang="de-DE" sz="3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17" name="Rechteck 1"/>
          <p:cNvSpPr/>
          <p:nvPr/>
        </p:nvSpPr>
        <p:spPr>
          <a:xfrm>
            <a:off x="635760" y="5069160"/>
            <a:ext cx="1337400" cy="830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lang="de-DE" sz="2400" b="1" u="none" strike="noStrike">
                <a:solidFill>
                  <a:srgbClr val="c00000"/>
                </a:solidFill>
                <a:effectLst/>
                <a:uFillTx/>
                <a:latin typeface="Calibri"/>
              </a:rPr>
              <a:t>Häufige </a:t>
            </a:r>
            <a:endParaRPr lang="de-DE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de-DE" sz="2400" b="1" u="none" strike="noStrike">
                <a:solidFill>
                  <a:srgbClr val="c00000"/>
                </a:solidFill>
                <a:effectLst/>
                <a:uFillTx/>
                <a:latin typeface="Calibri"/>
              </a:rPr>
              <a:t>Fehler</a:t>
            </a:r>
            <a:endParaRPr lang="de-DE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aphicFrame>
        <p:nvGraphicFramePr>
          <p:cNvPr id="218" name="Inhaltsplatzhalter 4"/>
          <p:cNvGraphicFramePr/>
          <p:nvPr/>
        </p:nvGraphicFramePr>
        <p:xfrm>
          <a:off x="744120" y="2148480"/>
          <a:ext cx="7931520" cy="1955520"/>
        </p:xfrm>
        <a:graphic>
          <a:graphicData uri="http://schemas.openxmlformats.org/drawingml/2006/table">
            <a:tbl>
              <a:tblPr/>
              <a:tblGrid>
                <a:gridCol w="2027520"/>
                <a:gridCol w="3990600"/>
                <a:gridCol w="1913760"/>
              </a:tblGrid>
              <a:tr h="675360">
                <a:tc>
                  <a:txBody>
                    <a:bodyPr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1" u="none" strike="noStrike">
                          <a:solidFill>
                            <a:schemeClr val="lt1"/>
                          </a:solidFill>
                          <a:effectLst/>
                          <a:uFillTx/>
                          <a:latin typeface="Calibri"/>
                        </a:rPr>
                        <a:t>Beispiel</a:t>
                      </a:r>
                      <a:endParaRPr lang="de-DE" sz="1800" b="0" u="none" strike="noStrike">
                        <a:solidFill>
                          <a:srgbClr val="ffffff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1" u="none" strike="noStrike">
                          <a:solidFill>
                            <a:schemeClr val="lt1"/>
                          </a:solidFill>
                          <a:effectLst/>
                          <a:uFillTx/>
                          <a:latin typeface="Calibri"/>
                        </a:rPr>
                        <a:t>Beschreibung</a:t>
                      </a:r>
                      <a:endParaRPr lang="de-DE" sz="1800" b="0" u="none" strike="noStrike">
                        <a:solidFill>
                          <a:srgbClr val="ffffff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1" u="none" strike="noStrike">
                          <a:solidFill>
                            <a:schemeClr val="lt1"/>
                          </a:solidFill>
                          <a:effectLst/>
                          <a:uFillTx/>
                          <a:latin typeface="Calibri"/>
                        </a:rPr>
                        <a:t>Strategie </a:t>
                      </a:r>
                      <a:endParaRPr lang="de-DE" sz="1800" b="0" u="none" strike="noStrike">
                        <a:solidFill>
                          <a:srgbClr val="ffffff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</a:tr>
              <a:tr h="1280160">
                <a:tc>
                  <a:txBody>
                    <a:bodyPr anchor="ctr">
                      <a:noAutofit/>
                    </a:bodyPr>
                    <a:p>
                      <a:pPr defTabSz="914400">
                        <a:lnSpc>
                          <a:spcPct val="107000"/>
                        </a:lnSpc>
                      </a:pPr>
                      <a:r>
                        <a:rPr lang="de-DE" sz="1800" b="0" u="sng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685 – 368 = 317</a:t>
                      </a:r>
                      <a:endParaRPr lang="de-DE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07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685 – 300 = 385</a:t>
                      </a:r>
                      <a:r>
                        <a:rPr lang="de-DE" sz="14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 </a:t>
                      </a: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385 –   60 = 325</a:t>
                      </a:r>
                      <a:r>
                        <a:rPr lang="de-DE" sz="14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 </a:t>
                      </a: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325 –     8 = 317</a:t>
                      </a:r>
                      <a:endParaRPr lang="de-DE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Der Minuend bleibt unverändert, während der Subtrahend schrittweise abgezogen wird. Vorgehensweise und Notationsform sind hierbei vielfältig. </a:t>
                      </a:r>
                      <a:endParaRPr lang="de-DE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endParaRPr lang="de-DE" sz="20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2000" b="1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</a:rPr>
                        <a:t>Schrittweise</a:t>
                      </a:r>
                      <a:endParaRPr lang="de-DE" sz="20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endParaRPr lang="de-DE" sz="20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19" name="Grafik 9" descr="Ein Bild, das Text enthält.&#10;&#10;Automatisch generierte Beschreibung"/>
          <p:cNvPicPr/>
          <p:nvPr/>
        </p:nvPicPr>
        <p:blipFill>
          <a:blip r:embed="rId1"/>
          <a:stretch/>
        </p:blipFill>
        <p:spPr>
          <a:xfrm>
            <a:off x="2343240" y="4399920"/>
            <a:ext cx="4457160" cy="1955160"/>
          </a:xfrm>
          <a:prstGeom prst="rect">
            <a:avLst/>
          </a:prstGeom>
          <a:noFill/>
          <a:ln w="19050">
            <a:solidFill>
              <a:srgbClr val="c00000"/>
            </a:solidFill>
            <a:round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5" dur="indefinite" restart="never" nodeType="tmRoot">
          <p:childTnLst>
            <p:seq>
              <p:cTn id="36" dur="indefinite" nodeType="mainSeq">
                <p:childTnLst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Titel 3"/>
          <p:cNvSpPr/>
          <p:nvPr/>
        </p:nvSpPr>
        <p:spPr>
          <a:xfrm>
            <a:off x="602640" y="791640"/>
            <a:ext cx="8352360" cy="115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defTabSz="914400">
              <a:lnSpc>
                <a:spcPct val="90000"/>
              </a:lnSpc>
            </a:pPr>
            <a:r>
              <a:rPr lang="de-DE" sz="2400" b="0" u="none" strike="noStrike">
                <a:solidFill>
                  <a:srgbClr val="002060"/>
                </a:solidFill>
                <a:effectLst/>
                <a:uFillTx/>
                <a:latin typeface="Calibri"/>
              </a:rPr>
              <a:t>Halbschriftliches Rechnen</a:t>
            </a:r>
            <a:br>
              <a:rPr sz="2400"/>
            </a:br>
            <a:r>
              <a:rPr lang="de-DE" sz="3400" b="1" u="none" strike="noStrike">
                <a:solidFill>
                  <a:srgbClr val="0070c0"/>
                </a:solidFill>
                <a:effectLst/>
                <a:uFillTx/>
                <a:latin typeface="Calibri"/>
              </a:rPr>
              <a:t>Hauptstrategien halbschriftliche Subtraktion</a:t>
            </a:r>
            <a:endParaRPr lang="de-DE" sz="3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aphicFrame>
        <p:nvGraphicFramePr>
          <p:cNvPr id="221" name="Inhaltsplatzhalter 4"/>
          <p:cNvGraphicFramePr/>
          <p:nvPr/>
        </p:nvGraphicFramePr>
        <p:xfrm>
          <a:off x="744120" y="2113920"/>
          <a:ext cx="7931520" cy="1701000"/>
        </p:xfrm>
        <a:graphic>
          <a:graphicData uri="http://schemas.openxmlformats.org/drawingml/2006/table">
            <a:tbl>
              <a:tblPr/>
              <a:tblGrid>
                <a:gridCol w="2027520"/>
                <a:gridCol w="3990600"/>
                <a:gridCol w="1913760"/>
              </a:tblGrid>
              <a:tr h="746280">
                <a:tc>
                  <a:txBody>
                    <a:bodyPr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1" u="none" strike="noStrike">
                          <a:solidFill>
                            <a:schemeClr val="lt1"/>
                          </a:solidFill>
                          <a:effectLst/>
                          <a:uFillTx/>
                          <a:latin typeface="Calibri"/>
                        </a:rPr>
                        <a:t>Beispiel</a:t>
                      </a:r>
                      <a:endParaRPr lang="de-DE" sz="1800" b="0" u="none" strike="noStrike">
                        <a:solidFill>
                          <a:srgbClr val="ffffff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1" u="none" strike="noStrike">
                          <a:solidFill>
                            <a:schemeClr val="lt1"/>
                          </a:solidFill>
                          <a:effectLst/>
                          <a:uFillTx/>
                          <a:latin typeface="Calibri"/>
                        </a:rPr>
                        <a:t>Beschreibung</a:t>
                      </a:r>
                      <a:endParaRPr lang="de-DE" sz="1800" b="0" u="none" strike="noStrike">
                        <a:solidFill>
                          <a:srgbClr val="ffffff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1" u="none" strike="noStrike">
                          <a:solidFill>
                            <a:schemeClr val="lt1"/>
                          </a:solidFill>
                          <a:effectLst/>
                          <a:uFillTx/>
                          <a:latin typeface="Calibri"/>
                        </a:rPr>
                        <a:t>Strategie </a:t>
                      </a:r>
                      <a:endParaRPr lang="de-DE" sz="1800" b="0" u="none" strike="noStrike">
                        <a:solidFill>
                          <a:srgbClr val="ffffff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</a:tr>
              <a:tr h="95472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lang="de-DE" sz="1800" b="0" u="sng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892– 689 = 203</a:t>
                      </a:r>
                      <a:endParaRPr lang="de-DE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endParaRPr lang="de-DE" sz="10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689 + 3 + 200 = 892</a:t>
                      </a:r>
                      <a:endParaRPr lang="de-DE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Vom Subtrahenden wird in sinnvollen Schritten zum Minuenden ergänzt.</a:t>
                      </a:r>
                      <a:endParaRPr lang="de-DE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de-DE" sz="20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1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</a:rPr>
                        <a:t>Ergänzen</a:t>
                      </a:r>
                      <a:endParaRPr lang="de-DE" sz="20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22" name="Textfeld 7"/>
          <p:cNvSpPr/>
          <p:nvPr/>
        </p:nvSpPr>
        <p:spPr>
          <a:xfrm>
            <a:off x="1612080" y="4566240"/>
            <a:ext cx="2134800" cy="460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628 – 364 =</a:t>
            </a:r>
            <a:endParaRPr lang="de-DE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23" name="Textfeld 10"/>
          <p:cNvSpPr/>
          <p:nvPr/>
        </p:nvSpPr>
        <p:spPr>
          <a:xfrm>
            <a:off x="5235480" y="4566240"/>
            <a:ext cx="1771200" cy="460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701 - 699 =</a:t>
            </a:r>
            <a:endParaRPr lang="de-DE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3" dur="indefinite" restart="never" nodeType="tmRoot">
          <p:childTnLst>
            <p:seq>
              <p:cTn id="44" dur="indefinite" nodeType="mainSeq">
                <p:childTnLst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itel 1"/>
          <p:cNvSpPr/>
          <p:nvPr/>
        </p:nvSpPr>
        <p:spPr>
          <a:xfrm>
            <a:off x="399240" y="716760"/>
            <a:ext cx="8418600" cy="1115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defTabSz="914400">
              <a:lnSpc>
                <a:spcPct val="90000"/>
              </a:lnSpc>
            </a:pPr>
            <a:r>
              <a:rPr lang="de-DE" sz="3200" b="1" u="none" strike="noStrike">
                <a:solidFill>
                  <a:srgbClr val="002060"/>
                </a:solidFill>
                <a:effectLst/>
                <a:uFillTx/>
                <a:latin typeface="Calibri"/>
              </a:rPr>
              <a:t>OPSH Pinnwand für Fragestunde zur Klausur</a:t>
            </a:r>
            <a:endParaRPr lang="de-DE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1" name="Textfeld 6"/>
          <p:cNvSpPr/>
          <p:nvPr/>
        </p:nvSpPr>
        <p:spPr>
          <a:xfrm>
            <a:off x="611640" y="6110280"/>
            <a:ext cx="5777280" cy="645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lang="de-DE" sz="1800" b="1" u="sng" strike="noStrike">
                <a:solidFill>
                  <a:schemeClr val="dk1"/>
                </a:solidFill>
                <a:effectLst/>
                <a:uFillTx/>
                <a:latin typeface="Calibri"/>
                <a:hlinkClick r:id="rId1"/>
              </a:rPr>
              <a:t>https://opsh.lernnetz.de/m8eeatf0345f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de-DE" sz="1800" b="0" u="none" strike="noStrike">
                <a:solidFill>
                  <a:srgbClr val="000000"/>
                </a:solidFill>
                <a:effectLst/>
                <a:uFillTx/>
                <a:latin typeface="-apple-system"/>
              </a:rPr>
              <a:t>Passwort: Mathe2026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42" name="Grafik 2"/>
          <p:cNvPicPr/>
          <p:nvPr/>
        </p:nvPicPr>
        <p:blipFill>
          <a:blip r:embed="rId2"/>
          <a:stretch/>
        </p:blipFill>
        <p:spPr>
          <a:xfrm>
            <a:off x="251640" y="1783080"/>
            <a:ext cx="7776000" cy="42206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Titel 3"/>
          <p:cNvSpPr/>
          <p:nvPr/>
        </p:nvSpPr>
        <p:spPr>
          <a:xfrm>
            <a:off x="602640" y="791640"/>
            <a:ext cx="8352360" cy="115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defTabSz="914400">
              <a:lnSpc>
                <a:spcPct val="90000"/>
              </a:lnSpc>
            </a:pPr>
            <a:r>
              <a:rPr lang="de-DE" sz="2400" b="0" u="none" strike="noStrike">
                <a:solidFill>
                  <a:srgbClr val="002060"/>
                </a:solidFill>
                <a:effectLst/>
                <a:uFillTx/>
                <a:latin typeface="Calibri"/>
              </a:rPr>
              <a:t>Halbschriftliches Rechnen</a:t>
            </a:r>
            <a:br>
              <a:rPr sz="2400"/>
            </a:br>
            <a:r>
              <a:rPr lang="de-DE" sz="3400" b="1" u="none" strike="noStrike">
                <a:solidFill>
                  <a:srgbClr val="0070c0"/>
                </a:solidFill>
                <a:effectLst/>
                <a:uFillTx/>
                <a:latin typeface="Calibri"/>
              </a:rPr>
              <a:t>Hauptstrategien halbschriftliche Subtraktion</a:t>
            </a:r>
            <a:endParaRPr lang="de-DE" sz="3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aphicFrame>
        <p:nvGraphicFramePr>
          <p:cNvPr id="225" name="Inhaltsplatzhalter 4"/>
          <p:cNvGraphicFramePr/>
          <p:nvPr/>
        </p:nvGraphicFramePr>
        <p:xfrm>
          <a:off x="744120" y="2080800"/>
          <a:ext cx="7931520" cy="2160360"/>
        </p:xfrm>
        <a:graphic>
          <a:graphicData uri="http://schemas.openxmlformats.org/drawingml/2006/table">
            <a:tbl>
              <a:tblPr/>
              <a:tblGrid>
                <a:gridCol w="2027520"/>
                <a:gridCol w="3990600"/>
                <a:gridCol w="1913760"/>
              </a:tblGrid>
              <a:tr h="746280">
                <a:tc>
                  <a:txBody>
                    <a:bodyPr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1" u="none" strike="noStrike">
                          <a:solidFill>
                            <a:schemeClr val="lt1"/>
                          </a:solidFill>
                          <a:effectLst/>
                          <a:uFillTx/>
                          <a:latin typeface="Calibri"/>
                        </a:rPr>
                        <a:t>Beispiel</a:t>
                      </a:r>
                      <a:endParaRPr lang="de-DE" sz="1800" b="0" u="none" strike="noStrike">
                        <a:solidFill>
                          <a:srgbClr val="ffffff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1" u="none" strike="noStrike">
                          <a:solidFill>
                            <a:schemeClr val="lt1"/>
                          </a:solidFill>
                          <a:effectLst/>
                          <a:uFillTx/>
                          <a:latin typeface="Calibri"/>
                        </a:rPr>
                        <a:t>Beschreibung</a:t>
                      </a:r>
                      <a:endParaRPr lang="de-DE" sz="1800" b="0" u="none" strike="noStrike">
                        <a:solidFill>
                          <a:srgbClr val="ffffff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1" u="none" strike="noStrike">
                          <a:solidFill>
                            <a:schemeClr val="lt1"/>
                          </a:solidFill>
                          <a:effectLst/>
                          <a:uFillTx/>
                          <a:latin typeface="Calibri"/>
                        </a:rPr>
                        <a:t>Strategie </a:t>
                      </a:r>
                      <a:endParaRPr lang="de-DE" sz="1800" b="0" u="none" strike="noStrike">
                        <a:solidFill>
                          <a:srgbClr val="ffffff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</a:tr>
              <a:tr h="141408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endParaRPr lang="de-DE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lang="de-DE" sz="1800" b="0" u="sng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48 – 26 = 22</a:t>
                      </a:r>
                      <a:endParaRPr lang="de-DE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52 – 30 = 22</a:t>
                      </a:r>
                      <a:endParaRPr lang="de-DE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7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Durch das gleichsinnige Verändern von Minuend und Subtrahend entsteht eine einfach zu lösende Aufgabe (gemäß dem Gesetz der Konstanz der Differenz)</a:t>
                      </a:r>
                      <a:endParaRPr lang="de-DE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endParaRPr lang="de-DE" sz="20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lang="de-DE" sz="2000" b="1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Gleichsinniges Verändern</a:t>
                      </a:r>
                      <a:endParaRPr lang="de-DE" sz="20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Titel 3"/>
          <p:cNvSpPr/>
          <p:nvPr/>
        </p:nvSpPr>
        <p:spPr>
          <a:xfrm>
            <a:off x="602640" y="791640"/>
            <a:ext cx="8352360" cy="115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defTabSz="914400">
              <a:lnSpc>
                <a:spcPct val="90000"/>
              </a:lnSpc>
            </a:pPr>
            <a:r>
              <a:rPr lang="de-DE" sz="2400" b="0" u="none" strike="noStrike">
                <a:solidFill>
                  <a:srgbClr val="002060"/>
                </a:solidFill>
                <a:effectLst/>
                <a:uFillTx/>
                <a:latin typeface="Calibri"/>
              </a:rPr>
              <a:t>Halbschriftliches Rechnen</a:t>
            </a:r>
            <a:br>
              <a:rPr sz="2400"/>
            </a:br>
            <a:r>
              <a:rPr lang="de-DE" sz="3400" b="1" u="none" strike="noStrike">
                <a:solidFill>
                  <a:srgbClr val="0070c0"/>
                </a:solidFill>
                <a:effectLst/>
                <a:uFillTx/>
                <a:latin typeface="Calibri"/>
              </a:rPr>
              <a:t>Hauptstrategien halbschriftliche Subtraktion</a:t>
            </a:r>
            <a:endParaRPr lang="de-DE" sz="3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aphicFrame>
        <p:nvGraphicFramePr>
          <p:cNvPr id="227" name="Inhaltsplatzhalter 4"/>
          <p:cNvGraphicFramePr/>
          <p:nvPr/>
        </p:nvGraphicFramePr>
        <p:xfrm>
          <a:off x="744120" y="2108520"/>
          <a:ext cx="7931520" cy="2231640"/>
        </p:xfrm>
        <a:graphic>
          <a:graphicData uri="http://schemas.openxmlformats.org/drawingml/2006/table">
            <a:tbl>
              <a:tblPr/>
              <a:tblGrid>
                <a:gridCol w="2027520"/>
                <a:gridCol w="3990600"/>
                <a:gridCol w="1913760"/>
              </a:tblGrid>
              <a:tr h="688680">
                <a:tc>
                  <a:txBody>
                    <a:bodyPr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1" u="none" strike="noStrike">
                          <a:solidFill>
                            <a:schemeClr val="lt1"/>
                          </a:solidFill>
                          <a:effectLst/>
                          <a:uFillTx/>
                          <a:latin typeface="Calibri"/>
                        </a:rPr>
                        <a:t>Beispiel</a:t>
                      </a:r>
                      <a:endParaRPr lang="de-DE" sz="1800" b="0" u="none" strike="noStrike">
                        <a:solidFill>
                          <a:srgbClr val="ffffff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1" u="none" strike="noStrike">
                          <a:solidFill>
                            <a:schemeClr val="lt1"/>
                          </a:solidFill>
                          <a:effectLst/>
                          <a:uFillTx/>
                          <a:latin typeface="Calibri"/>
                        </a:rPr>
                        <a:t>Beschreibung</a:t>
                      </a:r>
                      <a:endParaRPr lang="de-DE" sz="1800" b="0" u="none" strike="noStrike">
                        <a:solidFill>
                          <a:srgbClr val="ffffff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1" u="none" strike="noStrike">
                          <a:solidFill>
                            <a:schemeClr val="lt1"/>
                          </a:solidFill>
                          <a:effectLst/>
                          <a:uFillTx/>
                          <a:latin typeface="Calibri"/>
                        </a:rPr>
                        <a:t>Strategie </a:t>
                      </a:r>
                      <a:endParaRPr lang="de-DE" sz="1800" b="0" u="none" strike="noStrike">
                        <a:solidFill>
                          <a:srgbClr val="ffffff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</a:tr>
              <a:tr h="154296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endParaRPr lang="de-DE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07000"/>
                        </a:lnSpc>
                      </a:pPr>
                      <a:r>
                        <a:rPr lang="de-DE" sz="1800" b="0" u="sng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86 – 59 = 27</a:t>
                      </a: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 </a:t>
                      </a:r>
                      <a:br>
                        <a:rPr sz="1800"/>
                      </a:b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86 – 60 + 1 = 27</a:t>
                      </a:r>
                      <a:endParaRPr lang="de-DE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Durch Veränderung des Subtrahenden oder Minuenden hin zum vollen Zehner entsteht eine einfach zu lösende Aufgabe. Anschließend erfolgt eine Korrektur. </a:t>
                      </a:r>
                      <a:endParaRPr lang="de-DE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de-DE" sz="20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1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</a:rPr>
                        <a:t>Nachbar- / Hilfsaufgabe</a:t>
                      </a:r>
                      <a:endParaRPr lang="de-DE" sz="20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28" name="Rechteck 9"/>
          <p:cNvSpPr/>
          <p:nvPr/>
        </p:nvSpPr>
        <p:spPr>
          <a:xfrm>
            <a:off x="1555560" y="4633200"/>
            <a:ext cx="2213280" cy="735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7000"/>
              </a:lnSpc>
            </a:pPr>
            <a:r>
              <a:rPr lang="de-DE" sz="2000" b="0" u="sng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523 – 198 = 325</a:t>
            </a:r>
            <a:r>
              <a:rPr lang="de-DE" sz="20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 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7000"/>
              </a:lnSpc>
            </a:pPr>
            <a:r>
              <a:rPr lang="de-DE" sz="20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523 – 200 + 2 = 325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29" name="Rechteck 11"/>
          <p:cNvSpPr/>
          <p:nvPr/>
        </p:nvSpPr>
        <p:spPr>
          <a:xfrm>
            <a:off x="4769280" y="4633200"/>
            <a:ext cx="1693800" cy="735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7000"/>
              </a:lnSpc>
            </a:pPr>
            <a:r>
              <a:rPr lang="de-DE" sz="2000" b="0" u="sng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16 – 9 = 7</a:t>
            </a:r>
            <a:r>
              <a:rPr lang="de-DE" sz="20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 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7000"/>
              </a:lnSpc>
            </a:pPr>
            <a:r>
              <a:rPr lang="de-DE" sz="20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16 – 10 + 1 = 7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3" dur="indefinite" restart="never" nodeType="tmRoot">
          <p:childTnLst>
            <p:seq>
              <p:cTn id="54" dur="indefinite" nodeType="mainSeq">
                <p:childTnLst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Titel 3"/>
          <p:cNvSpPr/>
          <p:nvPr/>
        </p:nvSpPr>
        <p:spPr>
          <a:xfrm>
            <a:off x="602640" y="791640"/>
            <a:ext cx="8352360" cy="115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defTabSz="914400">
              <a:lnSpc>
                <a:spcPct val="90000"/>
              </a:lnSpc>
            </a:pPr>
            <a:r>
              <a:rPr lang="de-DE" sz="2400" b="0" u="none" strike="noStrike">
                <a:solidFill>
                  <a:srgbClr val="002060"/>
                </a:solidFill>
                <a:effectLst/>
                <a:uFillTx/>
                <a:latin typeface="Calibri"/>
              </a:rPr>
              <a:t>Halbschriftliches Rechnen</a:t>
            </a:r>
            <a:br>
              <a:rPr sz="2400"/>
            </a:br>
            <a:r>
              <a:rPr lang="de-DE" sz="3400" b="1" u="none" strike="noStrike">
                <a:solidFill>
                  <a:srgbClr val="0070c0"/>
                </a:solidFill>
                <a:effectLst/>
                <a:uFillTx/>
                <a:latin typeface="Calibri"/>
              </a:rPr>
              <a:t>Hauptstrategien halbschriftliche Subtraktion</a:t>
            </a:r>
            <a:endParaRPr lang="de-DE" sz="3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aphicFrame>
        <p:nvGraphicFramePr>
          <p:cNvPr id="231" name="Inhaltsplatzhalter 4"/>
          <p:cNvGraphicFramePr/>
          <p:nvPr/>
        </p:nvGraphicFramePr>
        <p:xfrm>
          <a:off x="744120" y="1943640"/>
          <a:ext cx="7931520" cy="3691080"/>
        </p:xfrm>
        <a:graphic>
          <a:graphicData uri="http://schemas.openxmlformats.org/drawingml/2006/table">
            <a:tbl>
              <a:tblPr/>
              <a:tblGrid>
                <a:gridCol w="2027520"/>
                <a:gridCol w="3990600"/>
                <a:gridCol w="1913760"/>
              </a:tblGrid>
              <a:tr h="746280">
                <a:tc>
                  <a:txBody>
                    <a:bodyPr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1" u="none" strike="noStrike">
                          <a:solidFill>
                            <a:schemeClr val="lt1"/>
                          </a:solidFill>
                          <a:effectLst/>
                          <a:uFillTx/>
                          <a:latin typeface="Calibri"/>
                        </a:rPr>
                        <a:t>Beispiel</a:t>
                      </a:r>
                      <a:endParaRPr lang="de-DE" sz="1800" b="0" u="none" strike="noStrike">
                        <a:solidFill>
                          <a:srgbClr val="ffffff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1" u="none" strike="noStrike">
                          <a:solidFill>
                            <a:schemeClr val="lt1"/>
                          </a:solidFill>
                          <a:effectLst/>
                          <a:uFillTx/>
                          <a:latin typeface="Calibri"/>
                        </a:rPr>
                        <a:t>Beschreibung</a:t>
                      </a:r>
                      <a:endParaRPr lang="de-DE" sz="1800" b="0" u="none" strike="noStrike">
                        <a:solidFill>
                          <a:srgbClr val="ffffff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1" u="none" strike="noStrike">
                          <a:solidFill>
                            <a:schemeClr val="lt1"/>
                          </a:solidFill>
                          <a:effectLst/>
                          <a:uFillTx/>
                          <a:latin typeface="Calibri"/>
                        </a:rPr>
                        <a:t>Strategie </a:t>
                      </a:r>
                      <a:endParaRPr lang="de-DE" sz="1800" b="0" u="none" strike="noStrike">
                        <a:solidFill>
                          <a:srgbClr val="ffffff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</a:tr>
              <a:tr h="1530720">
                <a:tc>
                  <a:txBody>
                    <a:bodyPr anchor="ctr">
                      <a:noAutofit/>
                    </a:bodyPr>
                    <a:p>
                      <a:pPr defTabSz="914400"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lang="de-DE" sz="1800" b="0" u="sng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599 – 234 = 365</a:t>
                      </a:r>
                      <a:endParaRPr lang="de-DE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lang="de-DE" sz="14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 </a:t>
                      </a: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500 – 200 = 300</a:t>
                      </a:r>
                      <a:endParaRPr lang="de-DE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   90 –   30 =   60</a:t>
                      </a:r>
                      <a:endParaRPr lang="de-DE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     9 –    4 =       5</a:t>
                      </a:r>
                      <a:endParaRPr lang="de-DE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Die Subtraktion erfolgt stellenweise, das heißt, H, Z und E werden getrennt von-einander subtrahiert. Dazu werden beide Zahlen in ihre Stellenwerte zerlegt.</a:t>
                      </a:r>
                      <a:endParaRPr lang="de-DE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de-DE" sz="20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1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</a:rPr>
                        <a:t>Stellenweise</a:t>
                      </a:r>
                      <a:endParaRPr lang="de-DE" sz="20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de-DE" sz="20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de-DE" sz="20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</a:tr>
              <a:tr h="1414080">
                <a:tc>
                  <a:txBody>
                    <a:bodyPr anchor="ctr">
                      <a:noAutofit/>
                    </a:bodyPr>
                    <a:p>
                      <a:pPr defTabSz="914400">
                        <a:lnSpc>
                          <a:spcPct val="107000"/>
                        </a:lnSpc>
                      </a:pPr>
                      <a:r>
                        <a:rPr lang="de-DE" sz="1800" b="0" u="sng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685 – 368 = 317</a:t>
                      </a:r>
                      <a:endParaRPr lang="de-DE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07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685 – 300 = 385</a:t>
                      </a:r>
                      <a:r>
                        <a:rPr lang="de-DE" sz="14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 </a:t>
                      </a: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385 –   60 = 325</a:t>
                      </a:r>
                      <a:r>
                        <a:rPr lang="de-DE" sz="14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 </a:t>
                      </a: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325 –     8 = 317</a:t>
                      </a:r>
                      <a:endParaRPr lang="de-DE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Der Minuend bleibt unverändert, während der Subtrahend schrittweise abgezogen wird. Vorgehensweise und Notationsform sind hierbei vielfältig. </a:t>
                      </a:r>
                      <a:endParaRPr lang="de-DE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de-DE" sz="20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1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</a:rPr>
                        <a:t>Schrittweise</a:t>
                      </a:r>
                      <a:endParaRPr lang="de-DE" sz="20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de-DE" sz="20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Titel 3"/>
          <p:cNvSpPr/>
          <p:nvPr/>
        </p:nvSpPr>
        <p:spPr>
          <a:xfrm>
            <a:off x="602640" y="791640"/>
            <a:ext cx="8352360" cy="115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defTabSz="914400">
              <a:lnSpc>
                <a:spcPct val="90000"/>
              </a:lnSpc>
            </a:pPr>
            <a:r>
              <a:rPr lang="de-DE" sz="2400" b="0" u="none" strike="noStrike">
                <a:solidFill>
                  <a:srgbClr val="002060"/>
                </a:solidFill>
                <a:effectLst/>
                <a:uFillTx/>
                <a:latin typeface="Calibri"/>
              </a:rPr>
              <a:t>Halbschriftliches Rechnen</a:t>
            </a:r>
            <a:br>
              <a:rPr sz="2400"/>
            </a:br>
            <a:r>
              <a:rPr lang="de-DE" sz="3400" b="1" u="none" strike="noStrike">
                <a:solidFill>
                  <a:srgbClr val="0070c0"/>
                </a:solidFill>
                <a:effectLst/>
                <a:uFillTx/>
                <a:latin typeface="Calibri"/>
              </a:rPr>
              <a:t>Hauptstrategien halbschriftliche Subtraktion</a:t>
            </a:r>
            <a:endParaRPr lang="de-DE" sz="3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aphicFrame>
        <p:nvGraphicFramePr>
          <p:cNvPr id="233" name="Inhaltsplatzhalter 4"/>
          <p:cNvGraphicFramePr/>
          <p:nvPr/>
        </p:nvGraphicFramePr>
        <p:xfrm>
          <a:off x="744120" y="1943640"/>
          <a:ext cx="7931520" cy="4578480"/>
        </p:xfrm>
        <a:graphic>
          <a:graphicData uri="http://schemas.openxmlformats.org/drawingml/2006/table">
            <a:tbl>
              <a:tblPr/>
              <a:tblGrid>
                <a:gridCol w="2027520"/>
                <a:gridCol w="3990600"/>
                <a:gridCol w="1913760"/>
              </a:tblGrid>
              <a:tr h="746280">
                <a:tc>
                  <a:txBody>
                    <a:bodyPr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1" u="none" strike="noStrike">
                          <a:solidFill>
                            <a:schemeClr val="lt1"/>
                          </a:solidFill>
                          <a:effectLst/>
                          <a:uFillTx/>
                          <a:latin typeface="Calibri"/>
                        </a:rPr>
                        <a:t>Beispiel</a:t>
                      </a:r>
                      <a:endParaRPr lang="de-DE" sz="1800" b="0" u="none" strike="noStrike">
                        <a:solidFill>
                          <a:srgbClr val="ffffff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1" u="none" strike="noStrike">
                          <a:solidFill>
                            <a:schemeClr val="lt1"/>
                          </a:solidFill>
                          <a:effectLst/>
                          <a:uFillTx/>
                          <a:latin typeface="Calibri"/>
                        </a:rPr>
                        <a:t>Beschreibung</a:t>
                      </a:r>
                      <a:endParaRPr lang="de-DE" sz="1800" b="0" u="none" strike="noStrike">
                        <a:solidFill>
                          <a:srgbClr val="ffffff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1" u="none" strike="noStrike">
                          <a:solidFill>
                            <a:schemeClr val="lt1"/>
                          </a:solidFill>
                          <a:effectLst/>
                          <a:uFillTx/>
                          <a:latin typeface="Calibri"/>
                        </a:rPr>
                        <a:t>Strategie </a:t>
                      </a:r>
                      <a:endParaRPr lang="de-DE" sz="1800" b="0" u="none" strike="noStrike">
                        <a:solidFill>
                          <a:srgbClr val="ffffff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</a:tr>
              <a:tr h="95472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lang="de-DE" sz="1800" b="0" u="sng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892– 689= 203</a:t>
                      </a:r>
                      <a:endParaRPr lang="de-DE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endParaRPr lang="de-DE" sz="10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689 + 3 + 200 = 892</a:t>
                      </a:r>
                      <a:endParaRPr lang="de-DE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Vom Subtrahenden wird in sinnvollen Schritten zum Minuenden ergänzt.</a:t>
                      </a:r>
                      <a:endParaRPr lang="de-DE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de-DE" sz="20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1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</a:rPr>
                        <a:t>Ergänzen</a:t>
                      </a:r>
                      <a:endParaRPr lang="de-DE" sz="20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</a:tr>
              <a:tr h="141408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endParaRPr lang="de-DE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07000"/>
                        </a:lnSpc>
                      </a:pPr>
                      <a:r>
                        <a:rPr lang="de-DE" sz="1800" b="0" u="sng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86 – 59 = 27</a:t>
                      </a: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 </a:t>
                      </a:r>
                      <a:br>
                        <a:rPr sz="1800"/>
                      </a:b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86 – 60 + 1 = 27</a:t>
                      </a:r>
                      <a:endParaRPr lang="de-DE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Durch Veränderung des Subtrahenden oder Minuenden hin zum vollen Zehner entsteht eine einfach zu lösende Aufgabe. Anschließend erfolgt eine Korrektur. </a:t>
                      </a:r>
                      <a:endParaRPr lang="de-DE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de-DE" sz="20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2000" b="1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</a:rPr>
                        <a:t>Nachbar- / Hilfsaufgabe</a:t>
                      </a:r>
                      <a:endParaRPr lang="de-DE" sz="20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</a:tr>
              <a:tr h="141408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endParaRPr lang="de-DE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lang="de-DE" sz="1800" b="0" u="sng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48 – 26 = 22</a:t>
                      </a:r>
                      <a:endParaRPr lang="de-DE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52 – 30 = 22</a:t>
                      </a:r>
                      <a:endParaRPr lang="de-DE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7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Durch das gleichsinnige Verändern von Minuend und Subtrahend entsteht eine einfach zu lösende Aufgabe (gemäß dem Gesetz der Konstanz der Differenz)</a:t>
                      </a:r>
                      <a:endParaRPr lang="de-DE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endParaRPr lang="de-DE" sz="20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lang="de-DE" sz="2000" b="1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Gleichsinniges Verändern</a:t>
                      </a:r>
                      <a:endParaRPr lang="de-DE" sz="20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Titel 3"/>
          <p:cNvSpPr/>
          <p:nvPr/>
        </p:nvSpPr>
        <p:spPr>
          <a:xfrm>
            <a:off x="602640" y="791640"/>
            <a:ext cx="8352360" cy="115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defTabSz="914400">
              <a:lnSpc>
                <a:spcPct val="90000"/>
              </a:lnSpc>
            </a:pPr>
            <a:r>
              <a:rPr lang="de-DE" sz="2400" b="0" u="none" strike="noStrike">
                <a:solidFill>
                  <a:srgbClr val="002060"/>
                </a:solidFill>
                <a:effectLst/>
                <a:uFillTx/>
                <a:latin typeface="Calibri"/>
              </a:rPr>
              <a:t>Halbschriftliches Rechnen</a:t>
            </a:r>
            <a:br>
              <a:rPr sz="2400"/>
            </a:br>
            <a:r>
              <a:rPr lang="de-DE" sz="3400" b="1" u="none" strike="noStrike">
                <a:solidFill>
                  <a:srgbClr val="0070c0"/>
                </a:solidFill>
                <a:effectLst/>
                <a:uFillTx/>
                <a:latin typeface="Calibri"/>
              </a:rPr>
              <a:t>Schülerbeispiele</a:t>
            </a:r>
            <a:endParaRPr lang="de-DE" sz="3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35" name="Grafik 4" descr="Ein Bild, das Text enthält.&#10;&#10;Automatisch generierte Beschreibung"/>
          <p:cNvPicPr/>
          <p:nvPr/>
        </p:nvPicPr>
        <p:blipFill>
          <a:blip r:embed="rId1"/>
          <a:stretch/>
        </p:blipFill>
        <p:spPr>
          <a:xfrm>
            <a:off x="0" y="1557360"/>
            <a:ext cx="5041080" cy="31489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36" name="Grafik 8" descr="Ein Bild, das Text enthält.&#10;&#10;Automatisch generierte Beschreibung"/>
          <p:cNvPicPr/>
          <p:nvPr/>
        </p:nvPicPr>
        <p:blipFill>
          <a:blip r:embed="rId2"/>
          <a:stretch/>
        </p:blipFill>
        <p:spPr>
          <a:xfrm>
            <a:off x="4170240" y="3708360"/>
            <a:ext cx="5041080" cy="3148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37" name="Textfeld 10"/>
          <p:cNvSpPr/>
          <p:nvPr/>
        </p:nvSpPr>
        <p:spPr>
          <a:xfrm>
            <a:off x="196920" y="6066360"/>
            <a:ext cx="2052360" cy="337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lang="de-DE" sz="1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Quelle: Primakom </a:t>
            </a:r>
            <a:r>
              <a:rPr lang="de-DE" sz="1600" b="0" u="sng" strike="noStrike">
                <a:solidFill>
                  <a:schemeClr val="dk1"/>
                </a:solidFill>
                <a:effectLst/>
                <a:uFillTx/>
                <a:latin typeface="Calibri"/>
                <a:hlinkClick r:id="rId3"/>
              </a:rPr>
              <a:t>Link</a:t>
            </a:r>
            <a:endParaRPr lang="de-DE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Titel 3"/>
          <p:cNvSpPr/>
          <p:nvPr/>
        </p:nvSpPr>
        <p:spPr>
          <a:xfrm>
            <a:off x="602640" y="791640"/>
            <a:ext cx="8352360" cy="115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defTabSz="914400">
              <a:lnSpc>
                <a:spcPct val="90000"/>
              </a:lnSpc>
            </a:pPr>
            <a:r>
              <a:rPr lang="de-DE" sz="2400" b="0" u="none" strike="noStrike">
                <a:solidFill>
                  <a:srgbClr val="002060"/>
                </a:solidFill>
                <a:effectLst/>
                <a:uFillTx/>
                <a:latin typeface="Calibri"/>
              </a:rPr>
              <a:t>Halbschriftliches Rechnen</a:t>
            </a:r>
            <a:br>
              <a:rPr sz="2400"/>
            </a:br>
            <a:r>
              <a:rPr lang="de-DE" sz="3400" b="1" u="none" strike="noStrike">
                <a:solidFill>
                  <a:srgbClr val="0070c0"/>
                </a:solidFill>
                <a:effectLst/>
                <a:uFillTx/>
                <a:latin typeface="Calibri"/>
              </a:rPr>
              <a:t>Schülerbeispiele</a:t>
            </a:r>
            <a:endParaRPr lang="de-DE" sz="3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39" name="Grafik 6" descr="Ein Bild, das Text enthält.&#10;&#10;Automatisch generierte Beschreibung"/>
          <p:cNvPicPr/>
          <p:nvPr/>
        </p:nvPicPr>
        <p:blipFill>
          <a:blip r:embed="rId1"/>
          <a:stretch/>
        </p:blipFill>
        <p:spPr>
          <a:xfrm>
            <a:off x="2050920" y="2373480"/>
            <a:ext cx="5041080" cy="2780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40" name="Textfeld 7"/>
          <p:cNvSpPr/>
          <p:nvPr/>
        </p:nvSpPr>
        <p:spPr>
          <a:xfrm>
            <a:off x="196920" y="6066360"/>
            <a:ext cx="2052360" cy="337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lang="de-DE" sz="1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Quelle: Primakom </a:t>
            </a:r>
            <a:r>
              <a:rPr lang="de-DE" sz="1600" b="0" u="sng" strike="noStrike">
                <a:solidFill>
                  <a:schemeClr val="dk1"/>
                </a:solidFill>
                <a:effectLst/>
                <a:uFillTx/>
                <a:latin typeface="Calibri"/>
                <a:hlinkClick r:id="rId2"/>
              </a:rPr>
              <a:t>Link</a:t>
            </a:r>
            <a:endParaRPr lang="de-DE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Picture 2" descr="D:\vSe\Pictures\MP Navigator EX\Scan__0008.tif"/>
          <p:cNvPicPr/>
          <p:nvPr/>
        </p:nvPicPr>
        <p:blipFill>
          <a:blip r:embed="rId1"/>
          <a:srcRect l="0" t="10061" r="0" b="48517"/>
          <a:stretch/>
        </p:blipFill>
        <p:spPr>
          <a:xfrm>
            <a:off x="2087640" y="2706480"/>
            <a:ext cx="4967640" cy="2910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42" name="Textfeld 2"/>
          <p:cNvSpPr/>
          <p:nvPr/>
        </p:nvSpPr>
        <p:spPr>
          <a:xfrm>
            <a:off x="611280" y="1869120"/>
            <a:ext cx="8234640" cy="891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lang="de-DE" sz="2800" b="1" u="none" strike="noStrike">
                <a:solidFill>
                  <a:schemeClr val="dk1"/>
                </a:solidFill>
                <a:effectLst/>
                <a:uFillTx/>
                <a:latin typeface="Calibri"/>
                <a:ea typeface="ＭＳ Ｐゴシック"/>
              </a:rPr>
              <a:t>zu Subtraktionsaufgaben – wo liegt das Problem? </a:t>
            </a:r>
            <a:endParaRPr lang="de-DE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de-DE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43" name="Titel 3"/>
          <p:cNvSpPr/>
          <p:nvPr/>
        </p:nvSpPr>
        <p:spPr>
          <a:xfrm>
            <a:off x="611280" y="692280"/>
            <a:ext cx="8352360" cy="115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90000"/>
              </a:lnSpc>
            </a:pPr>
            <a:br>
              <a:rPr sz="2400"/>
            </a:br>
            <a:r>
              <a:rPr lang="de-DE" sz="3600" b="1" u="none" strike="noStrike">
                <a:solidFill>
                  <a:srgbClr val="002060"/>
                </a:solidFill>
                <a:effectLst/>
                <a:uFillTx/>
                <a:latin typeface="Calibri"/>
              </a:rPr>
              <a:t>Exkurs: Diagnostik</a:t>
            </a:r>
            <a:endParaRPr lang="de-DE" sz="3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" descr="Video_Subtraktion_86-4.mp4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07960" y="380880"/>
            <a:ext cx="8127360" cy="6095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3" dur="indefinite" restart="never" nodeType="tmRoot">
          <p:childTnLst>
            <p:seq>
              <p:cTn id="64" dur="indefinite" nodeType="mainSeq">
                <p:childTnLst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11893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>
              <p:cMediaNode>
                <p:cTn>
                  <p:stCondLst>
                    <p:cond delay="indefinite"/>
                  </p:stCondLst>
                </p:cTn>
                <p:tgtEl>
                  <p:spTgt spid="244"/>
                </p:tgtEl>
              </p:cMediaNode>
            </p:video>
            <p:seq>
              <p:cTn id="69" restart="whenNotActive" fill="hold" nodeType="interactiveSeq">
                <p:stCondLst>
                  <p:cond delay="0" evt="onClick">
                    <p:tgtEl>
                      <p:spTgt spid="244"/>
                    </p:tgtEl>
                  </p:cond>
                </p:stCondLst>
                <p:childTnLst>
                  <p:par>
                    <p:cTn id="70" fill="hold">
                      <p:stCondLst>
                        <p:cond delay="0" evt="onClick">
                          <p:tgtEl>
                            <p:spTgt spid="244"/>
                          </p:tgtEl>
                        </p:cond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3" dur="1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rafik 3" descr="Ein Bild, das Text, Spielzeug, Cartoon, Im Haus enthält.&#10;&#10;Automatisch generierte Beschreibung"/>
          <p:cNvPicPr/>
          <p:nvPr/>
        </p:nvPicPr>
        <p:blipFill>
          <a:blip r:embed="rId1"/>
          <a:stretch/>
        </p:blipFill>
        <p:spPr>
          <a:xfrm>
            <a:off x="2675160" y="1874520"/>
            <a:ext cx="3144240" cy="4445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46" name="Titel 3"/>
          <p:cNvSpPr/>
          <p:nvPr/>
        </p:nvSpPr>
        <p:spPr>
          <a:xfrm>
            <a:off x="395280" y="537120"/>
            <a:ext cx="8352360" cy="115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defTabSz="914400">
              <a:lnSpc>
                <a:spcPct val="90000"/>
              </a:lnSpc>
            </a:pPr>
            <a:br>
              <a:rPr sz="2400"/>
            </a:br>
            <a:r>
              <a:rPr lang="de-DE" sz="3600" b="1" u="none" strike="noStrike">
                <a:solidFill>
                  <a:srgbClr val="00b050"/>
                </a:solidFill>
                <a:effectLst/>
                <a:uFillTx/>
                <a:latin typeface="Calibri"/>
              </a:rPr>
              <a:t>Praxisbeispiel: Zählmaschine</a:t>
            </a:r>
            <a:endParaRPr lang="de-DE" sz="3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rafik 13" descr="Ein Bild, das Text, Screenshot, Schrift enthält.&#10;&#10;Automatisch generierte Beschreibung"/>
          <p:cNvPicPr/>
          <p:nvPr/>
        </p:nvPicPr>
        <p:blipFill>
          <a:blip r:embed="rId1"/>
          <a:stretch/>
        </p:blipFill>
        <p:spPr>
          <a:xfrm>
            <a:off x="271800" y="1811520"/>
            <a:ext cx="3309480" cy="3296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48" name="Textfeld 8"/>
          <p:cNvSpPr/>
          <p:nvPr/>
        </p:nvSpPr>
        <p:spPr>
          <a:xfrm>
            <a:off x="325440" y="5579280"/>
            <a:ext cx="3114360" cy="337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lang="de-DE" sz="1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Fachanforderungen, S. 35, Kl. 4</a:t>
            </a:r>
            <a:endParaRPr lang="de-DE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49" name="Bild 10"/>
          <p:cNvPicPr/>
          <p:nvPr/>
        </p:nvPicPr>
        <p:blipFill>
          <a:blip r:embed="rId2"/>
          <a:stretch/>
        </p:blipFill>
        <p:spPr>
          <a:xfrm>
            <a:off x="3825720" y="1811520"/>
            <a:ext cx="5298840" cy="38955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50" name="Bildplatzhalter 9" descr="Ein Bild, das Text, Screenshot, Schrift enthält.&#10;&#10;Automatisch generierte Beschreibung"/>
          <p:cNvPicPr/>
          <p:nvPr/>
        </p:nvPicPr>
        <p:blipFill>
          <a:blip r:embed="rId3"/>
          <a:srcRect l="0" t="25093" r="0" b="25093"/>
          <a:stretch/>
        </p:blipFill>
        <p:spPr>
          <a:xfrm>
            <a:off x="6170760" y="6173640"/>
            <a:ext cx="1164600" cy="5770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51" name="Textfeld 14"/>
          <p:cNvSpPr/>
          <p:nvPr/>
        </p:nvSpPr>
        <p:spPr>
          <a:xfrm>
            <a:off x="3825720" y="5707800"/>
            <a:ext cx="3114360" cy="337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lang="de-DE" sz="1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Bildungsstandards, S. 14</a:t>
            </a:r>
            <a:endParaRPr lang="de-DE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52" name="Titel 3"/>
          <p:cNvSpPr/>
          <p:nvPr/>
        </p:nvSpPr>
        <p:spPr>
          <a:xfrm>
            <a:off x="395280" y="614160"/>
            <a:ext cx="8352360" cy="115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defTabSz="914400">
              <a:lnSpc>
                <a:spcPct val="90000"/>
              </a:lnSpc>
            </a:pPr>
            <a:br>
              <a:rPr sz="2400"/>
            </a:br>
            <a:r>
              <a:rPr lang="de-DE" sz="3600" b="1" u="none" strike="noStrike">
                <a:solidFill>
                  <a:srgbClr val="0070c0"/>
                </a:solidFill>
                <a:effectLst/>
                <a:uFillTx/>
                <a:latin typeface="Calibri"/>
              </a:rPr>
              <a:t>Halbschriftliches Rechnen – Warum?</a:t>
            </a:r>
            <a:endParaRPr lang="de-DE" sz="3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53" name="Rechteck 5"/>
          <p:cNvSpPr/>
          <p:nvPr/>
        </p:nvSpPr>
        <p:spPr>
          <a:xfrm>
            <a:off x="292680" y="2420640"/>
            <a:ext cx="3288600" cy="2615400"/>
          </a:xfrm>
          <a:prstGeom prst="rect">
            <a:avLst/>
          </a:prstGeom>
          <a:solidFill>
            <a:srgbClr val="00b050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254" name="Rechteck 7"/>
          <p:cNvSpPr/>
          <p:nvPr/>
        </p:nvSpPr>
        <p:spPr>
          <a:xfrm>
            <a:off x="3825720" y="2612520"/>
            <a:ext cx="5298840" cy="2061720"/>
          </a:xfrm>
          <a:prstGeom prst="rect">
            <a:avLst/>
          </a:prstGeom>
          <a:solidFill>
            <a:srgbClr val="00b050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Inhaltsplatzhalter 1"/>
          <p:cNvSpPr/>
          <p:nvPr/>
        </p:nvSpPr>
        <p:spPr>
          <a:xfrm>
            <a:off x="611280" y="1920240"/>
            <a:ext cx="8124120" cy="342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314280" indent="-30312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Sie unterscheiden die </a:t>
            </a:r>
            <a:r>
              <a:rPr lang="de-DE" sz="24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vier Rechenmethoden </a:t>
            </a: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der GS und beurteilen deren Relevanz im Lernprozess.</a:t>
            </a:r>
            <a:endParaRPr lang="de-DE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14280" indent="-30312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Sie erfassen </a:t>
            </a:r>
            <a:r>
              <a:rPr lang="de-DE" sz="24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halbschriftliches </a:t>
            </a: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und</a:t>
            </a:r>
            <a:r>
              <a:rPr lang="de-DE" sz="24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 schriftliches Rechnen </a:t>
            </a: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unter der Maßgabe der </a:t>
            </a:r>
            <a:r>
              <a:rPr lang="de-DE" sz="24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Verstehensorientierung.</a:t>
            </a:r>
            <a:endParaRPr lang="de-DE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14280" indent="-30312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</a:pPr>
            <a:r>
              <a:rPr lang="de-DE" sz="2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Sie veranschaulichen </a:t>
            </a:r>
            <a:r>
              <a:rPr lang="de-DE" sz="2400" b="1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Zusammenhänge </a:t>
            </a:r>
            <a:r>
              <a:rPr lang="de-DE" sz="2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zwischen</a:t>
            </a:r>
            <a:r>
              <a:rPr lang="de-DE" sz="2400" b="1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 halbschrift-licher Rechenstrategien </a:t>
            </a:r>
            <a:r>
              <a:rPr lang="de-DE" sz="2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und</a:t>
            </a:r>
            <a:r>
              <a:rPr lang="de-DE" sz="2400" b="1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 schriftlicher Verfahren</a:t>
            </a:r>
            <a:r>
              <a:rPr lang="de-DE" sz="2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.</a:t>
            </a:r>
            <a:endParaRPr lang="de-DE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4" name="Titel 3"/>
          <p:cNvSpPr/>
          <p:nvPr/>
        </p:nvSpPr>
        <p:spPr>
          <a:xfrm>
            <a:off x="611280" y="703440"/>
            <a:ext cx="8352360" cy="115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90000"/>
              </a:lnSpc>
            </a:pPr>
            <a:r>
              <a:rPr lang="de-DE" sz="2200" b="0" u="none" strike="noStrike">
                <a:solidFill>
                  <a:srgbClr val="002060"/>
                </a:solidFill>
                <a:effectLst/>
                <a:uFillTx/>
                <a:latin typeface="Calibri"/>
              </a:rPr>
              <a:t>Rechenmethoden – halbschriftliches u. schriftliches Rechnen </a:t>
            </a:r>
            <a:endParaRPr lang="de-DE" sz="2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90000"/>
              </a:lnSpc>
            </a:pPr>
            <a:r>
              <a:rPr lang="de-DE" sz="3600" b="1" u="none" strike="noStrike">
                <a:solidFill>
                  <a:srgbClr val="002060"/>
                </a:solidFill>
                <a:effectLst/>
                <a:uFillTx/>
                <a:latin typeface="Calibri"/>
              </a:rPr>
              <a:t>Ziele der Veranstaltung 3.1 </a:t>
            </a:r>
            <a:endParaRPr lang="de-DE" sz="3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45" name="Grafik 6"/>
          <p:cNvPicPr/>
          <p:nvPr/>
        </p:nvPicPr>
        <p:blipFill>
          <a:blip r:embed="rId1"/>
          <a:stretch/>
        </p:blipFill>
        <p:spPr>
          <a:xfrm>
            <a:off x="7596360" y="110160"/>
            <a:ext cx="1367280" cy="9745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Textfeld 9"/>
          <p:cNvSpPr/>
          <p:nvPr/>
        </p:nvSpPr>
        <p:spPr>
          <a:xfrm>
            <a:off x="602640" y="2112120"/>
            <a:ext cx="8071560" cy="374004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93760" indent="-293760" defTabSz="914400">
              <a:lnSpc>
                <a:spcPct val="100000"/>
              </a:lnSpc>
              <a:spcAft>
                <a:spcPts val="1199"/>
              </a:spcAft>
              <a:buClr>
                <a:srgbClr val="0070c0"/>
              </a:buClr>
              <a:buSzPct val="120000"/>
              <a:buFont typeface="Arial"/>
              <a:buChar char="•"/>
            </a:pPr>
            <a:r>
              <a:rPr lang="de-DE" sz="2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Ziel des Mathematikunterrichts sollte sein, Schülerinnen und Schüler zum </a:t>
            </a:r>
            <a:r>
              <a:rPr lang="de-DE" sz="26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flexiblen Rechnen </a:t>
            </a:r>
            <a:r>
              <a:rPr lang="de-DE" sz="2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zu befähigen.</a:t>
            </a:r>
            <a:endParaRPr lang="de-DE" sz="2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93760" indent="-293760" defTabSz="914400">
              <a:lnSpc>
                <a:spcPct val="100000"/>
              </a:lnSpc>
              <a:spcAft>
                <a:spcPts val="1199"/>
              </a:spcAft>
              <a:buClr>
                <a:srgbClr val="0070c0"/>
              </a:buClr>
              <a:buSzPct val="120000"/>
              <a:buFont typeface="Arial"/>
              <a:buChar char="•"/>
            </a:pPr>
            <a:r>
              <a:rPr lang="de-DE" sz="26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Flexible Rechner</a:t>
            </a:r>
            <a:r>
              <a:rPr lang="de-DE" sz="2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 wenden unterschiedliche Rechenmethoden und Rechenstrategien zweckmäßig an</a:t>
            </a:r>
            <a:endParaRPr lang="de-DE" sz="2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93760" indent="-293760" defTabSz="914400">
              <a:lnSpc>
                <a:spcPct val="100000"/>
              </a:lnSpc>
              <a:spcAft>
                <a:spcPts val="1199"/>
              </a:spcAft>
              <a:buClr>
                <a:srgbClr val="0070c0"/>
              </a:buClr>
              <a:buSzPct val="120000"/>
              <a:buFont typeface="Arial"/>
              <a:buChar char="•"/>
            </a:pPr>
            <a:r>
              <a:rPr lang="de-DE" sz="26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Für flexibles Rechnen </a:t>
            </a:r>
            <a:r>
              <a:rPr lang="de-DE" sz="2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ist </a:t>
            </a:r>
            <a:r>
              <a:rPr lang="de-DE" sz="26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Zahlensinn </a:t>
            </a:r>
            <a:r>
              <a:rPr lang="de-DE" sz="2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- ein Gespür für Zahlen, Zahlbeziehungen und strukturellen Zusammenhängen – notwendig.</a:t>
            </a:r>
            <a:endParaRPr lang="de-DE" sz="2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10000"/>
              </a:lnSpc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endParaRPr lang="de-DE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56" name="Titel 3"/>
          <p:cNvSpPr/>
          <p:nvPr/>
        </p:nvSpPr>
        <p:spPr>
          <a:xfrm>
            <a:off x="602640" y="639000"/>
            <a:ext cx="8352360" cy="115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defTabSz="914400">
              <a:lnSpc>
                <a:spcPct val="90000"/>
              </a:lnSpc>
            </a:pPr>
            <a:r>
              <a:rPr lang="de-DE" sz="2400" b="0" u="none" strike="noStrike">
                <a:solidFill>
                  <a:srgbClr val="002060"/>
                </a:solidFill>
                <a:effectLst/>
                <a:uFillTx/>
                <a:latin typeface="Calibri"/>
              </a:rPr>
              <a:t>Flexibles Rechnen</a:t>
            </a:r>
            <a:br>
              <a:rPr sz="2400"/>
            </a:br>
            <a:r>
              <a:rPr lang="de-DE" sz="3600" b="1" u="none" strike="noStrike">
                <a:solidFill>
                  <a:srgbClr val="0070c0"/>
                </a:solidFill>
                <a:effectLst/>
                <a:uFillTx/>
                <a:latin typeface="Calibri"/>
              </a:rPr>
              <a:t>Ziel des Mathematikunterrichts</a:t>
            </a:r>
            <a:endParaRPr lang="de-DE" sz="3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Textfeld 9"/>
          <p:cNvSpPr/>
          <p:nvPr/>
        </p:nvSpPr>
        <p:spPr>
          <a:xfrm>
            <a:off x="525240" y="1865160"/>
            <a:ext cx="8352360" cy="46234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44440" indent="-244440" defTabSz="914400">
              <a:lnSpc>
                <a:spcPct val="100000"/>
              </a:lnSpc>
              <a:spcAft>
                <a:spcPts val="1500"/>
              </a:spcAft>
              <a:buClr>
                <a:srgbClr val="0070c0"/>
              </a:buClr>
              <a:buFont typeface="Arial"/>
              <a:buChar char="•"/>
            </a:pPr>
            <a:r>
              <a:rPr lang="de-DE" sz="2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über eine </a:t>
            </a:r>
            <a:r>
              <a:rPr lang="de-DE" sz="26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plausible Zahl- u. Größenvorstellung </a:t>
            </a:r>
            <a:r>
              <a:rPr lang="de-DE" sz="2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verfügen,</a:t>
            </a:r>
            <a:endParaRPr lang="de-DE" sz="2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44440" indent="-244440" defTabSz="914400">
              <a:lnSpc>
                <a:spcPct val="100000"/>
              </a:lnSpc>
              <a:spcAft>
                <a:spcPts val="1500"/>
              </a:spcAft>
              <a:buClr>
                <a:srgbClr val="0070c0"/>
              </a:buClr>
              <a:buFont typeface="Arial"/>
              <a:buChar char="•"/>
            </a:pPr>
            <a:r>
              <a:rPr lang="de-DE" sz="26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Abschätzen</a:t>
            </a:r>
            <a:r>
              <a:rPr lang="de-DE" sz="2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 und </a:t>
            </a:r>
            <a:r>
              <a:rPr lang="de-DE" sz="26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Überschlagen</a:t>
            </a:r>
            <a:r>
              <a:rPr lang="de-DE" sz="2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 können,</a:t>
            </a:r>
            <a:endParaRPr lang="de-DE" sz="2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44440" indent="-244440" defTabSz="914400">
              <a:lnSpc>
                <a:spcPct val="100000"/>
              </a:lnSpc>
              <a:spcAft>
                <a:spcPts val="1500"/>
              </a:spcAft>
              <a:buClr>
                <a:srgbClr val="0070c0"/>
              </a:buClr>
              <a:buFont typeface="Arial"/>
              <a:buChar char="•"/>
            </a:pPr>
            <a:r>
              <a:rPr lang="de-DE" sz="2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ein Gefühl dafür haben, wann ein </a:t>
            </a:r>
            <a:r>
              <a:rPr lang="de-DE" sz="26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genaues Ergebnis </a:t>
            </a:r>
            <a:r>
              <a:rPr lang="de-DE" sz="2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not-wendig und wann ein </a:t>
            </a:r>
            <a:r>
              <a:rPr lang="de-DE" sz="26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ungefähres Ergebnis </a:t>
            </a:r>
            <a:r>
              <a:rPr lang="de-DE" sz="2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ausreichend ist,</a:t>
            </a:r>
            <a:endParaRPr lang="de-DE" sz="2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44440" indent="-244440" defTabSz="914400">
              <a:lnSpc>
                <a:spcPct val="100000"/>
              </a:lnSpc>
              <a:spcAft>
                <a:spcPts val="1500"/>
              </a:spcAft>
              <a:buClr>
                <a:srgbClr val="0070c0"/>
              </a:buClr>
              <a:buFont typeface="Arial"/>
              <a:buChar char="•"/>
            </a:pPr>
            <a:r>
              <a:rPr lang="de-DE" sz="26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Zahlbeziehungen, Zusammenhänge, Regelhaftigkeiten </a:t>
            </a:r>
            <a:r>
              <a:rPr lang="de-DE" sz="2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und </a:t>
            </a:r>
            <a:r>
              <a:rPr lang="de-DE" sz="26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Gesetzmäßigkeiten</a:t>
            </a:r>
            <a:r>
              <a:rPr lang="de-DE" sz="2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 erkennen und nutzen können,</a:t>
            </a:r>
            <a:endParaRPr lang="de-DE" sz="2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44440" indent="-244440" defTabSz="914400">
              <a:lnSpc>
                <a:spcPct val="100000"/>
              </a:lnSpc>
              <a:spcAft>
                <a:spcPts val="1500"/>
              </a:spcAft>
              <a:buClr>
                <a:srgbClr val="0070c0"/>
              </a:buClr>
              <a:buFont typeface="Arial"/>
              <a:buChar char="•"/>
            </a:pPr>
            <a:r>
              <a:rPr lang="de-DE" sz="2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über die </a:t>
            </a:r>
            <a:r>
              <a:rPr lang="de-DE" sz="26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Zweckmäßigkeit</a:t>
            </a:r>
            <a:r>
              <a:rPr lang="de-DE" sz="2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 von </a:t>
            </a:r>
            <a:r>
              <a:rPr lang="de-DE" sz="26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Rechenmethoden</a:t>
            </a:r>
            <a:r>
              <a:rPr lang="de-DE" sz="2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 und </a:t>
            </a:r>
            <a:r>
              <a:rPr lang="de-DE" sz="26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Rechenstrategien</a:t>
            </a:r>
            <a:r>
              <a:rPr lang="de-DE" sz="2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 entscheiden können.</a:t>
            </a:r>
            <a:endParaRPr lang="de-DE" sz="2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spcAft>
                <a:spcPts val="1199"/>
              </a:spcAft>
            </a:pPr>
            <a:endParaRPr lang="de-DE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58" name="Titel 3"/>
          <p:cNvSpPr/>
          <p:nvPr/>
        </p:nvSpPr>
        <p:spPr>
          <a:xfrm>
            <a:off x="602640" y="639000"/>
            <a:ext cx="8352360" cy="115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defTabSz="914400">
              <a:lnSpc>
                <a:spcPct val="90000"/>
              </a:lnSpc>
            </a:pPr>
            <a:r>
              <a:rPr lang="de-DE" sz="2400" b="0" u="none" strike="noStrike">
                <a:solidFill>
                  <a:srgbClr val="002060"/>
                </a:solidFill>
                <a:effectLst/>
                <a:uFillTx/>
                <a:latin typeface="Calibri"/>
              </a:rPr>
              <a:t>Flexibles Rechnen</a:t>
            </a:r>
            <a:br>
              <a:rPr sz="2400"/>
            </a:br>
            <a:r>
              <a:rPr lang="de-DE" sz="3600" b="1" u="none" strike="noStrike">
                <a:solidFill>
                  <a:srgbClr val="0070c0"/>
                </a:solidFill>
                <a:effectLst/>
                <a:uFillTx/>
                <a:latin typeface="Calibri"/>
              </a:rPr>
              <a:t>Um flexibel zu rechnen, muss man…</a:t>
            </a:r>
            <a:endParaRPr lang="de-DE" sz="3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/>
          </p:nvPr>
        </p:nvSpPr>
        <p:spPr>
          <a:xfrm>
            <a:off x="395280" y="2022840"/>
            <a:ext cx="8756280" cy="3418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100000"/>
              </a:lnSpc>
              <a:spcBef>
                <a:spcPts val="499"/>
              </a:spcBef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de-DE" sz="2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rechnen SuS mit </a:t>
            </a:r>
            <a:r>
              <a:rPr lang="de-DE" sz="26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ganzen Zahlen,</a:t>
            </a:r>
            <a:endParaRPr lang="de-DE" sz="2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499"/>
              </a:spcBef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de-DE" sz="2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erweitern SuS ihren </a:t>
            </a:r>
            <a:r>
              <a:rPr lang="de-DE" sz="26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Zahlenblick,</a:t>
            </a:r>
            <a:endParaRPr lang="de-DE" sz="2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499"/>
              </a:spcBef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de-DE" sz="2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spielen </a:t>
            </a:r>
            <a:r>
              <a:rPr lang="de-DE" sz="26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Zahlvorstellungen </a:t>
            </a:r>
            <a:r>
              <a:rPr lang="de-DE" sz="2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eine Rolle,</a:t>
            </a:r>
            <a:endParaRPr lang="de-DE" sz="2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499"/>
              </a:spcBef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de-DE" sz="2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gehen SuS </a:t>
            </a:r>
            <a:r>
              <a:rPr lang="de-DE" sz="26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flexibel mit Zahlen </a:t>
            </a:r>
            <a:r>
              <a:rPr lang="de-DE" sz="2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um,</a:t>
            </a:r>
            <a:endParaRPr lang="de-DE" sz="2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de-DE" sz="2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wird oft ein </a:t>
            </a:r>
            <a:r>
              <a:rPr lang="de-DE" sz="26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ökonomischer Lösungsweg </a:t>
            </a:r>
            <a:r>
              <a:rPr lang="de-DE" sz="2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gewählt,</a:t>
            </a:r>
            <a:endParaRPr lang="de-DE" sz="2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de-DE" sz="2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entwickeln sich </a:t>
            </a:r>
            <a:r>
              <a:rPr lang="de-DE" sz="26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Kopfrechenstrategien</a:t>
            </a:r>
            <a:r>
              <a:rPr lang="de-DE" sz="2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 für größere Zahlenbereiche.</a:t>
            </a:r>
            <a:endParaRPr lang="de-DE" sz="2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de-DE" sz="2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wird die Grundlage für schriftliche Algorithmen gelegt.</a:t>
            </a:r>
            <a:endParaRPr lang="de-DE" sz="2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499"/>
              </a:spcBef>
              <a:spcAft>
                <a:spcPts val="601"/>
              </a:spcAft>
              <a:buNone/>
              <a:tabLst>
                <a:tab algn="l" pos="0"/>
              </a:tabLst>
            </a:pPr>
            <a:endParaRPr lang="de-DE" sz="2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lang="de-DE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60" name="Titel 3"/>
          <p:cNvSpPr/>
          <p:nvPr/>
        </p:nvSpPr>
        <p:spPr>
          <a:xfrm>
            <a:off x="395280" y="666000"/>
            <a:ext cx="8352360" cy="115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defTabSz="914400">
              <a:lnSpc>
                <a:spcPct val="90000"/>
              </a:lnSpc>
            </a:pPr>
            <a:br>
              <a:rPr sz="2400"/>
            </a:br>
            <a:r>
              <a:rPr lang="de-DE" sz="3400" b="1" u="none" strike="noStrike">
                <a:solidFill>
                  <a:srgbClr val="0070c0"/>
                </a:solidFill>
                <a:effectLst/>
                <a:uFillTx/>
                <a:latin typeface="Calibri"/>
              </a:rPr>
              <a:t>Durch halbschriftliche Strategien…</a:t>
            </a:r>
            <a:endParaRPr lang="de-DE" sz="3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Inhaltsplatzhalter 2"/>
          <p:cNvSpPr/>
          <p:nvPr/>
        </p:nvSpPr>
        <p:spPr>
          <a:xfrm>
            <a:off x="453240" y="1917000"/>
            <a:ext cx="8504280" cy="503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marL="90360" indent="-11160" defTabSz="914400">
              <a:lnSpc>
                <a:spcPct val="120000"/>
              </a:lnSpc>
              <a:tabLst>
                <a:tab algn="l" pos="0"/>
              </a:tabLst>
            </a:pPr>
            <a:r>
              <a:rPr lang="de-DE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Die </a:t>
            </a:r>
            <a:r>
              <a:rPr lang="de-DE" sz="28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Konsequenzen</a:t>
            </a:r>
            <a:r>
              <a:rPr lang="de-DE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, die sich aus dem Konzept des </a:t>
            </a:r>
            <a:r>
              <a:rPr lang="de-DE" sz="28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flexiblen</a:t>
            </a:r>
            <a:r>
              <a:rPr lang="de-DE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de-DE" sz="28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Rechnens</a:t>
            </a:r>
            <a:r>
              <a:rPr lang="de-DE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 und der </a:t>
            </a:r>
            <a:r>
              <a:rPr lang="de-DE" sz="28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relativierten</a:t>
            </a:r>
            <a:r>
              <a:rPr lang="de-DE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de-DE" sz="28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Sichtweise</a:t>
            </a:r>
            <a:r>
              <a:rPr lang="de-DE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 der </a:t>
            </a:r>
            <a:r>
              <a:rPr lang="de-DE" sz="28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Rechenmethoden</a:t>
            </a:r>
            <a:r>
              <a:rPr lang="de-DE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 ergeben, lassen sich kurz in folgenden Stichwörtern zusammenfassen:</a:t>
            </a:r>
            <a:endParaRPr lang="de-DE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43080" algn="ctr" defTabSz="914400">
              <a:lnSpc>
                <a:spcPct val="160000"/>
              </a:lnSpc>
              <a:spcBef>
                <a:spcPts val="641"/>
              </a:spcBef>
              <a:tabLst>
                <a:tab algn="l" pos="0"/>
              </a:tabLst>
            </a:pPr>
            <a:r>
              <a:rPr lang="de-DE" sz="3200" b="1" u="none" strike="noStrike">
                <a:solidFill>
                  <a:srgbClr val="c00000"/>
                </a:solidFill>
                <a:effectLst/>
                <a:uFillTx/>
                <a:latin typeface="Calibri"/>
              </a:rPr>
              <a:t>Vielfalt vor Einfalt!</a:t>
            </a:r>
            <a:endParaRPr lang="de-DE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43080" algn="ctr" defTabSz="914400">
              <a:lnSpc>
                <a:spcPct val="160000"/>
              </a:lnSpc>
              <a:spcBef>
                <a:spcPts val="641"/>
              </a:spcBef>
              <a:tabLst>
                <a:tab algn="l" pos="0"/>
              </a:tabLst>
            </a:pPr>
            <a:r>
              <a:rPr lang="de-DE" sz="3200" b="1" u="none" strike="noStrike">
                <a:solidFill>
                  <a:srgbClr val="c00000"/>
                </a:solidFill>
                <a:effectLst/>
                <a:uFillTx/>
                <a:latin typeface="Calibri"/>
              </a:rPr>
              <a:t>Einsicht vor Technik!</a:t>
            </a:r>
            <a:endParaRPr lang="de-DE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defTabSz="914400"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endParaRPr lang="de-DE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62" name="Bildplatzhalter 2"/>
          <p:cNvPicPr/>
          <p:nvPr/>
        </p:nvPicPr>
        <p:blipFill>
          <a:blip r:embed="rId1"/>
          <a:stretch/>
        </p:blipFill>
        <p:spPr>
          <a:xfrm>
            <a:off x="6170760" y="6173640"/>
            <a:ext cx="1164600" cy="5770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63" name="Titel 3"/>
          <p:cNvSpPr/>
          <p:nvPr/>
        </p:nvSpPr>
        <p:spPr>
          <a:xfrm>
            <a:off x="602640" y="639000"/>
            <a:ext cx="8352360" cy="115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defTabSz="914400">
              <a:lnSpc>
                <a:spcPct val="90000"/>
              </a:lnSpc>
            </a:pPr>
            <a:r>
              <a:rPr lang="de-DE" sz="2400" b="0" u="none" strike="noStrike">
                <a:solidFill>
                  <a:srgbClr val="002060"/>
                </a:solidFill>
                <a:effectLst/>
                <a:uFillTx/>
                <a:latin typeface="Calibri"/>
              </a:rPr>
              <a:t>Flexibles Rechnen</a:t>
            </a:r>
            <a:br>
              <a:rPr sz="2400"/>
            </a:br>
            <a:r>
              <a:rPr lang="de-DE" sz="3600" b="1" u="none" strike="noStrike">
                <a:solidFill>
                  <a:srgbClr val="0070c0"/>
                </a:solidFill>
                <a:effectLst/>
                <a:uFillTx/>
                <a:latin typeface="Calibri"/>
              </a:rPr>
              <a:t>Konsequenzen</a:t>
            </a:r>
            <a:endParaRPr lang="de-DE" sz="3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Titel 3"/>
          <p:cNvSpPr/>
          <p:nvPr/>
        </p:nvSpPr>
        <p:spPr>
          <a:xfrm>
            <a:off x="602640" y="764640"/>
            <a:ext cx="8352360" cy="115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defTabSz="914400">
              <a:lnSpc>
                <a:spcPct val="90000"/>
              </a:lnSpc>
            </a:pPr>
            <a:r>
              <a:rPr lang="de-DE" sz="2400" b="0" u="none" strike="noStrike">
                <a:solidFill>
                  <a:srgbClr val="002060"/>
                </a:solidFill>
                <a:effectLst/>
                <a:uFillTx/>
                <a:latin typeface="Calibri"/>
              </a:rPr>
              <a:t>Halbschriftliches Rechnen</a:t>
            </a:r>
            <a:br>
              <a:rPr sz="2400"/>
            </a:br>
            <a:r>
              <a:rPr lang="de-DE" sz="3400" b="1" u="none" strike="noStrike">
                <a:solidFill>
                  <a:srgbClr val="0070c0"/>
                </a:solidFill>
                <a:effectLst/>
                <a:uFillTx/>
                <a:latin typeface="Calibri"/>
              </a:rPr>
              <a:t>Strategiewahlmodell </a:t>
            </a:r>
            <a:r>
              <a:rPr lang="de-DE" sz="2000" b="0" u="none" strike="noStrike">
                <a:solidFill>
                  <a:srgbClr val="0070c0"/>
                </a:solidFill>
                <a:effectLst/>
                <a:uFillTx/>
                <a:latin typeface="Calibri"/>
              </a:rPr>
              <a:t>n. Heinze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65" name="Rectangle 3"/>
          <p:cNvSpPr/>
          <p:nvPr/>
        </p:nvSpPr>
        <p:spPr>
          <a:xfrm>
            <a:off x="583560" y="2040840"/>
            <a:ext cx="8236080" cy="4060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369720" indent="-352440" defTabSz="914400">
              <a:lnSpc>
                <a:spcPct val="110000"/>
              </a:lnSpc>
              <a:spcBef>
                <a:spcPts val="1800"/>
              </a:spcBef>
              <a:tabLst>
                <a:tab algn="l" pos="0"/>
              </a:tabLst>
            </a:pPr>
            <a:r>
              <a:rPr lang="de-DE" sz="2600" b="1" u="none" strike="noStrike">
                <a:solidFill>
                  <a:schemeClr val="dk1">
                    <a:lumMod val="95000"/>
                    <a:lumOff val="5000"/>
                  </a:schemeClr>
                </a:solidFill>
                <a:effectLst/>
                <a:uFillTx/>
                <a:latin typeface="Calibri"/>
              </a:rPr>
              <a:t>1. Strategierepertoire: </a:t>
            </a:r>
            <a:r>
              <a:rPr lang="de-DE" sz="2600" b="0" u="none" strike="noStrike">
                <a:solidFill>
                  <a:schemeClr val="dk1">
                    <a:lumMod val="95000"/>
                    <a:lumOff val="5000"/>
                  </a:schemeClr>
                </a:solidFill>
                <a:effectLst/>
                <a:uFillTx/>
                <a:latin typeface="Calibri"/>
              </a:rPr>
              <a:t>Kenntnis verschiedener Strategien</a:t>
            </a:r>
            <a:endParaRPr lang="de-DE" sz="2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69720" indent="-352440" defTabSz="914400">
              <a:lnSpc>
                <a:spcPct val="110000"/>
              </a:lnSpc>
              <a:spcBef>
                <a:spcPts val="1800"/>
              </a:spcBef>
              <a:tabLst>
                <a:tab algn="l" pos="0"/>
              </a:tabLst>
            </a:pPr>
            <a:r>
              <a:rPr lang="de-DE" sz="2600" b="1" u="none" strike="noStrike">
                <a:solidFill>
                  <a:schemeClr val="dk1">
                    <a:lumMod val="95000"/>
                    <a:lumOff val="5000"/>
                  </a:schemeClr>
                </a:solidFill>
                <a:effectLst/>
                <a:uFillTx/>
                <a:latin typeface="Calibri"/>
              </a:rPr>
              <a:t>2. Strategieverteilung</a:t>
            </a:r>
            <a:r>
              <a:rPr lang="de-DE" sz="2600" b="0" u="none" strike="noStrike">
                <a:solidFill>
                  <a:schemeClr val="dk1">
                    <a:lumMod val="95000"/>
                    <a:lumOff val="5000"/>
                  </a:schemeClr>
                </a:solidFill>
                <a:effectLst/>
                <a:uFillTx/>
                <a:latin typeface="Calibri"/>
              </a:rPr>
              <a:t>: Kenntnis, welche Strategien für welche Aufgabentypen geeignet sind</a:t>
            </a:r>
            <a:endParaRPr lang="de-DE" sz="2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69720" indent="-352440" defTabSz="914400">
              <a:lnSpc>
                <a:spcPct val="110000"/>
              </a:lnSpc>
              <a:spcBef>
                <a:spcPts val="1800"/>
              </a:spcBef>
              <a:tabLst>
                <a:tab algn="l" pos="0"/>
              </a:tabLst>
            </a:pPr>
            <a:r>
              <a:rPr lang="de-DE" sz="2600" b="1" u="none" strike="noStrike">
                <a:solidFill>
                  <a:schemeClr val="dk1">
                    <a:lumMod val="95000"/>
                    <a:lumOff val="5000"/>
                  </a:schemeClr>
                </a:solidFill>
                <a:effectLst/>
                <a:uFillTx/>
                <a:latin typeface="Calibri"/>
              </a:rPr>
              <a:t>3. Strategieanwendung: </a:t>
            </a:r>
            <a:r>
              <a:rPr lang="de-DE" sz="2600" b="0" u="none" strike="noStrike">
                <a:solidFill>
                  <a:schemeClr val="dk1">
                    <a:lumMod val="95000"/>
                    <a:lumOff val="5000"/>
                  </a:schemeClr>
                </a:solidFill>
                <a:effectLst/>
                <a:uFillTx/>
                <a:latin typeface="Calibri"/>
              </a:rPr>
              <a:t>Fähigkeit, jede bekannte Strategie schnell und sicher anzuwenden</a:t>
            </a:r>
            <a:endParaRPr lang="de-DE" sz="2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69720" indent="-352440" defTabSz="914400">
              <a:lnSpc>
                <a:spcPct val="110000"/>
              </a:lnSpc>
              <a:spcBef>
                <a:spcPts val="1800"/>
              </a:spcBef>
              <a:tabLst>
                <a:tab algn="l" pos="0"/>
              </a:tabLst>
            </a:pPr>
            <a:r>
              <a:rPr lang="de-DE" sz="2600" b="1" u="none" strike="noStrike">
                <a:solidFill>
                  <a:schemeClr val="dk1">
                    <a:lumMod val="95000"/>
                    <a:lumOff val="5000"/>
                  </a:schemeClr>
                </a:solidFill>
                <a:effectLst/>
                <a:uFillTx/>
                <a:latin typeface="Calibri"/>
              </a:rPr>
              <a:t>4. Strategieflexibilität: </a:t>
            </a:r>
            <a:r>
              <a:rPr lang="de-DE" sz="2600" b="0" u="none" strike="noStrike">
                <a:solidFill>
                  <a:schemeClr val="dk1">
                    <a:lumMod val="95000"/>
                    <a:lumOff val="5000"/>
                  </a:schemeClr>
                </a:solidFill>
                <a:effectLst/>
                <a:uFillTx/>
                <a:latin typeface="Calibri"/>
              </a:rPr>
              <a:t>Fähigkeit, die bekannten Strategien beim Lösen mehrerer Aufgaben flexibel anzuwenden </a:t>
            </a:r>
            <a:endParaRPr lang="de-DE" sz="2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69720" defTabSz="914400">
              <a:lnSpc>
                <a:spcPct val="110000"/>
              </a:lnSpc>
              <a:spcBef>
                <a:spcPts val="601"/>
              </a:spcBef>
              <a:tabLst>
                <a:tab algn="l" pos="0"/>
              </a:tabLst>
            </a:pPr>
            <a:endParaRPr lang="de-DE" sz="2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69720" defTabSz="914400">
              <a:lnSpc>
                <a:spcPct val="110000"/>
              </a:lnSpc>
              <a:spcBef>
                <a:spcPts val="601"/>
              </a:spcBef>
              <a:tabLst>
                <a:tab algn="l" pos="0"/>
              </a:tabLst>
            </a:pPr>
            <a:endParaRPr lang="de-DE" sz="27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4" dur="indefinite" restart="never" nodeType="tmRoot">
          <p:childTnLst>
            <p:seq>
              <p:cTn id="75" dur="indefinite" nodeType="mainSeq">
                <p:childTnLst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Titel 3"/>
          <p:cNvSpPr/>
          <p:nvPr/>
        </p:nvSpPr>
        <p:spPr>
          <a:xfrm>
            <a:off x="602640" y="764640"/>
            <a:ext cx="8352360" cy="115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defTabSz="914400">
              <a:lnSpc>
                <a:spcPct val="90000"/>
              </a:lnSpc>
            </a:pPr>
            <a:r>
              <a:rPr lang="de-DE" sz="2400" b="0" u="none" strike="noStrike">
                <a:solidFill>
                  <a:srgbClr val="002060"/>
                </a:solidFill>
                <a:effectLst/>
                <a:uFillTx/>
                <a:latin typeface="Calibri"/>
              </a:rPr>
              <a:t>Halbschriftliches Rechnen</a:t>
            </a:r>
            <a:br>
              <a:rPr sz="2400"/>
            </a:br>
            <a:r>
              <a:rPr lang="de-DE" sz="3400" b="1" u="none" strike="noStrike">
                <a:solidFill>
                  <a:srgbClr val="0070c0"/>
                </a:solidFill>
                <a:effectLst/>
                <a:uFillTx/>
                <a:latin typeface="Calibri"/>
              </a:rPr>
              <a:t>Strategiewahlmodell </a:t>
            </a:r>
            <a:r>
              <a:rPr lang="de-DE" sz="2000" b="0" u="none" strike="noStrike">
                <a:solidFill>
                  <a:srgbClr val="0070c0"/>
                </a:solidFill>
                <a:effectLst/>
                <a:uFillTx/>
                <a:latin typeface="Calibri"/>
              </a:rPr>
              <a:t>n. Heinze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67" name="Rectangle 3"/>
          <p:cNvSpPr/>
          <p:nvPr/>
        </p:nvSpPr>
        <p:spPr>
          <a:xfrm>
            <a:off x="583560" y="2040840"/>
            <a:ext cx="8236080" cy="4060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369720" indent="-352440" defTabSz="914400">
              <a:lnSpc>
                <a:spcPct val="110000"/>
              </a:lnSpc>
              <a:spcBef>
                <a:spcPts val="1800"/>
              </a:spcBef>
              <a:tabLst>
                <a:tab algn="l" pos="0"/>
              </a:tabLst>
            </a:pPr>
            <a:r>
              <a:rPr lang="de-DE" sz="2600" b="1" u="none" strike="noStrike">
                <a:solidFill>
                  <a:schemeClr val="dk1">
                    <a:lumMod val="95000"/>
                    <a:lumOff val="5000"/>
                  </a:schemeClr>
                </a:solidFill>
                <a:effectLst/>
                <a:uFillTx/>
                <a:latin typeface="Calibri"/>
              </a:rPr>
              <a:t>1. Strategierepertoire: </a:t>
            </a:r>
            <a:r>
              <a:rPr lang="de-DE" sz="2600" b="0" u="none" strike="noStrike">
                <a:solidFill>
                  <a:schemeClr val="dk1">
                    <a:lumMod val="95000"/>
                    <a:lumOff val="5000"/>
                  </a:schemeClr>
                </a:solidFill>
                <a:effectLst/>
                <a:uFillTx/>
                <a:latin typeface="Calibri"/>
              </a:rPr>
              <a:t>Kenntnis verschiedener Strategien</a:t>
            </a:r>
            <a:endParaRPr lang="de-DE" sz="2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69720" indent="-352440" defTabSz="914400">
              <a:lnSpc>
                <a:spcPct val="110000"/>
              </a:lnSpc>
              <a:spcBef>
                <a:spcPts val="1800"/>
              </a:spcBef>
              <a:tabLst>
                <a:tab algn="l" pos="0"/>
              </a:tabLst>
            </a:pPr>
            <a:r>
              <a:rPr lang="de-DE" sz="2600" b="1" u="none" strike="noStrike">
                <a:solidFill>
                  <a:schemeClr val="lt1">
                    <a:lumMod val="65000"/>
                  </a:schemeClr>
                </a:solidFill>
                <a:effectLst/>
                <a:uFillTx/>
                <a:latin typeface="Calibri"/>
              </a:rPr>
              <a:t>2. Strategieverteilung</a:t>
            </a:r>
            <a:r>
              <a:rPr lang="de-DE" sz="2600" b="0" u="none" strike="noStrike">
                <a:solidFill>
                  <a:schemeClr val="lt1">
                    <a:lumMod val="65000"/>
                  </a:schemeClr>
                </a:solidFill>
                <a:effectLst/>
                <a:uFillTx/>
                <a:latin typeface="Calibri"/>
              </a:rPr>
              <a:t>: Kenntnis, welche Strategien für welche Aufgabentypen geeignet sind</a:t>
            </a:r>
            <a:endParaRPr lang="de-DE" sz="2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69720" indent="-352440" defTabSz="914400">
              <a:lnSpc>
                <a:spcPct val="110000"/>
              </a:lnSpc>
              <a:spcBef>
                <a:spcPts val="1800"/>
              </a:spcBef>
              <a:tabLst>
                <a:tab algn="l" pos="0"/>
              </a:tabLst>
            </a:pPr>
            <a:r>
              <a:rPr lang="de-DE" sz="2600" b="1" u="none" strike="noStrike">
                <a:solidFill>
                  <a:schemeClr val="lt1">
                    <a:lumMod val="65000"/>
                  </a:schemeClr>
                </a:solidFill>
                <a:effectLst/>
                <a:uFillTx/>
                <a:latin typeface="Calibri"/>
              </a:rPr>
              <a:t>3. Strategieanwendung: </a:t>
            </a:r>
            <a:r>
              <a:rPr lang="de-DE" sz="2600" b="0" u="none" strike="noStrike">
                <a:solidFill>
                  <a:schemeClr val="lt1">
                    <a:lumMod val="65000"/>
                  </a:schemeClr>
                </a:solidFill>
                <a:effectLst/>
                <a:uFillTx/>
                <a:latin typeface="Calibri"/>
              </a:rPr>
              <a:t>Fähigkeit, jede bekannte Strategie schnell und sicher anzuwenden</a:t>
            </a:r>
            <a:endParaRPr lang="de-DE" sz="2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69720" indent="-352440" defTabSz="914400">
              <a:lnSpc>
                <a:spcPct val="110000"/>
              </a:lnSpc>
              <a:spcBef>
                <a:spcPts val="1800"/>
              </a:spcBef>
              <a:tabLst>
                <a:tab algn="l" pos="0"/>
              </a:tabLst>
            </a:pPr>
            <a:r>
              <a:rPr lang="de-DE" sz="2600" b="1" u="none" strike="noStrike">
                <a:solidFill>
                  <a:schemeClr val="lt1">
                    <a:lumMod val="65000"/>
                  </a:schemeClr>
                </a:solidFill>
                <a:effectLst/>
                <a:uFillTx/>
                <a:latin typeface="Calibri"/>
              </a:rPr>
              <a:t>4. Strategieflexibilität: </a:t>
            </a:r>
            <a:r>
              <a:rPr lang="de-DE" sz="2600" b="0" u="none" strike="noStrike">
                <a:solidFill>
                  <a:schemeClr val="lt1">
                    <a:lumMod val="65000"/>
                  </a:schemeClr>
                </a:solidFill>
                <a:effectLst/>
                <a:uFillTx/>
                <a:latin typeface="Calibri"/>
              </a:rPr>
              <a:t>Fähigkeit, die bekannten Strategien beim Lösen mehrerer Aufgaben flexibel anzuwenden </a:t>
            </a:r>
            <a:endParaRPr lang="de-DE" sz="2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69720" defTabSz="914400">
              <a:lnSpc>
                <a:spcPct val="110000"/>
              </a:lnSpc>
              <a:spcBef>
                <a:spcPts val="601"/>
              </a:spcBef>
              <a:tabLst>
                <a:tab algn="l" pos="0"/>
              </a:tabLst>
            </a:pPr>
            <a:endParaRPr lang="de-DE" sz="2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69720" defTabSz="914400">
              <a:lnSpc>
                <a:spcPct val="110000"/>
              </a:lnSpc>
              <a:spcBef>
                <a:spcPts val="601"/>
              </a:spcBef>
              <a:tabLst>
                <a:tab algn="l" pos="0"/>
              </a:tabLst>
            </a:pPr>
            <a:endParaRPr lang="de-DE" sz="27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2" dur="indefinite" restart="never" nodeType="tmRoot">
          <p:childTnLst>
            <p:seq>
              <p:cTn id="93" dur="indefinite" nodeType="mainSeq">
                <p:childTnLst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Bild 5"/>
          <p:cNvPicPr/>
          <p:nvPr/>
        </p:nvPicPr>
        <p:blipFill>
          <a:blip r:embed="rId1"/>
          <a:stretch/>
        </p:blipFill>
        <p:spPr>
          <a:xfrm>
            <a:off x="2532240" y="0"/>
            <a:ext cx="4542480" cy="68572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Titel 3"/>
          <p:cNvSpPr/>
          <p:nvPr/>
        </p:nvSpPr>
        <p:spPr>
          <a:xfrm>
            <a:off x="602640" y="764640"/>
            <a:ext cx="8352360" cy="115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defTabSz="914400">
              <a:lnSpc>
                <a:spcPct val="90000"/>
              </a:lnSpc>
            </a:pPr>
            <a:r>
              <a:rPr lang="de-DE" sz="2400" b="0" u="none" strike="noStrike">
                <a:solidFill>
                  <a:srgbClr val="002060"/>
                </a:solidFill>
                <a:effectLst/>
                <a:uFillTx/>
                <a:latin typeface="Calibri"/>
              </a:rPr>
              <a:t>Halbschriftliches Rechnen</a:t>
            </a:r>
            <a:br>
              <a:rPr sz="2400"/>
            </a:br>
            <a:r>
              <a:rPr lang="de-DE" sz="3400" b="1" u="none" strike="noStrike">
                <a:solidFill>
                  <a:srgbClr val="0070c0"/>
                </a:solidFill>
                <a:effectLst/>
                <a:uFillTx/>
                <a:latin typeface="Calibri"/>
              </a:rPr>
              <a:t>Strategiewahlmodell </a:t>
            </a:r>
            <a:r>
              <a:rPr lang="de-DE" sz="2000" b="0" u="none" strike="noStrike">
                <a:solidFill>
                  <a:srgbClr val="0070c0"/>
                </a:solidFill>
                <a:effectLst/>
                <a:uFillTx/>
                <a:latin typeface="Calibri"/>
              </a:rPr>
              <a:t>n. Heinze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70" name="Rectangle 3"/>
          <p:cNvSpPr/>
          <p:nvPr/>
        </p:nvSpPr>
        <p:spPr>
          <a:xfrm>
            <a:off x="583560" y="2040840"/>
            <a:ext cx="8236080" cy="4060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369720" indent="-352440" defTabSz="914400">
              <a:lnSpc>
                <a:spcPct val="110000"/>
              </a:lnSpc>
              <a:spcBef>
                <a:spcPts val="1800"/>
              </a:spcBef>
              <a:tabLst>
                <a:tab algn="l" pos="0"/>
              </a:tabLst>
            </a:pPr>
            <a:r>
              <a:rPr lang="de-DE" sz="2600" b="1" u="none" strike="noStrike">
                <a:solidFill>
                  <a:schemeClr val="lt1">
                    <a:lumMod val="65000"/>
                  </a:schemeClr>
                </a:solidFill>
                <a:effectLst/>
                <a:uFillTx/>
                <a:latin typeface="Calibri"/>
              </a:rPr>
              <a:t>1. Strategierepertoire: </a:t>
            </a:r>
            <a:r>
              <a:rPr lang="de-DE" sz="2600" b="0" u="none" strike="noStrike">
                <a:solidFill>
                  <a:schemeClr val="lt1">
                    <a:lumMod val="65000"/>
                  </a:schemeClr>
                </a:solidFill>
                <a:effectLst/>
                <a:uFillTx/>
                <a:latin typeface="Calibri"/>
              </a:rPr>
              <a:t>Kenntnis verschiedener Strategien</a:t>
            </a:r>
            <a:endParaRPr lang="de-DE" sz="2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69720" indent="-352440" defTabSz="914400">
              <a:lnSpc>
                <a:spcPct val="110000"/>
              </a:lnSpc>
              <a:spcBef>
                <a:spcPts val="1800"/>
              </a:spcBef>
              <a:tabLst>
                <a:tab algn="l" pos="0"/>
              </a:tabLst>
            </a:pPr>
            <a:r>
              <a:rPr lang="de-DE" sz="26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2. Strategieverteilung</a:t>
            </a:r>
            <a:r>
              <a:rPr lang="de-DE" sz="2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: Kenntnis, welche Strategien für welche Aufgabentypen geeignet sind</a:t>
            </a:r>
            <a:endParaRPr lang="de-DE" sz="2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69720" indent="-352440" defTabSz="914400">
              <a:lnSpc>
                <a:spcPct val="110000"/>
              </a:lnSpc>
              <a:spcBef>
                <a:spcPts val="1800"/>
              </a:spcBef>
              <a:tabLst>
                <a:tab algn="l" pos="0"/>
              </a:tabLst>
            </a:pPr>
            <a:r>
              <a:rPr lang="de-DE" sz="2600" b="1" u="none" strike="noStrike">
                <a:solidFill>
                  <a:schemeClr val="lt1">
                    <a:lumMod val="65000"/>
                  </a:schemeClr>
                </a:solidFill>
                <a:effectLst/>
                <a:uFillTx/>
                <a:latin typeface="Calibri"/>
              </a:rPr>
              <a:t>3. Strategieanwendung: </a:t>
            </a:r>
            <a:r>
              <a:rPr lang="de-DE" sz="2600" b="0" u="none" strike="noStrike">
                <a:solidFill>
                  <a:schemeClr val="lt1">
                    <a:lumMod val="65000"/>
                  </a:schemeClr>
                </a:solidFill>
                <a:effectLst/>
                <a:uFillTx/>
                <a:latin typeface="Calibri"/>
              </a:rPr>
              <a:t>Fähigkeit, jede bekannte Strategie schnell und sicher anzuwenden</a:t>
            </a:r>
            <a:endParaRPr lang="de-DE" sz="2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69720" indent="-352440" defTabSz="914400">
              <a:lnSpc>
                <a:spcPct val="110000"/>
              </a:lnSpc>
              <a:spcBef>
                <a:spcPts val="1800"/>
              </a:spcBef>
              <a:tabLst>
                <a:tab algn="l" pos="0"/>
              </a:tabLst>
            </a:pPr>
            <a:r>
              <a:rPr lang="de-DE" sz="2600" b="1" u="none" strike="noStrike">
                <a:solidFill>
                  <a:schemeClr val="lt1">
                    <a:lumMod val="65000"/>
                  </a:schemeClr>
                </a:solidFill>
                <a:effectLst/>
                <a:uFillTx/>
                <a:latin typeface="Calibri"/>
              </a:rPr>
              <a:t>4. Strategieflexibilität: </a:t>
            </a:r>
            <a:r>
              <a:rPr lang="de-DE" sz="2600" b="0" u="none" strike="noStrike">
                <a:solidFill>
                  <a:schemeClr val="lt1">
                    <a:lumMod val="65000"/>
                  </a:schemeClr>
                </a:solidFill>
                <a:effectLst/>
                <a:uFillTx/>
                <a:latin typeface="Calibri"/>
              </a:rPr>
              <a:t>Fähigkeit, die bekannten Strategien beim Lösen mehrerer Aufgaben flexibel anzuwenden </a:t>
            </a:r>
            <a:endParaRPr lang="de-DE" sz="2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69720" defTabSz="914400">
              <a:lnSpc>
                <a:spcPct val="110000"/>
              </a:lnSpc>
              <a:spcBef>
                <a:spcPts val="601"/>
              </a:spcBef>
              <a:tabLst>
                <a:tab algn="l" pos="0"/>
              </a:tabLst>
            </a:pPr>
            <a:endParaRPr lang="de-DE" sz="2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69720" defTabSz="914400">
              <a:lnSpc>
                <a:spcPct val="110000"/>
              </a:lnSpc>
              <a:spcBef>
                <a:spcPts val="601"/>
              </a:spcBef>
              <a:tabLst>
                <a:tab algn="l" pos="0"/>
              </a:tabLst>
            </a:pPr>
            <a:endParaRPr lang="de-DE" sz="27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71" name="Foliennummernplatzhalter 12"/>
          <p:cNvSpPr/>
          <p:nvPr/>
        </p:nvSpPr>
        <p:spPr>
          <a:xfrm>
            <a:off x="1684080" y="6356520"/>
            <a:ext cx="768240" cy="364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defTabSz="914400">
              <a:lnSpc>
                <a:spcPct val="100000"/>
              </a:lnSpc>
            </a:pPr>
            <a:r>
              <a:rPr lang="de-DE" sz="1200" b="0" u="none" strike="noStrike">
                <a:solidFill>
                  <a:srgbClr val="a4adb6"/>
                </a:solidFill>
                <a:effectLst/>
                <a:uFillTx/>
                <a:latin typeface="Calibri"/>
              </a:rPr>
              <a:t> Folie </a:t>
            </a:r>
            <a:fld id="{73EA287B-8671-40E2-911B-6F7B89BBAC87}" type="slidenum">
              <a:rPr lang="de-DE" sz="1200" b="0" u="none" strike="noStrike">
                <a:solidFill>
                  <a:srgbClr val="a4adb6"/>
                </a:solidFill>
                <a:effectLst/>
                <a:uFillTx/>
                <a:latin typeface="Calibri"/>
              </a:rPr>
              <a:t>&lt;Foliennummer&gt;</a:t>
            </a:fld>
            <a:endParaRPr lang="de-DE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0" dur="indefinite" restart="never" nodeType="tmRoot">
          <p:childTnLst>
            <p:seq>
              <p:cTn id="111" dur="indefinite" nodeType="mainSeq">
                <p:childTnLst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Bild 2"/>
          <p:cNvPicPr/>
          <p:nvPr/>
        </p:nvPicPr>
        <p:blipFill>
          <a:blip r:embed="rId1"/>
          <a:srcRect l="0" t="56798" r="0" b="0"/>
          <a:stretch/>
        </p:blipFill>
        <p:spPr>
          <a:xfrm>
            <a:off x="899640" y="1344960"/>
            <a:ext cx="7558560" cy="49287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73" name="Textfeld 1"/>
          <p:cNvSpPr/>
          <p:nvPr/>
        </p:nvSpPr>
        <p:spPr>
          <a:xfrm>
            <a:off x="1043640" y="583560"/>
            <a:ext cx="5256000" cy="5223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lang="de-DE" sz="2800" b="0" u="none" strike="noStrike">
                <a:solidFill>
                  <a:schemeClr val="accent5">
                    <a:lumMod val="50000"/>
                  </a:schemeClr>
                </a:solidFill>
                <a:effectLst/>
                <a:uFillTx/>
                <a:latin typeface="Calibri"/>
              </a:rPr>
              <a:t>Strategie „stellenweise“</a:t>
            </a:r>
            <a:endParaRPr lang="de-DE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Titel 3"/>
          <p:cNvSpPr/>
          <p:nvPr/>
        </p:nvSpPr>
        <p:spPr>
          <a:xfrm>
            <a:off x="602640" y="764640"/>
            <a:ext cx="8352360" cy="115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defTabSz="914400">
              <a:lnSpc>
                <a:spcPct val="90000"/>
              </a:lnSpc>
            </a:pPr>
            <a:r>
              <a:rPr lang="de-DE" sz="2400" b="0" u="none" strike="noStrike">
                <a:solidFill>
                  <a:srgbClr val="002060"/>
                </a:solidFill>
                <a:effectLst/>
                <a:uFillTx/>
                <a:latin typeface="Calibri"/>
              </a:rPr>
              <a:t>Halbschriftliches Rechnen</a:t>
            </a:r>
            <a:br>
              <a:rPr sz="2400"/>
            </a:br>
            <a:r>
              <a:rPr lang="de-DE" sz="3400" b="1" u="none" strike="noStrike">
                <a:solidFill>
                  <a:srgbClr val="0070c0"/>
                </a:solidFill>
                <a:effectLst/>
                <a:uFillTx/>
                <a:latin typeface="Calibri"/>
              </a:rPr>
              <a:t>Strategiewahlmodell </a:t>
            </a:r>
            <a:r>
              <a:rPr lang="de-DE" sz="2000" b="0" u="none" strike="noStrike">
                <a:solidFill>
                  <a:srgbClr val="0070c0"/>
                </a:solidFill>
                <a:effectLst/>
                <a:uFillTx/>
                <a:latin typeface="Calibri"/>
              </a:rPr>
              <a:t>n. Heinze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75" name="Rectangle 3"/>
          <p:cNvSpPr/>
          <p:nvPr/>
        </p:nvSpPr>
        <p:spPr>
          <a:xfrm>
            <a:off x="583560" y="2040840"/>
            <a:ext cx="8236080" cy="4060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369720" indent="-352440" defTabSz="914400">
              <a:lnSpc>
                <a:spcPct val="110000"/>
              </a:lnSpc>
              <a:spcBef>
                <a:spcPts val="1800"/>
              </a:spcBef>
              <a:tabLst>
                <a:tab algn="l" pos="0"/>
              </a:tabLst>
            </a:pPr>
            <a:r>
              <a:rPr lang="de-DE" sz="2600" b="1" u="none" strike="noStrike">
                <a:solidFill>
                  <a:schemeClr val="lt1">
                    <a:lumMod val="65000"/>
                  </a:schemeClr>
                </a:solidFill>
                <a:effectLst/>
                <a:uFillTx/>
                <a:latin typeface="Calibri"/>
              </a:rPr>
              <a:t>1. Strategierepertoire: </a:t>
            </a:r>
            <a:r>
              <a:rPr lang="de-DE" sz="2600" b="0" u="none" strike="noStrike">
                <a:solidFill>
                  <a:schemeClr val="lt1">
                    <a:lumMod val="65000"/>
                  </a:schemeClr>
                </a:solidFill>
                <a:effectLst/>
                <a:uFillTx/>
                <a:latin typeface="Calibri"/>
              </a:rPr>
              <a:t>Kenntnis verschiedener Strategien</a:t>
            </a:r>
            <a:endParaRPr lang="de-DE" sz="2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69720" indent="-352440" defTabSz="914400">
              <a:lnSpc>
                <a:spcPct val="110000"/>
              </a:lnSpc>
              <a:spcBef>
                <a:spcPts val="1800"/>
              </a:spcBef>
              <a:tabLst>
                <a:tab algn="l" pos="0"/>
              </a:tabLst>
            </a:pPr>
            <a:r>
              <a:rPr lang="de-DE" sz="2600" b="1" u="none" strike="noStrike">
                <a:solidFill>
                  <a:schemeClr val="lt1">
                    <a:lumMod val="65000"/>
                  </a:schemeClr>
                </a:solidFill>
                <a:effectLst/>
                <a:uFillTx/>
                <a:latin typeface="Calibri"/>
              </a:rPr>
              <a:t>2. Strategieverteilung</a:t>
            </a:r>
            <a:r>
              <a:rPr lang="de-DE" sz="2600" b="0" u="none" strike="noStrike">
                <a:solidFill>
                  <a:schemeClr val="lt1">
                    <a:lumMod val="65000"/>
                  </a:schemeClr>
                </a:solidFill>
                <a:effectLst/>
                <a:uFillTx/>
                <a:latin typeface="Calibri"/>
              </a:rPr>
              <a:t>: Kenntnis, welche Strategien für welche Aufgabentypen geeignet sind</a:t>
            </a:r>
            <a:endParaRPr lang="de-DE" sz="2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69720" indent="-352440" defTabSz="914400">
              <a:lnSpc>
                <a:spcPct val="110000"/>
              </a:lnSpc>
              <a:spcBef>
                <a:spcPts val="1800"/>
              </a:spcBef>
              <a:tabLst>
                <a:tab algn="l" pos="0"/>
              </a:tabLst>
            </a:pPr>
            <a:r>
              <a:rPr lang="de-DE" sz="26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3. Strategieanwendung: </a:t>
            </a:r>
            <a:r>
              <a:rPr lang="de-DE" sz="2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Fähigkeit, jede bekannte Strategie schnell und sicher anzuwenden</a:t>
            </a:r>
            <a:endParaRPr lang="de-DE" sz="2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69720" indent="-352440" defTabSz="914400">
              <a:lnSpc>
                <a:spcPct val="110000"/>
              </a:lnSpc>
              <a:spcBef>
                <a:spcPts val="1800"/>
              </a:spcBef>
              <a:tabLst>
                <a:tab algn="l" pos="0"/>
              </a:tabLst>
            </a:pPr>
            <a:r>
              <a:rPr lang="de-DE" sz="2600" b="1" u="none" strike="noStrike">
                <a:solidFill>
                  <a:schemeClr val="lt1">
                    <a:lumMod val="65000"/>
                  </a:schemeClr>
                </a:solidFill>
                <a:effectLst/>
                <a:uFillTx/>
                <a:latin typeface="Calibri"/>
              </a:rPr>
              <a:t>4. Strategieflexibilität: </a:t>
            </a:r>
            <a:r>
              <a:rPr lang="de-DE" sz="2600" b="0" u="none" strike="noStrike">
                <a:solidFill>
                  <a:schemeClr val="lt1">
                    <a:lumMod val="65000"/>
                  </a:schemeClr>
                </a:solidFill>
                <a:effectLst/>
                <a:uFillTx/>
                <a:latin typeface="Calibri"/>
              </a:rPr>
              <a:t>Fähigkeit, die bekannten Strategien beim Lösen mehrerer Aufgaben flexibel anzuwenden </a:t>
            </a:r>
            <a:endParaRPr lang="de-DE" sz="2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69720" defTabSz="914400">
              <a:lnSpc>
                <a:spcPct val="110000"/>
              </a:lnSpc>
              <a:spcBef>
                <a:spcPts val="601"/>
              </a:spcBef>
              <a:tabLst>
                <a:tab algn="l" pos="0"/>
              </a:tabLst>
            </a:pPr>
            <a:endParaRPr lang="de-DE" sz="2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69720" defTabSz="914400">
              <a:lnSpc>
                <a:spcPct val="110000"/>
              </a:lnSpc>
              <a:spcBef>
                <a:spcPts val="601"/>
              </a:spcBef>
              <a:tabLst>
                <a:tab algn="l" pos="0"/>
              </a:tabLst>
            </a:pPr>
            <a:endParaRPr lang="de-DE" sz="27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28" dur="indefinite" restart="never" nodeType="tmRoot">
          <p:childTnLst>
            <p:seq>
              <p:cTn id="129" dur="indefinite" nodeType="mainSeq">
                <p:childTnLst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Inhaltsplatzhalter 1"/>
          <p:cNvSpPr/>
          <p:nvPr/>
        </p:nvSpPr>
        <p:spPr>
          <a:xfrm>
            <a:off x="611280" y="2384640"/>
            <a:ext cx="8307000" cy="2628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marL="514440" indent="-514080" defTabSz="914400">
              <a:lnSpc>
                <a:spcPct val="110000"/>
              </a:lnSpc>
              <a:spcBef>
                <a:spcPts val="400"/>
              </a:spcBef>
              <a:buClr>
                <a:srgbClr val="000000"/>
              </a:buClr>
              <a:buFont typeface="Arial"/>
              <a:buAutoNum type="arabicPeriod"/>
            </a:pPr>
            <a:r>
              <a:rPr lang="de-DE" sz="30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Rechenmethoden</a:t>
            </a:r>
            <a:endParaRPr lang="de-DE" sz="3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514440" indent="-514080" defTabSz="914400">
              <a:lnSpc>
                <a:spcPct val="110000"/>
              </a:lnSpc>
              <a:spcBef>
                <a:spcPts val="400"/>
              </a:spcBef>
              <a:buClr>
                <a:srgbClr val="000000"/>
              </a:buClr>
              <a:buFont typeface="Arial"/>
              <a:buAutoNum type="arabicPeriod"/>
            </a:pPr>
            <a:r>
              <a:rPr lang="de-DE" sz="30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Halbschriftliche Rechenstrategien der Subtraktion</a:t>
            </a:r>
            <a:endParaRPr lang="de-DE" sz="3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514440" indent="-514080" defTabSz="914400">
              <a:lnSpc>
                <a:spcPct val="110000"/>
              </a:lnSpc>
              <a:spcBef>
                <a:spcPts val="400"/>
              </a:spcBef>
              <a:buClr>
                <a:srgbClr val="000000"/>
              </a:buClr>
              <a:buFont typeface="Arial"/>
              <a:buAutoNum type="arabicPeriod"/>
            </a:pPr>
            <a:r>
              <a:rPr lang="de-DE" sz="30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Schriftliche Subtraktion</a:t>
            </a:r>
            <a:endParaRPr lang="de-DE" sz="3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47" name="Picture 4"/>
          <p:cNvPicPr/>
          <p:nvPr/>
        </p:nvPicPr>
        <p:blipFill>
          <a:blip r:embed="rId1"/>
          <a:stretch/>
        </p:blipFill>
        <p:spPr>
          <a:xfrm>
            <a:off x="7335720" y="456480"/>
            <a:ext cx="1627560" cy="813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8" name="Titel 3"/>
          <p:cNvSpPr/>
          <p:nvPr/>
        </p:nvSpPr>
        <p:spPr>
          <a:xfrm>
            <a:off x="611280" y="692280"/>
            <a:ext cx="8352360" cy="115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90000"/>
              </a:lnSpc>
            </a:pPr>
            <a:r>
              <a:rPr lang="de-DE" sz="2200" b="0" u="none" strike="noStrike">
                <a:solidFill>
                  <a:srgbClr val="002060"/>
                </a:solidFill>
                <a:effectLst/>
                <a:uFillTx/>
                <a:latin typeface="Calibri"/>
              </a:rPr>
              <a:t>Rechenmethoden – halbschriftliches u. schriftliches R.</a:t>
            </a:r>
            <a:br>
              <a:rPr sz="2400"/>
            </a:br>
            <a:r>
              <a:rPr lang="de-DE" sz="3600" b="1" u="none" strike="noStrike">
                <a:solidFill>
                  <a:srgbClr val="002060"/>
                </a:solidFill>
                <a:effectLst/>
                <a:uFillTx/>
                <a:latin typeface="Calibri"/>
              </a:rPr>
              <a:t>Ablauf der Veranstaltung 3.1</a:t>
            </a:r>
            <a:endParaRPr lang="de-DE" sz="3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Bild 1"/>
          <p:cNvPicPr/>
          <p:nvPr/>
        </p:nvPicPr>
        <p:blipFill>
          <a:blip r:embed="rId1"/>
          <a:stretch/>
        </p:blipFill>
        <p:spPr>
          <a:xfrm>
            <a:off x="564120" y="2493000"/>
            <a:ext cx="8015400" cy="26866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Titel 3"/>
          <p:cNvSpPr/>
          <p:nvPr/>
        </p:nvSpPr>
        <p:spPr>
          <a:xfrm>
            <a:off x="602640" y="764640"/>
            <a:ext cx="8352360" cy="115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defTabSz="914400">
              <a:lnSpc>
                <a:spcPct val="90000"/>
              </a:lnSpc>
            </a:pPr>
            <a:r>
              <a:rPr lang="de-DE" sz="2400" b="0" u="none" strike="noStrike">
                <a:solidFill>
                  <a:srgbClr val="002060"/>
                </a:solidFill>
                <a:effectLst/>
                <a:uFillTx/>
                <a:latin typeface="Calibri"/>
              </a:rPr>
              <a:t>Halbschriftliches Rechnen</a:t>
            </a:r>
            <a:br>
              <a:rPr sz="2400"/>
            </a:br>
            <a:r>
              <a:rPr lang="de-DE" sz="3400" b="1" u="none" strike="noStrike">
                <a:solidFill>
                  <a:srgbClr val="0070c0"/>
                </a:solidFill>
                <a:effectLst/>
                <a:uFillTx/>
                <a:latin typeface="Calibri"/>
              </a:rPr>
              <a:t>Strategiewahlmodell </a:t>
            </a:r>
            <a:r>
              <a:rPr lang="de-DE" sz="2000" b="0" u="none" strike="noStrike">
                <a:solidFill>
                  <a:srgbClr val="0070c0"/>
                </a:solidFill>
                <a:effectLst/>
                <a:uFillTx/>
                <a:latin typeface="Calibri"/>
              </a:rPr>
              <a:t>n. Heinze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78" name="Rectangle 3"/>
          <p:cNvSpPr/>
          <p:nvPr/>
        </p:nvSpPr>
        <p:spPr>
          <a:xfrm>
            <a:off x="583560" y="2040840"/>
            <a:ext cx="8236080" cy="4060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369720" indent="-352440" defTabSz="914400">
              <a:lnSpc>
                <a:spcPct val="110000"/>
              </a:lnSpc>
              <a:spcBef>
                <a:spcPts val="1800"/>
              </a:spcBef>
              <a:tabLst>
                <a:tab algn="l" pos="0"/>
              </a:tabLst>
            </a:pPr>
            <a:r>
              <a:rPr lang="de-DE" sz="2600" b="1" u="none" strike="noStrike">
                <a:solidFill>
                  <a:schemeClr val="lt1">
                    <a:lumMod val="65000"/>
                  </a:schemeClr>
                </a:solidFill>
                <a:effectLst/>
                <a:uFillTx/>
                <a:latin typeface="Calibri"/>
              </a:rPr>
              <a:t>1. Strategierepertoire: </a:t>
            </a:r>
            <a:r>
              <a:rPr lang="de-DE" sz="2600" b="0" u="none" strike="noStrike">
                <a:solidFill>
                  <a:schemeClr val="lt1">
                    <a:lumMod val="65000"/>
                  </a:schemeClr>
                </a:solidFill>
                <a:effectLst/>
                <a:uFillTx/>
                <a:latin typeface="Calibri"/>
              </a:rPr>
              <a:t>Kenntnis verschiedener Strategien</a:t>
            </a:r>
            <a:endParaRPr lang="de-DE" sz="2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69720" indent="-352440" defTabSz="914400">
              <a:lnSpc>
                <a:spcPct val="110000"/>
              </a:lnSpc>
              <a:spcBef>
                <a:spcPts val="1800"/>
              </a:spcBef>
              <a:tabLst>
                <a:tab algn="l" pos="0"/>
              </a:tabLst>
            </a:pPr>
            <a:r>
              <a:rPr lang="de-DE" sz="2600" b="1" u="none" strike="noStrike">
                <a:solidFill>
                  <a:schemeClr val="lt1">
                    <a:lumMod val="65000"/>
                  </a:schemeClr>
                </a:solidFill>
                <a:effectLst/>
                <a:uFillTx/>
                <a:latin typeface="Calibri"/>
              </a:rPr>
              <a:t>2. Strategieverteilung</a:t>
            </a:r>
            <a:r>
              <a:rPr lang="de-DE" sz="2600" b="0" u="none" strike="noStrike">
                <a:solidFill>
                  <a:schemeClr val="lt1">
                    <a:lumMod val="65000"/>
                  </a:schemeClr>
                </a:solidFill>
                <a:effectLst/>
                <a:uFillTx/>
                <a:latin typeface="Calibri"/>
              </a:rPr>
              <a:t>: Kenntnis, welche Strategien für welche Aufgabentypen geeignet sind</a:t>
            </a:r>
            <a:endParaRPr lang="de-DE" sz="2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69720" indent="-352440" defTabSz="914400">
              <a:lnSpc>
                <a:spcPct val="110000"/>
              </a:lnSpc>
              <a:spcBef>
                <a:spcPts val="1800"/>
              </a:spcBef>
              <a:tabLst>
                <a:tab algn="l" pos="0"/>
              </a:tabLst>
            </a:pPr>
            <a:r>
              <a:rPr lang="de-DE" sz="2600" b="1" u="none" strike="noStrike">
                <a:solidFill>
                  <a:schemeClr val="lt1">
                    <a:lumMod val="65000"/>
                  </a:schemeClr>
                </a:solidFill>
                <a:effectLst/>
                <a:uFillTx/>
                <a:latin typeface="Calibri"/>
              </a:rPr>
              <a:t>3. Strategieanwendung: </a:t>
            </a:r>
            <a:r>
              <a:rPr lang="de-DE" sz="2600" b="0" u="none" strike="noStrike">
                <a:solidFill>
                  <a:schemeClr val="lt1">
                    <a:lumMod val="65000"/>
                  </a:schemeClr>
                </a:solidFill>
                <a:effectLst/>
                <a:uFillTx/>
                <a:latin typeface="Calibri"/>
              </a:rPr>
              <a:t>Fähigkeit, jede bekannte Strategie schnell und sicher anzuwenden</a:t>
            </a:r>
            <a:endParaRPr lang="de-DE" sz="2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69720" indent="-352440" defTabSz="914400">
              <a:lnSpc>
                <a:spcPct val="110000"/>
              </a:lnSpc>
              <a:spcBef>
                <a:spcPts val="1800"/>
              </a:spcBef>
              <a:tabLst>
                <a:tab algn="l" pos="0"/>
              </a:tabLst>
            </a:pPr>
            <a:r>
              <a:rPr lang="de-DE" sz="26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4. Strategieflexibilität: </a:t>
            </a:r>
            <a:r>
              <a:rPr lang="de-DE" sz="2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Fähigkeit, die bekannten Strategien beim Lösen mehrerer Aufgaben flexibel anzuwenden </a:t>
            </a:r>
            <a:endParaRPr lang="de-DE" sz="2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69720" defTabSz="914400">
              <a:lnSpc>
                <a:spcPct val="110000"/>
              </a:lnSpc>
              <a:spcBef>
                <a:spcPts val="601"/>
              </a:spcBef>
              <a:tabLst>
                <a:tab algn="l" pos="0"/>
              </a:tabLst>
            </a:pPr>
            <a:endParaRPr lang="de-DE" sz="2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69720" defTabSz="914400">
              <a:lnSpc>
                <a:spcPct val="110000"/>
              </a:lnSpc>
              <a:spcBef>
                <a:spcPts val="601"/>
              </a:spcBef>
              <a:tabLst>
                <a:tab algn="l" pos="0"/>
              </a:tabLst>
            </a:pPr>
            <a:endParaRPr lang="de-DE" sz="27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46" dur="indefinite" restart="never" nodeType="tmRoot">
          <p:childTnLst>
            <p:seq>
              <p:cTn id="147" dur="indefinite" nodeType="mainSeq">
                <p:childTnLst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Bild 1"/>
          <p:cNvPicPr/>
          <p:nvPr/>
        </p:nvPicPr>
        <p:blipFill>
          <a:blip r:embed="rId1"/>
          <a:stretch/>
        </p:blipFill>
        <p:spPr>
          <a:xfrm>
            <a:off x="2286000" y="0"/>
            <a:ext cx="4567680" cy="68572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Titel 3"/>
          <p:cNvSpPr/>
          <p:nvPr/>
        </p:nvSpPr>
        <p:spPr>
          <a:xfrm>
            <a:off x="602640" y="764640"/>
            <a:ext cx="8352360" cy="115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defTabSz="914400">
              <a:lnSpc>
                <a:spcPct val="90000"/>
              </a:lnSpc>
            </a:pPr>
            <a:r>
              <a:rPr lang="de-DE" sz="2400" b="0" u="none" strike="noStrike">
                <a:solidFill>
                  <a:srgbClr val="002060"/>
                </a:solidFill>
                <a:effectLst/>
                <a:uFillTx/>
                <a:latin typeface="Calibri"/>
              </a:rPr>
              <a:t>Und wie soll ich‘s nun unterrichten?</a:t>
            </a:r>
            <a:br>
              <a:rPr sz="2400"/>
            </a:br>
            <a:r>
              <a:rPr lang="de-DE" sz="3400" b="1" u="none" strike="noStrike">
                <a:solidFill>
                  <a:srgbClr val="0070c0"/>
                </a:solidFill>
                <a:effectLst/>
                <a:uFillTx/>
                <a:latin typeface="Calibri"/>
              </a:rPr>
              <a:t>... ein kurzer Beipackzettel</a:t>
            </a:r>
            <a:endParaRPr lang="de-DE" sz="3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81" name="Rectangle 3"/>
          <p:cNvSpPr/>
          <p:nvPr/>
        </p:nvSpPr>
        <p:spPr>
          <a:xfrm>
            <a:off x="888120" y="2421000"/>
            <a:ext cx="7367040" cy="285264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28600" indent="-228600" defTabSz="914400">
              <a:lnSpc>
                <a:spcPct val="11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</a:pPr>
            <a:r>
              <a:rPr lang="de-DE" sz="2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mehrere Strategien zum Thema machen</a:t>
            </a:r>
            <a:endParaRPr lang="de-DE" sz="2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11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</a:pPr>
            <a:r>
              <a:rPr lang="de-DE" sz="2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Aufgaben bedingen Strategien (502 – 499)</a:t>
            </a:r>
            <a:endParaRPr lang="de-DE" sz="2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11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</a:pPr>
            <a:r>
              <a:rPr lang="de-DE" sz="2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Entdecken lassen, Konferieren, vs. Stilles Vorgeben</a:t>
            </a:r>
            <a:endParaRPr lang="de-DE" sz="2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11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</a:pPr>
            <a:r>
              <a:rPr lang="de-DE" sz="2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Aufgaben- und Zahlenanalyse</a:t>
            </a:r>
            <a:endParaRPr lang="de-DE" sz="2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11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</a:pPr>
            <a:r>
              <a:rPr lang="de-DE" sz="2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Wertschätzung des geschickten Rechnens</a:t>
            </a:r>
            <a:endParaRPr lang="de-DE" sz="2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10000"/>
              </a:lnSpc>
              <a:spcBef>
                <a:spcPts val="601"/>
              </a:spcBef>
            </a:pPr>
            <a:endParaRPr lang="de-DE" sz="2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10000"/>
              </a:lnSpc>
              <a:spcBef>
                <a:spcPts val="601"/>
              </a:spcBef>
            </a:pPr>
            <a:endParaRPr lang="de-DE" sz="27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PlaceHolder 1"/>
          <p:cNvSpPr>
            <a:spLocks noGrp="1"/>
          </p:cNvSpPr>
          <p:nvPr>
            <p:ph type="sldNum" idx="39"/>
          </p:nvPr>
        </p:nvSpPr>
        <p:spPr>
          <a:xfrm>
            <a:off x="1684080" y="6356520"/>
            <a:ext cx="76824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lang="de-DE" sz="1200" b="0" u="none" strike="noStrike">
                <a:solidFill>
                  <a:srgbClr val="a4adb6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lang="de-DE" sz="1200" b="0" u="none" strike="noStrike">
                <a:solidFill>
                  <a:srgbClr val="a4adb6"/>
                </a:solidFill>
                <a:effectLst/>
                <a:uFillTx/>
                <a:latin typeface="Calibri"/>
              </a:rPr>
              <a:t> Folie </a:t>
            </a:r>
            <a:fld id="{7A0F4778-E736-47E0-8290-6832DC9390D6}" type="slidenum">
              <a:rPr lang="de-DE" sz="1200" b="0" u="none" strike="noStrike">
                <a:solidFill>
                  <a:srgbClr val="a4adb6"/>
                </a:solidFill>
                <a:effectLst/>
                <a:uFillTx/>
                <a:latin typeface="Calibri"/>
              </a:rPr>
              <a:t>53</a:t>
            </a:fld>
            <a:endParaRPr lang="de-DE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pic>
        <p:nvPicPr>
          <p:cNvPr id="283" name="Inhaltsplatzhalter 10"/>
          <p:cNvPicPr/>
          <p:nvPr/>
        </p:nvPicPr>
        <p:blipFill>
          <a:blip r:embed="rId1"/>
          <a:stretch/>
        </p:blipFill>
        <p:spPr>
          <a:xfrm>
            <a:off x="611280" y="1250640"/>
            <a:ext cx="7724880" cy="54702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84" name="Textfeld 6"/>
          <p:cNvSpPr/>
          <p:nvPr/>
        </p:nvSpPr>
        <p:spPr>
          <a:xfrm>
            <a:off x="611280" y="6352200"/>
            <a:ext cx="4571280" cy="645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Quelle: Einstern Big Book 2021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85" name="Titel 3"/>
          <p:cNvSpPr/>
          <p:nvPr/>
        </p:nvSpPr>
        <p:spPr>
          <a:xfrm>
            <a:off x="602640" y="246600"/>
            <a:ext cx="8352360" cy="115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defTabSz="914400">
              <a:lnSpc>
                <a:spcPct val="90000"/>
              </a:lnSpc>
            </a:pPr>
            <a:br>
              <a:rPr sz="2400"/>
            </a:br>
            <a:r>
              <a:rPr lang="de-DE" sz="3400" b="1" u="none" strike="noStrike">
                <a:solidFill>
                  <a:srgbClr val="0070c0"/>
                </a:solidFill>
                <a:effectLst/>
                <a:uFillTx/>
                <a:latin typeface="Calibri"/>
              </a:rPr>
              <a:t>Strategien, aber wie?</a:t>
            </a:r>
            <a:endParaRPr lang="de-DE" sz="3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Inhaltsplatzhalter 1"/>
          <p:cNvSpPr/>
          <p:nvPr/>
        </p:nvSpPr>
        <p:spPr>
          <a:xfrm>
            <a:off x="611280" y="2384640"/>
            <a:ext cx="8307000" cy="2628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marL="539640" indent="-528480" defTabSz="914400">
              <a:lnSpc>
                <a:spcPct val="110000"/>
              </a:lnSpc>
              <a:spcBef>
                <a:spcPts val="400"/>
              </a:spcBef>
              <a:buClr>
                <a:srgbClr val="000000"/>
              </a:buClr>
              <a:buFont typeface="OpenSymbol"/>
              <a:buAutoNum type="arabicPeriod"/>
            </a:pPr>
            <a:r>
              <a:rPr lang="de-DE" sz="3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Rechenmethoden</a:t>
            </a:r>
            <a:endParaRPr lang="de-DE" sz="3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539640" indent="-528480" defTabSz="914400">
              <a:lnSpc>
                <a:spcPct val="110000"/>
              </a:lnSpc>
              <a:spcBef>
                <a:spcPts val="400"/>
              </a:spcBef>
              <a:buClr>
                <a:srgbClr val="000000"/>
              </a:buClr>
              <a:buFont typeface="OpenSymbol"/>
              <a:buAutoNum type="arabicPeriod"/>
            </a:pPr>
            <a:r>
              <a:rPr lang="de-DE" sz="3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Halbschriftliche Rechenstrategien der Subtraktion</a:t>
            </a:r>
            <a:endParaRPr lang="de-DE" sz="3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514440" indent="-514080" defTabSz="914400">
              <a:lnSpc>
                <a:spcPct val="110000"/>
              </a:lnSpc>
              <a:spcBef>
                <a:spcPts val="400"/>
              </a:spcBef>
              <a:buClr>
                <a:srgbClr val="000000"/>
              </a:buClr>
              <a:buFont typeface="Arial"/>
              <a:buAutoNum type="arabicPeriod"/>
            </a:pPr>
            <a:r>
              <a:rPr lang="de-DE" sz="3000" b="1" u="none" strike="noStrike">
                <a:solidFill>
                  <a:srgbClr val="0070c0"/>
                </a:solidFill>
                <a:effectLst/>
                <a:uFillTx/>
                <a:latin typeface="Calibri"/>
              </a:rPr>
              <a:t>Schriftliche Subtraktion</a:t>
            </a:r>
            <a:endParaRPr lang="de-DE" sz="3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87" name="Picture 4"/>
          <p:cNvPicPr/>
          <p:nvPr/>
        </p:nvPicPr>
        <p:blipFill>
          <a:blip r:embed="rId1"/>
          <a:stretch/>
        </p:blipFill>
        <p:spPr>
          <a:xfrm>
            <a:off x="7335720" y="456480"/>
            <a:ext cx="1627560" cy="813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88" name="Titel 3"/>
          <p:cNvSpPr/>
          <p:nvPr/>
        </p:nvSpPr>
        <p:spPr>
          <a:xfrm>
            <a:off x="611280" y="692280"/>
            <a:ext cx="8352360" cy="115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90000"/>
              </a:lnSpc>
            </a:pPr>
            <a:r>
              <a:rPr lang="de-DE" sz="2200" b="0" u="none" strike="noStrike">
                <a:solidFill>
                  <a:srgbClr val="002060"/>
                </a:solidFill>
                <a:effectLst/>
                <a:uFillTx/>
                <a:latin typeface="Calibri"/>
              </a:rPr>
              <a:t>Rechenmethoden – halbschriftliches u. schriftliches R.</a:t>
            </a:r>
            <a:br>
              <a:rPr sz="2400"/>
            </a:br>
            <a:r>
              <a:rPr lang="de-DE" sz="3600" b="1" u="none" strike="noStrike">
                <a:solidFill>
                  <a:srgbClr val="002060"/>
                </a:solidFill>
                <a:effectLst/>
                <a:uFillTx/>
                <a:latin typeface="Calibri"/>
              </a:rPr>
              <a:t>Ablauf der Veranstaltung 3.1</a:t>
            </a:r>
            <a:endParaRPr lang="de-DE" sz="3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PlaceHolder 1"/>
          <p:cNvSpPr>
            <a:spLocks noGrp="1"/>
          </p:cNvSpPr>
          <p:nvPr>
            <p:ph/>
          </p:nvPr>
        </p:nvSpPr>
        <p:spPr>
          <a:xfrm>
            <a:off x="612000" y="3324960"/>
            <a:ext cx="7919280" cy="23814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110000"/>
              </a:lnSpc>
              <a:spcBef>
                <a:spcPts val="11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Berechnen Sie diese Aufgabe mit einem schrift-lichen Rechenverfahren. Notieren Sie die Rechnung.</a:t>
            </a:r>
            <a:endParaRPr lang="de-DE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110000"/>
              </a:lnSpc>
              <a:spcBef>
                <a:spcPts val="11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Erklären Sie einem Partner, wie Sie gerechnet haben.</a:t>
            </a:r>
            <a:endParaRPr lang="de-DE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lang="de-DE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lang="de-DE" sz="2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 </a:t>
            </a:r>
            <a:r>
              <a:rPr lang="de-DE" sz="2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	</a:t>
            </a:r>
            <a:r>
              <a:rPr lang="de-DE" sz="2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	</a:t>
            </a:r>
            <a:r>
              <a:rPr lang="de-DE" sz="2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	</a:t>
            </a:r>
            <a:endParaRPr lang="de-DE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90" name="Titel 3"/>
          <p:cNvSpPr/>
          <p:nvPr/>
        </p:nvSpPr>
        <p:spPr>
          <a:xfrm>
            <a:off x="602640" y="686880"/>
            <a:ext cx="8352360" cy="115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defTabSz="914400">
              <a:lnSpc>
                <a:spcPct val="90000"/>
              </a:lnSpc>
            </a:pPr>
            <a:r>
              <a:rPr lang="de-DE" sz="2400" b="0" u="none" strike="noStrike">
                <a:solidFill>
                  <a:srgbClr val="002060"/>
                </a:solidFill>
                <a:effectLst/>
                <a:uFillTx/>
                <a:latin typeface="Calibri"/>
              </a:rPr>
              <a:t>Schriftliche Subtraktion</a:t>
            </a:r>
            <a:br>
              <a:rPr sz="2400"/>
            </a:br>
            <a:r>
              <a:rPr lang="de-DE" sz="3600" b="1" u="none" strike="noStrike">
                <a:solidFill>
                  <a:srgbClr val="00b050"/>
                </a:solidFill>
                <a:effectLst/>
                <a:uFillTx/>
                <a:latin typeface="Calibri"/>
              </a:rPr>
              <a:t>Warm Up</a:t>
            </a:r>
            <a:endParaRPr lang="de-DE" sz="3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91" name="Rechteck 9"/>
          <p:cNvSpPr/>
          <p:nvPr/>
        </p:nvSpPr>
        <p:spPr>
          <a:xfrm>
            <a:off x="3323520" y="2187720"/>
            <a:ext cx="2227680" cy="7812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 defTabSz="914400">
              <a:lnSpc>
                <a:spcPct val="120000"/>
              </a:lnSpc>
            </a:pPr>
            <a:r>
              <a:rPr lang="de-DE" sz="4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436 – 259</a:t>
            </a:r>
            <a:endParaRPr lang="de-DE" sz="4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92" name="Rechteck 10"/>
          <p:cNvSpPr/>
          <p:nvPr/>
        </p:nvSpPr>
        <p:spPr>
          <a:xfrm>
            <a:off x="8018280" y="1015920"/>
            <a:ext cx="945720" cy="368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lang="de-DE" sz="1800" b="1" u="none" strike="noStrike">
                <a:solidFill>
                  <a:srgbClr val="c00000"/>
                </a:solidFill>
                <a:effectLst/>
                <a:uFillTx/>
                <a:latin typeface="Calibri"/>
              </a:rPr>
              <a:t>5 Min.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93" name="Grafik 11"/>
          <p:cNvPicPr/>
          <p:nvPr/>
        </p:nvPicPr>
        <p:blipFill>
          <a:blip r:embed="rId1"/>
          <a:srcRect l="1775" t="35" r="1688" b="-18"/>
          <a:stretch/>
        </p:blipFill>
        <p:spPr>
          <a:xfrm>
            <a:off x="8152200" y="412920"/>
            <a:ext cx="492120" cy="6019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94" name="Grafik 12"/>
          <p:cNvPicPr/>
          <p:nvPr/>
        </p:nvPicPr>
        <p:blipFill>
          <a:blip r:embed="rId2"/>
          <a:stretch/>
        </p:blipFill>
        <p:spPr>
          <a:xfrm>
            <a:off x="6592320" y="252360"/>
            <a:ext cx="1416240" cy="10087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Picture 2"/>
          <p:cNvPicPr/>
          <p:nvPr/>
        </p:nvPicPr>
        <p:blipFill>
          <a:blip r:embed="rId1"/>
          <a:stretch/>
        </p:blipFill>
        <p:spPr>
          <a:xfrm>
            <a:off x="709920" y="3933000"/>
            <a:ext cx="7803000" cy="19443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96" name="Titel 3"/>
          <p:cNvSpPr/>
          <p:nvPr/>
        </p:nvSpPr>
        <p:spPr>
          <a:xfrm>
            <a:off x="602640" y="639000"/>
            <a:ext cx="8352360" cy="115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defTabSz="914400">
              <a:lnSpc>
                <a:spcPct val="90000"/>
              </a:lnSpc>
            </a:pPr>
            <a:br>
              <a:rPr sz="2400"/>
            </a:br>
            <a:r>
              <a:rPr lang="de-DE" sz="3600" b="1" u="none" strike="noStrike">
                <a:solidFill>
                  <a:srgbClr val="0070c0"/>
                </a:solidFill>
                <a:effectLst/>
                <a:uFillTx/>
                <a:latin typeface="Calibri"/>
              </a:rPr>
              <a:t>Schriftliche Subtraktion</a:t>
            </a:r>
            <a:endParaRPr lang="de-DE" sz="3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97" name="Inhaltsplatzhalter 2"/>
          <p:cNvSpPr/>
          <p:nvPr/>
        </p:nvSpPr>
        <p:spPr>
          <a:xfrm>
            <a:off x="617760" y="1845000"/>
            <a:ext cx="8228880" cy="4367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SzPct val="120000"/>
              <a:buFont typeface="Arial"/>
              <a:buChar char="•"/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zwei verschiedene Algorithmen finden in den Grundschulen hauptsächlich Verwendung</a:t>
            </a:r>
            <a:endParaRPr lang="de-DE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SzPct val="120000"/>
              <a:buFont typeface="Arial"/>
              <a:buChar char="•"/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Grundvorstellungen des Abziehens und des Ergänzens</a:t>
            </a:r>
            <a:endParaRPr lang="de-DE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SzPct val="120000"/>
              <a:buFont typeface="Arial"/>
              <a:buChar char="•"/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Stellenwertübergang durch Entbündeln, Erweitern oder Auffüllen</a:t>
            </a:r>
            <a:endParaRPr lang="de-DE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90000"/>
              </a:lnSpc>
              <a:spcBef>
                <a:spcPts val="1001"/>
              </a:spcBef>
            </a:pPr>
            <a:endParaRPr lang="de-DE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lang="de-DE" sz="2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PlaceHolder 1"/>
          <p:cNvSpPr>
            <a:spLocks noGrp="1"/>
          </p:cNvSpPr>
          <p:nvPr>
            <p:ph/>
          </p:nvPr>
        </p:nvSpPr>
        <p:spPr>
          <a:xfrm>
            <a:off x="457200" y="1600200"/>
            <a:ext cx="8228880" cy="45252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spcBef>
                <a:spcPts val="1417"/>
              </a:spcBef>
              <a:buNone/>
            </a:pP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99" name="Grafik 3"/>
          <p:cNvPicPr/>
          <p:nvPr/>
        </p:nvPicPr>
        <p:blipFill>
          <a:blip r:embed="rId1"/>
          <a:srcRect l="5839" t="43573" r="9749" b="36348"/>
          <a:stretch/>
        </p:blipFill>
        <p:spPr>
          <a:xfrm>
            <a:off x="457200" y="2385720"/>
            <a:ext cx="8228880" cy="2708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00" name="Titel 3"/>
          <p:cNvSpPr/>
          <p:nvPr/>
        </p:nvSpPr>
        <p:spPr>
          <a:xfrm>
            <a:off x="602640" y="639000"/>
            <a:ext cx="8352360" cy="115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defTabSz="914400">
              <a:lnSpc>
                <a:spcPct val="90000"/>
              </a:lnSpc>
            </a:pPr>
            <a:r>
              <a:rPr lang="de-DE" sz="2400" b="0" u="none" strike="noStrike">
                <a:solidFill>
                  <a:srgbClr val="002060"/>
                </a:solidFill>
                <a:effectLst/>
                <a:uFillTx/>
                <a:latin typeface="Calibri"/>
              </a:rPr>
              <a:t>Schriftliche Subtraktion</a:t>
            </a:r>
            <a:br>
              <a:rPr sz="2400"/>
            </a:br>
            <a:r>
              <a:rPr lang="de-DE" sz="3600" b="1" u="none" strike="noStrike">
                <a:solidFill>
                  <a:srgbClr val="0070c0"/>
                </a:solidFill>
                <a:effectLst/>
                <a:uFillTx/>
                <a:latin typeface="Calibri"/>
              </a:rPr>
              <a:t>Abziehen mit Entbündeln</a:t>
            </a:r>
            <a:endParaRPr lang="de-DE" sz="3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PlaceHolder 1"/>
          <p:cNvSpPr>
            <a:spLocks noGrp="1"/>
          </p:cNvSpPr>
          <p:nvPr>
            <p:ph/>
          </p:nvPr>
        </p:nvSpPr>
        <p:spPr>
          <a:xfrm>
            <a:off x="457200" y="1600200"/>
            <a:ext cx="8228880" cy="45252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spcBef>
                <a:spcPts val="1417"/>
              </a:spcBef>
              <a:buNone/>
            </a:pP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02" name="Inhaltsplatzhalter 4"/>
          <p:cNvPicPr/>
          <p:nvPr/>
        </p:nvPicPr>
        <p:blipFill>
          <a:blip r:embed="rId1"/>
          <a:srcRect l="5730" t="27776" r="17190" b="52480"/>
          <a:stretch/>
        </p:blipFill>
        <p:spPr>
          <a:xfrm rot="10800000">
            <a:off x="468720" y="2404080"/>
            <a:ext cx="8228880" cy="2917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03" name="Titel 3"/>
          <p:cNvSpPr/>
          <p:nvPr/>
        </p:nvSpPr>
        <p:spPr>
          <a:xfrm>
            <a:off x="602640" y="639000"/>
            <a:ext cx="8352360" cy="115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defTabSz="914400">
              <a:lnSpc>
                <a:spcPct val="90000"/>
              </a:lnSpc>
            </a:pPr>
            <a:r>
              <a:rPr lang="de-DE" sz="2400" b="0" u="none" strike="noStrike">
                <a:solidFill>
                  <a:srgbClr val="002060"/>
                </a:solidFill>
                <a:effectLst/>
                <a:uFillTx/>
                <a:latin typeface="Calibri"/>
              </a:rPr>
              <a:t>Schriftliche Subtraktion</a:t>
            </a:r>
            <a:br>
              <a:rPr sz="2400"/>
            </a:br>
            <a:r>
              <a:rPr lang="de-DE" sz="3600" b="1" u="none" strike="noStrike">
                <a:solidFill>
                  <a:srgbClr val="0070c0"/>
                </a:solidFill>
                <a:effectLst/>
                <a:uFillTx/>
                <a:latin typeface="Calibri"/>
              </a:rPr>
              <a:t>Ergänzen mit Erweitern</a:t>
            </a:r>
            <a:endParaRPr lang="de-DE" sz="3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Rechteck 9"/>
          <p:cNvSpPr/>
          <p:nvPr/>
        </p:nvSpPr>
        <p:spPr>
          <a:xfrm>
            <a:off x="546840" y="3456720"/>
            <a:ext cx="7717320" cy="2303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50" name="PlaceHolder 1"/>
          <p:cNvSpPr>
            <a:spLocks noGrp="1"/>
          </p:cNvSpPr>
          <p:nvPr>
            <p:ph/>
          </p:nvPr>
        </p:nvSpPr>
        <p:spPr>
          <a:xfrm>
            <a:off x="609840" y="1930680"/>
            <a:ext cx="7717320" cy="1497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lang="de-DE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Mit </a:t>
            </a:r>
            <a:r>
              <a:rPr lang="de-DE" sz="28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Rechenmethoden</a:t>
            </a:r>
            <a:r>
              <a:rPr lang="de-DE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 sind hier die Methoden gemeint, nach denen das Ergebnis einer Rechen-aufgabe ermittelt werden kann: </a:t>
            </a:r>
            <a:endParaRPr lang="de-DE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br>
              <a:rPr sz="2800"/>
            </a:br>
            <a:endParaRPr lang="de-DE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1" name="Titel 3"/>
          <p:cNvSpPr/>
          <p:nvPr/>
        </p:nvSpPr>
        <p:spPr>
          <a:xfrm>
            <a:off x="535680" y="404640"/>
            <a:ext cx="8352360" cy="1525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defTabSz="914400">
              <a:lnSpc>
                <a:spcPct val="120000"/>
              </a:lnSpc>
            </a:pPr>
            <a:br>
              <a:rPr sz="2400"/>
            </a:br>
            <a:r>
              <a:rPr lang="de-DE" sz="3600" b="1" u="none" strike="noStrike">
                <a:solidFill>
                  <a:srgbClr val="002060"/>
                </a:solidFill>
                <a:effectLst/>
                <a:uFillTx/>
                <a:latin typeface="Calibri"/>
              </a:rPr>
              <a:t>Begriffsklärung: Rechenmethoden</a:t>
            </a:r>
            <a:endParaRPr lang="de-DE" sz="3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2" name="Rechteck 1"/>
          <p:cNvSpPr/>
          <p:nvPr/>
        </p:nvSpPr>
        <p:spPr>
          <a:xfrm>
            <a:off x="840600" y="3600720"/>
            <a:ext cx="7129800" cy="1969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514440" indent="-514440" defTabSz="914400">
              <a:lnSpc>
                <a:spcPct val="100000"/>
              </a:lnSpc>
              <a:spcBef>
                <a:spcPts val="400"/>
              </a:spcBef>
              <a:buClr>
                <a:srgbClr val="0070c0"/>
              </a:buClr>
              <a:buFont typeface="OpenSymbol"/>
              <a:buAutoNum type="arabicParenR"/>
            </a:pPr>
            <a:r>
              <a:rPr lang="de-DE" sz="2800" b="1" u="none" strike="noStrike">
                <a:solidFill>
                  <a:srgbClr val="0070c0"/>
                </a:solidFill>
                <a:effectLst/>
                <a:uFillTx/>
                <a:latin typeface="Calibri"/>
              </a:rPr>
              <a:t>Kopfrechnen</a:t>
            </a:r>
            <a:endParaRPr lang="de-DE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514440" indent="-514440" defTabSz="914400">
              <a:lnSpc>
                <a:spcPct val="100000"/>
              </a:lnSpc>
              <a:spcBef>
                <a:spcPts val="400"/>
              </a:spcBef>
              <a:buClr>
                <a:srgbClr val="0070c0"/>
              </a:buClr>
              <a:buFont typeface="OpenSymbol"/>
              <a:buAutoNum type="arabicParenR"/>
            </a:pPr>
            <a:r>
              <a:rPr lang="de-DE" sz="2800" b="1" u="none" strike="noStrike">
                <a:solidFill>
                  <a:srgbClr val="0070c0"/>
                </a:solidFill>
                <a:effectLst/>
                <a:uFillTx/>
                <a:latin typeface="Calibri"/>
              </a:rPr>
              <a:t>Halbschriftliches Rechnen</a:t>
            </a:r>
            <a:endParaRPr lang="de-DE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514440" indent="-514440" defTabSz="914400">
              <a:lnSpc>
                <a:spcPct val="100000"/>
              </a:lnSpc>
              <a:spcBef>
                <a:spcPts val="400"/>
              </a:spcBef>
              <a:buClr>
                <a:srgbClr val="0070c0"/>
              </a:buClr>
              <a:buFont typeface="OpenSymbol"/>
              <a:buAutoNum type="arabicParenR"/>
            </a:pPr>
            <a:r>
              <a:rPr lang="de-DE" sz="2800" b="1" u="none" strike="noStrike">
                <a:solidFill>
                  <a:srgbClr val="0070c0"/>
                </a:solidFill>
                <a:effectLst/>
                <a:uFillTx/>
                <a:latin typeface="Calibri"/>
              </a:rPr>
              <a:t>Schriftliche Rechenverfahren</a:t>
            </a:r>
            <a:endParaRPr lang="de-DE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514440" indent="-514440" defTabSz="914400">
              <a:lnSpc>
                <a:spcPct val="100000"/>
              </a:lnSpc>
              <a:spcBef>
                <a:spcPts val="400"/>
              </a:spcBef>
              <a:buClr>
                <a:srgbClr val="0070c0"/>
              </a:buClr>
              <a:buFont typeface="OpenSymbol"/>
              <a:buAutoNum type="arabicParenR"/>
            </a:pPr>
            <a:r>
              <a:rPr lang="de-DE" sz="2800" b="1" u="none" strike="noStrike">
                <a:solidFill>
                  <a:srgbClr val="0070c0"/>
                </a:solidFill>
                <a:effectLst/>
                <a:uFillTx/>
                <a:latin typeface="Calibri"/>
              </a:rPr>
              <a:t>Taschenrechner</a:t>
            </a:r>
            <a:endParaRPr lang="de-DE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Titel 3"/>
          <p:cNvSpPr/>
          <p:nvPr/>
        </p:nvSpPr>
        <p:spPr>
          <a:xfrm>
            <a:off x="602640" y="686880"/>
            <a:ext cx="8352360" cy="115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defTabSz="914400">
              <a:lnSpc>
                <a:spcPct val="90000"/>
              </a:lnSpc>
            </a:pPr>
            <a:r>
              <a:rPr lang="de-DE" sz="2400" b="0" u="none" strike="noStrike">
                <a:solidFill>
                  <a:srgbClr val="002060"/>
                </a:solidFill>
                <a:effectLst/>
                <a:uFillTx/>
                <a:latin typeface="Calibri"/>
              </a:rPr>
              <a:t>Schriftliche Subtraktion</a:t>
            </a:r>
            <a:br>
              <a:rPr sz="2400"/>
            </a:br>
            <a:r>
              <a:rPr lang="de-DE" sz="3600" b="1" u="none" strike="noStrike">
                <a:solidFill>
                  <a:srgbClr val="00b050"/>
                </a:solidFill>
                <a:effectLst/>
                <a:uFillTx/>
                <a:latin typeface="Calibri"/>
              </a:rPr>
              <a:t>Aktivität</a:t>
            </a:r>
            <a:endParaRPr lang="de-DE" sz="3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05" name="Rechteck 13"/>
          <p:cNvSpPr/>
          <p:nvPr/>
        </p:nvSpPr>
        <p:spPr>
          <a:xfrm>
            <a:off x="6818760" y="960120"/>
            <a:ext cx="945720" cy="368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lang="de-DE" sz="1800" b="1" u="none" strike="noStrike">
                <a:solidFill>
                  <a:srgbClr val="c00000"/>
                </a:solidFill>
                <a:effectLst/>
                <a:uFillTx/>
                <a:latin typeface="Calibri"/>
              </a:rPr>
              <a:t>15 Min.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06" name="Grafik 14"/>
          <p:cNvPicPr/>
          <p:nvPr/>
        </p:nvPicPr>
        <p:blipFill>
          <a:blip r:embed="rId1"/>
          <a:srcRect l="1775" t="35" r="1688" b="-18"/>
          <a:stretch/>
        </p:blipFill>
        <p:spPr>
          <a:xfrm>
            <a:off x="6942240" y="357480"/>
            <a:ext cx="492120" cy="6019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07" name="Grafik 15" descr="Ein Bild, das Zeichnung, Spiegel enthält.&#10;&#10;Automatisch generierte Beschreibung"/>
          <p:cNvPicPr/>
          <p:nvPr/>
        </p:nvPicPr>
        <p:blipFill>
          <a:blip r:embed="rId2"/>
          <a:stretch/>
        </p:blipFill>
        <p:spPr>
          <a:xfrm>
            <a:off x="7665840" y="390600"/>
            <a:ext cx="526680" cy="568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08" name="Grafik 16" descr="Ein Bild, das Zeichnung, Spiegel enthält.&#10;&#10;Automatisch generierte Beschreibung"/>
          <p:cNvPicPr/>
          <p:nvPr/>
        </p:nvPicPr>
        <p:blipFill>
          <a:blip r:embed="rId3"/>
          <a:stretch/>
        </p:blipFill>
        <p:spPr>
          <a:xfrm>
            <a:off x="8150760" y="390600"/>
            <a:ext cx="526680" cy="5688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09" name="Rechteck 5"/>
          <p:cNvSpPr/>
          <p:nvPr/>
        </p:nvSpPr>
        <p:spPr>
          <a:xfrm>
            <a:off x="602640" y="2168280"/>
            <a:ext cx="7914960" cy="2460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20000"/>
              </a:lnSpc>
            </a:pPr>
            <a:r>
              <a:rPr lang="de-DE" sz="25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Führen Sie mithilfe der Zehnersystemblöcke die beiden schriftlichen Subtraktionsverfahren </a:t>
            </a:r>
            <a:endParaRPr lang="de-DE" sz="2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20000"/>
              </a:lnSpc>
            </a:pPr>
            <a:r>
              <a:rPr lang="de-DE" sz="25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„Abziehen mit Entbündeln“ </a:t>
            </a:r>
            <a:r>
              <a:rPr lang="de-DE" sz="25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und</a:t>
            </a:r>
            <a:r>
              <a:rPr lang="de-DE" sz="25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 „Ergänzen mit Erweitern“ </a:t>
            </a:r>
            <a:r>
              <a:rPr lang="de-DE" sz="25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enaktiv durch und rechnen Sie anschließend die Aufgabe schriftlich aus.</a:t>
            </a:r>
            <a:endParaRPr lang="de-DE" sz="2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10" name="Rechteck 1"/>
          <p:cNvSpPr/>
          <p:nvPr/>
        </p:nvSpPr>
        <p:spPr>
          <a:xfrm>
            <a:off x="3446280" y="4862880"/>
            <a:ext cx="2227680" cy="7812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 defTabSz="914400">
              <a:lnSpc>
                <a:spcPct val="120000"/>
              </a:lnSpc>
            </a:pPr>
            <a:r>
              <a:rPr lang="de-DE" sz="4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342 – 158</a:t>
            </a:r>
            <a:endParaRPr lang="de-DE" sz="4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64" dur="indefinite" restart="never" nodeType="tmRoot">
          <p:childTnLst>
            <p:seq>
              <p:cTn id="165" dur="indefinite" nodeType="mainSeq"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Titel 3"/>
          <p:cNvSpPr/>
          <p:nvPr/>
        </p:nvSpPr>
        <p:spPr>
          <a:xfrm>
            <a:off x="602640" y="686880"/>
            <a:ext cx="8352360" cy="115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defTabSz="914400">
              <a:lnSpc>
                <a:spcPct val="90000"/>
              </a:lnSpc>
            </a:pPr>
            <a:r>
              <a:rPr lang="de-DE" sz="2400" b="0" u="none" strike="noStrike">
                <a:solidFill>
                  <a:srgbClr val="002060"/>
                </a:solidFill>
                <a:effectLst/>
                <a:uFillTx/>
                <a:latin typeface="Calibri"/>
              </a:rPr>
              <a:t>Schriftliche Subtraktion</a:t>
            </a:r>
            <a:br>
              <a:rPr sz="2400"/>
            </a:br>
            <a:endParaRPr lang="de-DE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12" name="Rechteck 5"/>
          <p:cNvSpPr/>
          <p:nvPr/>
        </p:nvSpPr>
        <p:spPr>
          <a:xfrm>
            <a:off x="602640" y="1922760"/>
            <a:ext cx="7914960" cy="10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20000"/>
              </a:lnSpc>
            </a:pPr>
            <a:r>
              <a:rPr lang="de-DE" sz="2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Zum Nachschauen, die beiden Verfahren zur schriftlichen Subtraktion</a:t>
            </a:r>
            <a:endParaRPr lang="de-DE" sz="2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13" name="Textfeld 9"/>
          <p:cNvSpPr/>
          <p:nvPr/>
        </p:nvSpPr>
        <p:spPr>
          <a:xfrm>
            <a:off x="602640" y="5369760"/>
            <a:ext cx="2653560" cy="368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lang="de-DE" sz="1800" b="1" u="none" strike="noStrike">
                <a:solidFill>
                  <a:srgbClr val="0070c0"/>
                </a:solidFill>
                <a:effectLst/>
                <a:uFillTx/>
                <a:latin typeface="Calibri"/>
              </a:rPr>
              <a:t>Abziehen mit Entbündeln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14" name="Textfeld 11"/>
          <p:cNvSpPr/>
          <p:nvPr/>
        </p:nvSpPr>
        <p:spPr>
          <a:xfrm>
            <a:off x="5918400" y="5369760"/>
            <a:ext cx="2388960" cy="368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lang="de-DE" sz="1800" b="1" u="none" strike="noStrike">
                <a:solidFill>
                  <a:srgbClr val="0070c0"/>
                </a:solidFill>
                <a:effectLst/>
                <a:uFillTx/>
                <a:latin typeface="Calibri"/>
              </a:rPr>
              <a:t>Ergänzen mit Erweitern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15" name="Grafik 19"/>
          <p:cNvPicPr/>
          <p:nvPr/>
        </p:nvPicPr>
        <p:blipFill>
          <a:blip r:embed="rId1"/>
          <a:stretch/>
        </p:blipFill>
        <p:spPr>
          <a:xfrm>
            <a:off x="1185840" y="3817080"/>
            <a:ext cx="1487520" cy="14875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16" name="Grafik 21"/>
          <p:cNvPicPr/>
          <p:nvPr/>
        </p:nvPicPr>
        <p:blipFill>
          <a:blip r:embed="rId2"/>
          <a:stretch/>
        </p:blipFill>
        <p:spPr>
          <a:xfrm>
            <a:off x="6276960" y="3877200"/>
            <a:ext cx="1487520" cy="14875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Textfeld 6"/>
          <p:cNvSpPr/>
          <p:nvPr/>
        </p:nvSpPr>
        <p:spPr>
          <a:xfrm>
            <a:off x="602640" y="1733760"/>
            <a:ext cx="4212360" cy="522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lang="de-DE" sz="28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Entbündeln mit ZSB</a:t>
            </a:r>
            <a:endParaRPr lang="de-DE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18" name="Inhaltsplatzhalter 5"/>
          <p:cNvPicPr/>
          <p:nvPr/>
        </p:nvPicPr>
        <p:blipFill>
          <a:blip r:embed="rId1"/>
          <a:srcRect l="3626" t="27197" r="36880" b="29249"/>
          <a:stretch/>
        </p:blipFill>
        <p:spPr>
          <a:xfrm>
            <a:off x="0" y="2257200"/>
            <a:ext cx="9143280" cy="37645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19" name="Titel 3"/>
          <p:cNvSpPr/>
          <p:nvPr/>
        </p:nvSpPr>
        <p:spPr>
          <a:xfrm>
            <a:off x="602640" y="639000"/>
            <a:ext cx="8352360" cy="115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defTabSz="914400">
              <a:lnSpc>
                <a:spcPct val="90000"/>
              </a:lnSpc>
            </a:pPr>
            <a:r>
              <a:rPr lang="de-DE" sz="2400" b="0" u="none" strike="noStrike">
                <a:solidFill>
                  <a:srgbClr val="002060"/>
                </a:solidFill>
                <a:effectLst/>
                <a:uFillTx/>
                <a:latin typeface="Calibri"/>
              </a:rPr>
              <a:t>Schriftliche Subtraktion</a:t>
            </a:r>
            <a:br>
              <a:rPr sz="2400"/>
            </a:br>
            <a:r>
              <a:rPr lang="de-DE" sz="3600" b="1" u="none" strike="noStrike">
                <a:solidFill>
                  <a:srgbClr val="0070c0"/>
                </a:solidFill>
                <a:effectLst/>
                <a:uFillTx/>
                <a:latin typeface="Calibri"/>
              </a:rPr>
              <a:t>Abziehen mit Entbündeln</a:t>
            </a:r>
            <a:endParaRPr lang="de-DE" sz="3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/>
          </p:cNvSpPr>
          <p:nvPr>
            <p:ph/>
          </p:nvPr>
        </p:nvSpPr>
        <p:spPr>
          <a:xfrm>
            <a:off x="669600" y="1610280"/>
            <a:ext cx="8218440" cy="2227320"/>
          </a:xfrm>
          <a:prstGeom prst="rect">
            <a:avLst/>
          </a:prstGeom>
          <a:noFill/>
          <a:ln w="28440">
            <a:noFill/>
          </a:ln>
        </p:spPr>
        <p:txBody>
          <a:bodyPr lIns="91440" rIns="91440" tIns="45720" bIns="45720" anchor="t">
            <a:norm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lang="de-DE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1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lang="de-DE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Sammeln Sie Vor- und Nachteile der beiden Verfahren zur schriftlichen Subtraktion.</a:t>
            </a:r>
            <a:endParaRPr lang="de-DE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lang="de-DE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21" name="Titel 3"/>
          <p:cNvSpPr/>
          <p:nvPr/>
        </p:nvSpPr>
        <p:spPr>
          <a:xfrm>
            <a:off x="602640" y="639000"/>
            <a:ext cx="8352360" cy="115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defTabSz="914400">
              <a:lnSpc>
                <a:spcPct val="90000"/>
              </a:lnSpc>
            </a:pPr>
            <a:br>
              <a:rPr sz="2400"/>
            </a:br>
            <a:r>
              <a:rPr lang="de-DE" sz="3600" b="1" u="none" strike="noStrike">
                <a:solidFill>
                  <a:srgbClr val="00b050"/>
                </a:solidFill>
                <a:effectLst/>
                <a:uFillTx/>
                <a:latin typeface="Calibri"/>
              </a:rPr>
              <a:t>Aufgabe: </a:t>
            </a:r>
            <a:r>
              <a:rPr lang="de-DE" sz="3600" b="0" u="none" strike="noStrike">
                <a:solidFill>
                  <a:srgbClr val="00b050"/>
                </a:solidFill>
                <a:effectLst/>
                <a:uFillTx/>
                <a:latin typeface="Calibri"/>
              </a:rPr>
              <a:t>Vergleich der Verfahren</a:t>
            </a:r>
            <a:endParaRPr lang="de-DE" sz="3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22" name="Rechteck 8"/>
          <p:cNvSpPr/>
          <p:nvPr/>
        </p:nvSpPr>
        <p:spPr>
          <a:xfrm>
            <a:off x="7096320" y="801000"/>
            <a:ext cx="945720" cy="368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lang="de-DE" sz="1800" b="1" u="none" strike="noStrike">
                <a:solidFill>
                  <a:srgbClr val="c00000"/>
                </a:solidFill>
                <a:effectLst/>
                <a:uFillTx/>
                <a:latin typeface="Calibri"/>
              </a:rPr>
              <a:t>15 Min.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23" name="Grafik 9"/>
          <p:cNvPicPr/>
          <p:nvPr/>
        </p:nvPicPr>
        <p:blipFill>
          <a:blip r:embed="rId1"/>
          <a:srcRect l="1775" t="35" r="1688" b="-18"/>
          <a:stretch/>
        </p:blipFill>
        <p:spPr>
          <a:xfrm>
            <a:off x="7219800" y="198360"/>
            <a:ext cx="492120" cy="6019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24" name="Grafik 10" descr="Ein Bild, das Zeichnung, Spiegel enthält.&#10;&#10;Automatisch generierte Beschreibung"/>
          <p:cNvPicPr/>
          <p:nvPr/>
        </p:nvPicPr>
        <p:blipFill>
          <a:blip r:embed="rId2"/>
          <a:stretch/>
        </p:blipFill>
        <p:spPr>
          <a:xfrm>
            <a:off x="7943400" y="231480"/>
            <a:ext cx="526680" cy="568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25" name="Grafik 11" descr="Ein Bild, das Zeichnung, Spiegel enthält.&#10;&#10;Automatisch generierte Beschreibung"/>
          <p:cNvPicPr/>
          <p:nvPr/>
        </p:nvPicPr>
        <p:blipFill>
          <a:blip r:embed="rId3"/>
          <a:stretch/>
        </p:blipFill>
        <p:spPr>
          <a:xfrm>
            <a:off x="8428320" y="231480"/>
            <a:ext cx="526680" cy="5688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26" name="Titel 3"/>
          <p:cNvSpPr/>
          <p:nvPr/>
        </p:nvSpPr>
        <p:spPr>
          <a:xfrm>
            <a:off x="669600" y="3965760"/>
            <a:ext cx="3653280" cy="1023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 defTabSz="914400">
              <a:lnSpc>
                <a:spcPct val="90000"/>
              </a:lnSpc>
            </a:pPr>
            <a:br>
              <a:rPr sz="2400"/>
            </a:br>
            <a:r>
              <a:rPr lang="de-DE" sz="2400" b="1" u="none" strike="noStrike">
                <a:solidFill>
                  <a:srgbClr val="0070c0"/>
                </a:solidFill>
                <a:effectLst/>
                <a:uFillTx/>
                <a:latin typeface="Calibri"/>
              </a:rPr>
              <a:t>Abziehen mit Entbündeln</a:t>
            </a:r>
            <a:endParaRPr lang="de-DE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27" name="Titel 3"/>
          <p:cNvSpPr/>
          <p:nvPr/>
        </p:nvSpPr>
        <p:spPr>
          <a:xfrm>
            <a:off x="5132160" y="3965760"/>
            <a:ext cx="3653280" cy="1023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 defTabSz="914400">
              <a:lnSpc>
                <a:spcPct val="90000"/>
              </a:lnSpc>
            </a:pPr>
            <a:br>
              <a:rPr sz="2400"/>
            </a:br>
            <a:r>
              <a:rPr lang="de-DE" sz="2400" b="1" u="none" strike="noStrike">
                <a:solidFill>
                  <a:srgbClr val="0070c0"/>
                </a:solidFill>
                <a:effectLst/>
                <a:uFillTx/>
                <a:latin typeface="Calibri"/>
              </a:rPr>
              <a:t>Ergänzen mit Erweitern</a:t>
            </a:r>
            <a:endParaRPr lang="de-DE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72" dur="indefinite" restart="never" nodeType="tmRoot">
          <p:childTnLst>
            <p:seq>
              <p:cTn id="173" dur="indefinite" nodeType="mainSeq"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PlaceHolder 1"/>
          <p:cNvSpPr>
            <a:spLocks noGrp="1"/>
          </p:cNvSpPr>
          <p:nvPr>
            <p:ph/>
          </p:nvPr>
        </p:nvSpPr>
        <p:spPr>
          <a:xfrm>
            <a:off x="617760" y="1845000"/>
            <a:ext cx="8228880" cy="4367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lang="de-DE" sz="24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Verstehensorientierung</a:t>
            </a:r>
            <a:endParaRPr lang="de-DE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lang="de-DE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In Klasse 2 und erstes Halbjahr 3 intensiv Entdeckungen an 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lang="de-DE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schönen Päckchen ermöglichen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lang="de-DE" sz="2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29" name="Titel 3"/>
          <p:cNvSpPr/>
          <p:nvPr/>
        </p:nvSpPr>
        <p:spPr>
          <a:xfrm>
            <a:off x="602640" y="639000"/>
            <a:ext cx="8352360" cy="115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defTabSz="914400">
              <a:lnSpc>
                <a:spcPct val="90000"/>
              </a:lnSpc>
              <a:tabLst>
                <a:tab algn="l" pos="0"/>
              </a:tabLst>
            </a:pPr>
            <a:r>
              <a:rPr lang="de-DE" sz="2400" b="0" u="none" strike="noStrike">
                <a:solidFill>
                  <a:srgbClr val="002060"/>
                </a:solidFill>
                <a:effectLst/>
                <a:uFillTx/>
                <a:latin typeface="Calibri"/>
              </a:rPr>
              <a:t>Schriftliche Subtraktion</a:t>
            </a:r>
            <a:br>
              <a:rPr sz="2400"/>
            </a:br>
            <a:r>
              <a:rPr lang="de-DE" sz="3600" b="1" u="none" strike="noStrike">
                <a:solidFill>
                  <a:srgbClr val="0070c0"/>
                </a:solidFill>
                <a:effectLst/>
                <a:uFillTx/>
                <a:latin typeface="Calibri"/>
              </a:rPr>
              <a:t>Ergänzen mit Erweitern</a:t>
            </a:r>
            <a:endParaRPr lang="de-DE" sz="3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30" name="Grafik 1"/>
          <p:cNvPicPr/>
          <p:nvPr/>
        </p:nvPicPr>
        <p:blipFill>
          <a:blip r:embed="rId1"/>
          <a:stretch/>
        </p:blipFill>
        <p:spPr>
          <a:xfrm>
            <a:off x="7189200" y="260640"/>
            <a:ext cx="1657440" cy="24195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31" name="Textfeld 4"/>
          <p:cNvSpPr/>
          <p:nvPr/>
        </p:nvSpPr>
        <p:spPr>
          <a:xfrm>
            <a:off x="8005680" y="906480"/>
            <a:ext cx="503280" cy="30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lang="de-DE" sz="1400" b="0" u="none" strike="noStrike">
                <a:solidFill>
                  <a:schemeClr val="dk1"/>
                </a:solidFill>
                <a:effectLst/>
                <a:highlight>
                  <a:srgbClr val="ffff9b"/>
                </a:highlight>
                <a:uFillTx/>
                <a:latin typeface="Calibri"/>
              </a:rPr>
              <a:t>10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32" name="Textfeld 5"/>
          <p:cNvSpPr/>
          <p:nvPr/>
        </p:nvSpPr>
        <p:spPr>
          <a:xfrm>
            <a:off x="1805760" y="3897720"/>
            <a:ext cx="3023640" cy="17535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	</a:t>
            </a: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10 – 3 = 7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	</a:t>
            </a: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11 – 4 = 7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	</a:t>
            </a: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12 – 5 = 7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	</a:t>
            </a: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13 – 6 = 7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33" name="Sprechblase: oval 6"/>
          <p:cNvSpPr/>
          <p:nvPr/>
        </p:nvSpPr>
        <p:spPr>
          <a:xfrm>
            <a:off x="179640" y="3717000"/>
            <a:ext cx="1826640" cy="1042920"/>
          </a:xfrm>
          <a:prstGeom prst="wedgeEllipseCallout">
            <a:avLst>
              <a:gd name="adj1" fmla="val 89444"/>
              <a:gd name="adj2" fmla="val 15515"/>
            </a:avLst>
          </a:prstGeom>
          <a:solidFill>
            <a:srgbClr val="ffffff"/>
          </a:solidFill>
          <a:ln>
            <a:solidFill>
              <a:srgbClr val="ed7d3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lang="de-DE" sz="1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Die erste Zahl wird immer um 1 größer!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34" name="Sprechblase: oval 7"/>
          <p:cNvSpPr/>
          <p:nvPr/>
        </p:nvSpPr>
        <p:spPr>
          <a:xfrm>
            <a:off x="2006640" y="2985480"/>
            <a:ext cx="1826640" cy="1042920"/>
          </a:xfrm>
          <a:prstGeom prst="wedgeEllipseCallout">
            <a:avLst>
              <a:gd name="adj1" fmla="val 22387"/>
              <a:gd name="adj2" fmla="val 70718"/>
            </a:avLst>
          </a:prstGeom>
          <a:solidFill>
            <a:srgbClr val="ffffff"/>
          </a:solidFill>
          <a:ln>
            <a:solidFill>
              <a:srgbClr val="ed7d3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lang="de-DE" sz="1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Die zweite Zahl wird immer um 1 größer!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35" name="Sprechblase: oval 8"/>
          <p:cNvSpPr/>
          <p:nvPr/>
        </p:nvSpPr>
        <p:spPr>
          <a:xfrm>
            <a:off x="4454280" y="2907360"/>
            <a:ext cx="1944720" cy="1042920"/>
          </a:xfrm>
          <a:prstGeom prst="wedgeEllipseCallout">
            <a:avLst>
              <a:gd name="adj1" fmla="val -77168"/>
              <a:gd name="adj2" fmla="val 75976"/>
            </a:avLst>
          </a:prstGeom>
          <a:solidFill>
            <a:srgbClr val="ffffff"/>
          </a:solidFill>
          <a:ln>
            <a:solidFill>
              <a:srgbClr val="ed7d3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lang="de-DE" sz="1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Die Differenz </a:t>
            </a:r>
            <a:r>
              <a:rPr lang="de-DE" sz="1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(der Unterschied) </a:t>
            </a:r>
            <a:r>
              <a:rPr lang="de-DE" sz="1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bleibt gleich.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PlaceHolder 1"/>
          <p:cNvSpPr>
            <a:spLocks noGrp="1"/>
          </p:cNvSpPr>
          <p:nvPr>
            <p:ph/>
          </p:nvPr>
        </p:nvSpPr>
        <p:spPr>
          <a:xfrm>
            <a:off x="617760" y="1845000"/>
            <a:ext cx="8228880" cy="4367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lang="de-DE" sz="24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Verstehensorientierung</a:t>
            </a:r>
            <a:endParaRPr lang="de-DE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lang="de-DE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In Klasse 2 und erstes Halbjahr 3 intensiv Entdeckungen an 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lang="de-DE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schönen Päckchen ermöglichen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lang="de-DE" sz="2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37" name="Titel 3"/>
          <p:cNvSpPr/>
          <p:nvPr/>
        </p:nvSpPr>
        <p:spPr>
          <a:xfrm>
            <a:off x="602640" y="639000"/>
            <a:ext cx="8352360" cy="115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defTabSz="914400">
              <a:lnSpc>
                <a:spcPct val="90000"/>
              </a:lnSpc>
              <a:tabLst>
                <a:tab algn="l" pos="0"/>
              </a:tabLst>
            </a:pPr>
            <a:r>
              <a:rPr lang="de-DE" sz="2400" b="0" u="none" strike="noStrike">
                <a:solidFill>
                  <a:srgbClr val="002060"/>
                </a:solidFill>
                <a:effectLst/>
                <a:uFillTx/>
                <a:latin typeface="Calibri"/>
              </a:rPr>
              <a:t>Schriftliche Subtraktion</a:t>
            </a:r>
            <a:br>
              <a:rPr sz="2400"/>
            </a:br>
            <a:r>
              <a:rPr lang="de-DE" sz="3600" b="1" u="none" strike="noStrike">
                <a:solidFill>
                  <a:srgbClr val="0070c0"/>
                </a:solidFill>
                <a:effectLst/>
                <a:uFillTx/>
                <a:latin typeface="Calibri"/>
              </a:rPr>
              <a:t>Ergänzen mit Erweitern</a:t>
            </a:r>
            <a:endParaRPr lang="de-DE" sz="3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38" name="Grafik 1"/>
          <p:cNvPicPr/>
          <p:nvPr/>
        </p:nvPicPr>
        <p:blipFill>
          <a:blip r:embed="rId1"/>
          <a:stretch/>
        </p:blipFill>
        <p:spPr>
          <a:xfrm>
            <a:off x="7189200" y="260640"/>
            <a:ext cx="1657440" cy="24195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39" name="Textfeld 4"/>
          <p:cNvSpPr/>
          <p:nvPr/>
        </p:nvSpPr>
        <p:spPr>
          <a:xfrm>
            <a:off x="8005680" y="906480"/>
            <a:ext cx="503280" cy="30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lang="de-DE" sz="1400" b="0" u="none" strike="noStrike">
                <a:solidFill>
                  <a:schemeClr val="dk1"/>
                </a:solidFill>
                <a:effectLst/>
                <a:highlight>
                  <a:srgbClr val="ffff9b"/>
                </a:highlight>
                <a:uFillTx/>
                <a:latin typeface="Calibri"/>
              </a:rPr>
              <a:t>10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40" name="Textfeld 5"/>
          <p:cNvSpPr/>
          <p:nvPr/>
        </p:nvSpPr>
        <p:spPr>
          <a:xfrm>
            <a:off x="1805760" y="3897720"/>
            <a:ext cx="3023640" cy="17535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	</a:t>
            </a: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10 – 3 = 7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	</a:t>
            </a: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11 – 4 = 7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	</a:t>
            </a: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12 – 5 = 7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	</a:t>
            </a: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13 – 6 = 7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41" name="Sprechblase: oval 6"/>
          <p:cNvSpPr/>
          <p:nvPr/>
        </p:nvSpPr>
        <p:spPr>
          <a:xfrm>
            <a:off x="179640" y="3717000"/>
            <a:ext cx="1826640" cy="1042920"/>
          </a:xfrm>
          <a:prstGeom prst="wedgeEllipseCallout">
            <a:avLst>
              <a:gd name="adj1" fmla="val 89444"/>
              <a:gd name="adj2" fmla="val 15515"/>
            </a:avLst>
          </a:prstGeom>
          <a:solidFill>
            <a:srgbClr val="ffffff"/>
          </a:solidFill>
          <a:ln>
            <a:solidFill>
              <a:srgbClr val="ed7d3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lang="de-DE" sz="1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Die erste Zahl wird immer um 1 größer!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42" name="Sprechblase: oval 7"/>
          <p:cNvSpPr/>
          <p:nvPr/>
        </p:nvSpPr>
        <p:spPr>
          <a:xfrm>
            <a:off x="2006640" y="2985480"/>
            <a:ext cx="1826640" cy="1042920"/>
          </a:xfrm>
          <a:prstGeom prst="wedgeEllipseCallout">
            <a:avLst>
              <a:gd name="adj1" fmla="val 22387"/>
              <a:gd name="adj2" fmla="val 70718"/>
            </a:avLst>
          </a:prstGeom>
          <a:solidFill>
            <a:srgbClr val="ffffff"/>
          </a:solidFill>
          <a:ln>
            <a:solidFill>
              <a:srgbClr val="ed7d3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lang="de-DE" sz="1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Die zweite Zahl wird immer um 1 größer!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43" name="Sprechblase: oval 8"/>
          <p:cNvSpPr/>
          <p:nvPr/>
        </p:nvSpPr>
        <p:spPr>
          <a:xfrm>
            <a:off x="4454280" y="2907360"/>
            <a:ext cx="1944720" cy="1042920"/>
          </a:xfrm>
          <a:prstGeom prst="wedgeEllipseCallout">
            <a:avLst>
              <a:gd name="adj1" fmla="val -77168"/>
              <a:gd name="adj2" fmla="val 75976"/>
            </a:avLst>
          </a:prstGeom>
          <a:solidFill>
            <a:srgbClr val="ffffff"/>
          </a:solidFill>
          <a:ln>
            <a:solidFill>
              <a:srgbClr val="ed7d3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lang="de-DE" sz="1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Die Differenz </a:t>
            </a:r>
            <a:r>
              <a:rPr lang="de-DE" sz="1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(der Unterschied) </a:t>
            </a:r>
            <a:r>
              <a:rPr lang="de-DE" sz="1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bleibt gleich.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344" name="Group 4"/>
          <p:cNvGrpSpPr/>
          <p:nvPr/>
        </p:nvGrpSpPr>
        <p:grpSpPr>
          <a:xfrm>
            <a:off x="5643360" y="4143960"/>
            <a:ext cx="943920" cy="1517040"/>
            <a:chOff x="5643360" y="4143960"/>
            <a:chExt cx="943920" cy="1517040"/>
          </a:xfrm>
        </p:grpSpPr>
        <p:sp>
          <p:nvSpPr>
            <p:cNvPr id="345" name="AutoShape 3"/>
            <p:cNvSpPr/>
            <p:nvPr/>
          </p:nvSpPr>
          <p:spPr>
            <a:xfrm flipH="1">
              <a:off x="5651280" y="4143960"/>
              <a:ext cx="934200" cy="1507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lang="de-DE" sz="1800" b="0" u="none" strike="noStrike">
                <a:solidFill>
                  <a:schemeClr val="dk1"/>
                </a:solidFill>
                <a:effectLst/>
                <a:uFillTx/>
                <a:latin typeface="Calibri"/>
              </a:endParaRPr>
            </a:p>
          </p:txBody>
        </p:sp>
        <p:pic>
          <p:nvPicPr>
            <p:cNvPr id="346" name="Picture 5"/>
            <p:cNvPicPr/>
            <p:nvPr/>
          </p:nvPicPr>
          <p:blipFill>
            <a:blip r:embed="rId2"/>
            <a:stretch/>
          </p:blipFill>
          <p:spPr>
            <a:xfrm flipH="1">
              <a:off x="5643360" y="4143960"/>
              <a:ext cx="943920" cy="1517040"/>
            </a:xfrm>
            <a:prstGeom prst="rect">
              <a:avLst/>
            </a:prstGeom>
            <a:noFill/>
            <a:ln w="0">
              <a:noFill/>
            </a:ln>
          </p:spPr>
        </p:pic>
      </p:grpSp>
      <p:sp>
        <p:nvSpPr>
          <p:cNvPr id="347" name="Sprechblase: oval 15"/>
          <p:cNvSpPr/>
          <p:nvPr/>
        </p:nvSpPr>
        <p:spPr>
          <a:xfrm>
            <a:off x="6732360" y="2948400"/>
            <a:ext cx="2245320" cy="1507320"/>
          </a:xfrm>
          <a:prstGeom prst="wedgeEllipseCallout">
            <a:avLst>
              <a:gd name="adj1" fmla="val -55206"/>
              <a:gd name="adj2" fmla="val 55623"/>
            </a:avLst>
          </a:prstGeom>
          <a:solidFill>
            <a:srgbClr val="ffffff"/>
          </a:solidFill>
          <a:ln>
            <a:solidFill>
              <a:srgbClr val="ed7d3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lang="de-DE" sz="1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Aah! Wenn beide Zahlen gleich viel dazubekommen, bleibt der Unterschied gleich.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PlaceHolder 1"/>
          <p:cNvSpPr>
            <a:spLocks noGrp="1"/>
          </p:cNvSpPr>
          <p:nvPr>
            <p:ph/>
          </p:nvPr>
        </p:nvSpPr>
        <p:spPr>
          <a:xfrm>
            <a:off x="617760" y="1845000"/>
            <a:ext cx="8228880" cy="4367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lang="de-DE" sz="24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Verstehensorientierung</a:t>
            </a:r>
            <a:endParaRPr lang="de-DE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lang="de-DE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In Klasse 2 und erstes Halbjahr 3 intensiv Entdeckungen an 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lang="de-DE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schönen Päckchen ermöglichen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lang="de-DE" sz="2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49" name="Titel 3"/>
          <p:cNvSpPr/>
          <p:nvPr/>
        </p:nvSpPr>
        <p:spPr>
          <a:xfrm>
            <a:off x="602640" y="639000"/>
            <a:ext cx="8352360" cy="115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defTabSz="914400">
              <a:lnSpc>
                <a:spcPct val="90000"/>
              </a:lnSpc>
              <a:tabLst>
                <a:tab algn="l" pos="0"/>
              </a:tabLst>
            </a:pPr>
            <a:r>
              <a:rPr lang="de-DE" sz="2400" b="0" u="none" strike="noStrike">
                <a:solidFill>
                  <a:srgbClr val="002060"/>
                </a:solidFill>
                <a:effectLst/>
                <a:uFillTx/>
                <a:latin typeface="Calibri"/>
              </a:rPr>
              <a:t>Schriftliche Subtraktion</a:t>
            </a:r>
            <a:br>
              <a:rPr sz="2400"/>
            </a:br>
            <a:r>
              <a:rPr lang="de-DE" sz="3600" b="1" u="none" strike="noStrike">
                <a:solidFill>
                  <a:srgbClr val="0070c0"/>
                </a:solidFill>
                <a:effectLst/>
                <a:uFillTx/>
                <a:latin typeface="Calibri"/>
              </a:rPr>
              <a:t>Ergänzen mit Erweitern</a:t>
            </a:r>
            <a:endParaRPr lang="de-DE" sz="3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50" name="Grafik 1"/>
          <p:cNvPicPr/>
          <p:nvPr/>
        </p:nvPicPr>
        <p:blipFill>
          <a:blip r:embed="rId1"/>
          <a:stretch/>
        </p:blipFill>
        <p:spPr>
          <a:xfrm>
            <a:off x="7189200" y="260640"/>
            <a:ext cx="1657440" cy="24195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51" name="Textfeld 4"/>
          <p:cNvSpPr/>
          <p:nvPr/>
        </p:nvSpPr>
        <p:spPr>
          <a:xfrm>
            <a:off x="8005680" y="906480"/>
            <a:ext cx="503280" cy="30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lang="de-DE" sz="1400" b="0" u="none" strike="noStrike">
                <a:solidFill>
                  <a:schemeClr val="dk1"/>
                </a:solidFill>
                <a:effectLst/>
                <a:highlight>
                  <a:srgbClr val="ffff9b"/>
                </a:highlight>
                <a:uFillTx/>
                <a:latin typeface="Calibri"/>
              </a:rPr>
              <a:t>10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52" name="Textfeld 5"/>
          <p:cNvSpPr/>
          <p:nvPr/>
        </p:nvSpPr>
        <p:spPr>
          <a:xfrm>
            <a:off x="618840" y="3249720"/>
            <a:ext cx="4372200" cy="258444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	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53" name="Sprechblase: oval 8"/>
          <p:cNvSpPr/>
          <p:nvPr/>
        </p:nvSpPr>
        <p:spPr>
          <a:xfrm>
            <a:off x="4428000" y="2655360"/>
            <a:ext cx="1944720" cy="1042920"/>
          </a:xfrm>
          <a:prstGeom prst="wedgeEllipseCallout">
            <a:avLst>
              <a:gd name="adj1" fmla="val -61186"/>
              <a:gd name="adj2" fmla="val 55822"/>
            </a:avLst>
          </a:prstGeom>
          <a:solidFill>
            <a:srgbClr val="ffffff"/>
          </a:solidFill>
          <a:ln>
            <a:solidFill>
              <a:srgbClr val="ed7d3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lang="de-DE" sz="1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Die Differenz </a:t>
            </a:r>
            <a:r>
              <a:rPr lang="de-DE" sz="1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(der Unterschied) </a:t>
            </a:r>
            <a:r>
              <a:rPr lang="de-DE" sz="1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bleibt gleich.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54" name="Grafik 10"/>
          <p:cNvPicPr/>
          <p:nvPr/>
        </p:nvPicPr>
        <p:blipFill>
          <a:blip r:embed="rId2"/>
          <a:stretch/>
        </p:blipFill>
        <p:spPr>
          <a:xfrm>
            <a:off x="980280" y="3861000"/>
            <a:ext cx="1223280" cy="16974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55" name="Grafik 14"/>
          <p:cNvPicPr/>
          <p:nvPr/>
        </p:nvPicPr>
        <p:blipFill>
          <a:blip r:embed="rId3"/>
          <a:stretch/>
        </p:blipFill>
        <p:spPr>
          <a:xfrm>
            <a:off x="2535840" y="3350880"/>
            <a:ext cx="2245320" cy="22258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PlaceHolder 1"/>
          <p:cNvSpPr>
            <a:spLocks noGrp="1"/>
          </p:cNvSpPr>
          <p:nvPr>
            <p:ph/>
          </p:nvPr>
        </p:nvSpPr>
        <p:spPr>
          <a:xfrm>
            <a:off x="617760" y="1845000"/>
            <a:ext cx="8228880" cy="4367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lang="de-DE" sz="24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Verstehensorientierung</a:t>
            </a:r>
            <a:endParaRPr lang="de-DE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lang="de-DE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In Klasse 2 und erstes Halbjahr 3 intensiv Entdeckungen an 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lang="de-DE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schönen Päckchen ermöglichen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lang="de-DE" sz="2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57" name="Titel 3"/>
          <p:cNvSpPr/>
          <p:nvPr/>
        </p:nvSpPr>
        <p:spPr>
          <a:xfrm>
            <a:off x="602640" y="639000"/>
            <a:ext cx="8352360" cy="115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defTabSz="914400">
              <a:lnSpc>
                <a:spcPct val="90000"/>
              </a:lnSpc>
              <a:tabLst>
                <a:tab algn="l" pos="0"/>
              </a:tabLst>
            </a:pPr>
            <a:r>
              <a:rPr lang="de-DE" sz="2400" b="0" u="none" strike="noStrike">
                <a:solidFill>
                  <a:srgbClr val="002060"/>
                </a:solidFill>
                <a:effectLst/>
                <a:uFillTx/>
                <a:latin typeface="Calibri"/>
              </a:rPr>
              <a:t>Schriftliche Subtraktion</a:t>
            </a:r>
            <a:br>
              <a:rPr sz="2400"/>
            </a:br>
            <a:r>
              <a:rPr lang="de-DE" sz="3600" b="1" u="none" strike="noStrike">
                <a:solidFill>
                  <a:srgbClr val="0070c0"/>
                </a:solidFill>
                <a:effectLst/>
                <a:uFillTx/>
                <a:latin typeface="Calibri"/>
              </a:rPr>
              <a:t>Ergänzen mit Erweitern</a:t>
            </a:r>
            <a:endParaRPr lang="de-DE" sz="3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58" name="Grafik 1"/>
          <p:cNvPicPr/>
          <p:nvPr/>
        </p:nvPicPr>
        <p:blipFill>
          <a:blip r:embed="rId1"/>
          <a:stretch/>
        </p:blipFill>
        <p:spPr>
          <a:xfrm>
            <a:off x="7189200" y="260640"/>
            <a:ext cx="1657440" cy="24195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59" name="Textfeld 4"/>
          <p:cNvSpPr/>
          <p:nvPr/>
        </p:nvSpPr>
        <p:spPr>
          <a:xfrm>
            <a:off x="8005680" y="906480"/>
            <a:ext cx="503280" cy="30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lang="de-DE" sz="1400" b="0" u="none" strike="noStrike">
                <a:solidFill>
                  <a:schemeClr val="dk1"/>
                </a:solidFill>
                <a:effectLst/>
                <a:highlight>
                  <a:srgbClr val="ffff9b"/>
                </a:highlight>
                <a:uFillTx/>
                <a:latin typeface="Calibri"/>
              </a:rPr>
              <a:t>10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60" name="Textfeld 5"/>
          <p:cNvSpPr/>
          <p:nvPr/>
        </p:nvSpPr>
        <p:spPr>
          <a:xfrm>
            <a:off x="618840" y="3249720"/>
            <a:ext cx="4372200" cy="258444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	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61" name="Sprechblase: oval 8"/>
          <p:cNvSpPr/>
          <p:nvPr/>
        </p:nvSpPr>
        <p:spPr>
          <a:xfrm>
            <a:off x="4428000" y="2655360"/>
            <a:ext cx="1944720" cy="1042920"/>
          </a:xfrm>
          <a:prstGeom prst="wedgeEllipseCallout">
            <a:avLst>
              <a:gd name="adj1" fmla="val -61186"/>
              <a:gd name="adj2" fmla="val 55822"/>
            </a:avLst>
          </a:prstGeom>
          <a:solidFill>
            <a:srgbClr val="ffffff"/>
          </a:solidFill>
          <a:ln>
            <a:solidFill>
              <a:srgbClr val="ed7d3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lang="de-DE" sz="1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Die Differenz </a:t>
            </a:r>
            <a:r>
              <a:rPr lang="de-DE" sz="1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(der Unterschied) </a:t>
            </a:r>
            <a:r>
              <a:rPr lang="de-DE" sz="1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bleibt gleich.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362" name="Group 4"/>
          <p:cNvGrpSpPr/>
          <p:nvPr/>
        </p:nvGrpSpPr>
        <p:grpSpPr>
          <a:xfrm>
            <a:off x="5643360" y="4143960"/>
            <a:ext cx="943920" cy="1517040"/>
            <a:chOff x="5643360" y="4143960"/>
            <a:chExt cx="943920" cy="1517040"/>
          </a:xfrm>
        </p:grpSpPr>
        <p:sp>
          <p:nvSpPr>
            <p:cNvPr id="363" name="AutoShape 3"/>
            <p:cNvSpPr/>
            <p:nvPr/>
          </p:nvSpPr>
          <p:spPr>
            <a:xfrm flipH="1">
              <a:off x="5651280" y="4143960"/>
              <a:ext cx="934200" cy="1507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lang="de-DE" sz="1800" b="0" u="none" strike="noStrike">
                <a:solidFill>
                  <a:schemeClr val="dk1"/>
                </a:solidFill>
                <a:effectLst/>
                <a:uFillTx/>
                <a:latin typeface="Calibri"/>
              </a:endParaRPr>
            </a:p>
          </p:txBody>
        </p:sp>
        <p:pic>
          <p:nvPicPr>
            <p:cNvPr id="364" name="Picture 5"/>
            <p:cNvPicPr/>
            <p:nvPr/>
          </p:nvPicPr>
          <p:blipFill>
            <a:blip r:embed="rId2"/>
            <a:stretch/>
          </p:blipFill>
          <p:spPr>
            <a:xfrm flipH="1">
              <a:off x="5643360" y="4143960"/>
              <a:ext cx="943920" cy="1517040"/>
            </a:xfrm>
            <a:prstGeom prst="rect">
              <a:avLst/>
            </a:prstGeom>
            <a:noFill/>
            <a:ln w="0">
              <a:noFill/>
            </a:ln>
          </p:spPr>
        </p:pic>
      </p:grpSp>
      <p:sp>
        <p:nvSpPr>
          <p:cNvPr id="365" name="Sprechblase: oval 15"/>
          <p:cNvSpPr/>
          <p:nvPr/>
        </p:nvSpPr>
        <p:spPr>
          <a:xfrm>
            <a:off x="6732360" y="2948400"/>
            <a:ext cx="2245320" cy="1507320"/>
          </a:xfrm>
          <a:prstGeom prst="wedgeEllipseCallout">
            <a:avLst>
              <a:gd name="adj1" fmla="val -55206"/>
              <a:gd name="adj2" fmla="val 55623"/>
            </a:avLst>
          </a:prstGeom>
          <a:solidFill>
            <a:srgbClr val="ffffff"/>
          </a:solidFill>
          <a:ln>
            <a:solidFill>
              <a:srgbClr val="ed7d3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lang="de-DE" sz="1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Aah! Wenn beide gleich viel dazubekommen, bleibt der Unterschied gleich.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66" name="Grafik 10"/>
          <p:cNvPicPr/>
          <p:nvPr/>
        </p:nvPicPr>
        <p:blipFill>
          <a:blip r:embed="rId3"/>
          <a:stretch/>
        </p:blipFill>
        <p:spPr>
          <a:xfrm>
            <a:off x="980280" y="3861000"/>
            <a:ext cx="1223280" cy="16974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67" name="Grafik 14"/>
          <p:cNvPicPr/>
          <p:nvPr/>
        </p:nvPicPr>
        <p:blipFill>
          <a:blip r:embed="rId4"/>
          <a:stretch/>
        </p:blipFill>
        <p:spPr>
          <a:xfrm>
            <a:off x="2535840" y="3350880"/>
            <a:ext cx="2245320" cy="22258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PlaceHolder 1"/>
          <p:cNvSpPr>
            <a:spLocks noGrp="1"/>
          </p:cNvSpPr>
          <p:nvPr>
            <p:ph/>
          </p:nvPr>
        </p:nvSpPr>
        <p:spPr>
          <a:xfrm>
            <a:off x="617760" y="1845000"/>
            <a:ext cx="8228880" cy="4367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lang="de-DE" sz="24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Verstehensorientierung</a:t>
            </a:r>
            <a:endParaRPr lang="de-DE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lang="de-DE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In Klasse 2 und erstes Halbjahr 3 intensiv Entdeckungen an 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lang="de-DE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schönen Päckchen ermöglichen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lang="de-DE" sz="2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69" name="Titel 3"/>
          <p:cNvSpPr/>
          <p:nvPr/>
        </p:nvSpPr>
        <p:spPr>
          <a:xfrm>
            <a:off x="602640" y="639000"/>
            <a:ext cx="8352360" cy="115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defTabSz="914400">
              <a:lnSpc>
                <a:spcPct val="90000"/>
              </a:lnSpc>
              <a:tabLst>
                <a:tab algn="l" pos="0"/>
              </a:tabLst>
            </a:pPr>
            <a:r>
              <a:rPr lang="de-DE" sz="2400" b="0" u="none" strike="noStrike">
                <a:solidFill>
                  <a:srgbClr val="002060"/>
                </a:solidFill>
                <a:effectLst/>
                <a:uFillTx/>
                <a:latin typeface="Calibri"/>
              </a:rPr>
              <a:t>Schriftliche Subtraktion</a:t>
            </a:r>
            <a:br>
              <a:rPr sz="2400"/>
            </a:br>
            <a:r>
              <a:rPr lang="de-DE" sz="3600" b="1" u="none" strike="noStrike">
                <a:solidFill>
                  <a:srgbClr val="0070c0"/>
                </a:solidFill>
                <a:effectLst/>
                <a:uFillTx/>
                <a:latin typeface="Calibri"/>
              </a:rPr>
              <a:t>Ergänzen mit Erweitern</a:t>
            </a:r>
            <a:endParaRPr lang="de-DE" sz="3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70" name="Grafik 1"/>
          <p:cNvPicPr/>
          <p:nvPr/>
        </p:nvPicPr>
        <p:blipFill>
          <a:blip r:embed="rId1"/>
          <a:stretch/>
        </p:blipFill>
        <p:spPr>
          <a:xfrm>
            <a:off x="7189200" y="260640"/>
            <a:ext cx="1657440" cy="24195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71" name="Textfeld 4"/>
          <p:cNvSpPr/>
          <p:nvPr/>
        </p:nvSpPr>
        <p:spPr>
          <a:xfrm>
            <a:off x="8005680" y="906480"/>
            <a:ext cx="503280" cy="30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lang="de-DE" sz="1400" b="0" u="none" strike="noStrike">
                <a:solidFill>
                  <a:schemeClr val="dk1"/>
                </a:solidFill>
                <a:effectLst/>
                <a:highlight>
                  <a:srgbClr val="ffff9b"/>
                </a:highlight>
                <a:uFillTx/>
                <a:latin typeface="Calibri"/>
              </a:rPr>
              <a:t>10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72" name="Textfeld 5"/>
          <p:cNvSpPr/>
          <p:nvPr/>
        </p:nvSpPr>
        <p:spPr>
          <a:xfrm>
            <a:off x="676440" y="3132000"/>
            <a:ext cx="4372200" cy="25383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de-DE" sz="11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	</a:t>
            </a:r>
            <a:r>
              <a:rPr lang="de-DE" sz="11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    Oma kommt</a:t>
            </a:r>
            <a:endParaRPr lang="de-DE" sz="11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de-DE" sz="11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de-DE" sz="11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	</a:t>
            </a:r>
            <a:r>
              <a:rPr lang="de-DE" sz="11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5€                      5€       </a:t>
            </a:r>
            <a:endParaRPr lang="de-DE" sz="11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	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73" name="Grafik 7"/>
          <p:cNvPicPr/>
          <p:nvPr/>
        </p:nvPicPr>
        <p:blipFill>
          <a:blip r:embed="rId2"/>
          <a:srcRect l="11875" t="63347" r="68158" b="0"/>
          <a:stretch/>
        </p:blipFill>
        <p:spPr>
          <a:xfrm>
            <a:off x="3067200" y="4199760"/>
            <a:ext cx="791280" cy="7909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74" name="Grafik 13"/>
          <p:cNvPicPr/>
          <p:nvPr/>
        </p:nvPicPr>
        <p:blipFill>
          <a:blip r:embed="rId3"/>
          <a:srcRect l="57906" t="62996" r="26064" b="2427"/>
          <a:stretch/>
        </p:blipFill>
        <p:spPr>
          <a:xfrm>
            <a:off x="4233960" y="3620160"/>
            <a:ext cx="634680" cy="7459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75" name="Grafik 8"/>
          <p:cNvPicPr/>
          <p:nvPr/>
        </p:nvPicPr>
        <p:blipFill>
          <a:blip r:embed="rId4"/>
          <a:stretch/>
        </p:blipFill>
        <p:spPr>
          <a:xfrm>
            <a:off x="1248120" y="3929760"/>
            <a:ext cx="634680" cy="539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76" name="Grafik 10"/>
          <p:cNvPicPr/>
          <p:nvPr/>
        </p:nvPicPr>
        <p:blipFill>
          <a:blip r:embed="rId5"/>
          <a:stretch/>
        </p:blipFill>
        <p:spPr>
          <a:xfrm>
            <a:off x="2436120" y="3933000"/>
            <a:ext cx="636840" cy="5410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77" name="Textfeld 14"/>
          <p:cNvSpPr/>
          <p:nvPr/>
        </p:nvSpPr>
        <p:spPr>
          <a:xfrm>
            <a:off x="1408320" y="4074120"/>
            <a:ext cx="503280" cy="27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lang="de-DE" sz="1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5€</a:t>
            </a:r>
            <a:endParaRPr lang="de-DE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78" name="Textfeld 16"/>
          <p:cNvSpPr/>
          <p:nvPr/>
        </p:nvSpPr>
        <p:spPr>
          <a:xfrm>
            <a:off x="2610720" y="4061160"/>
            <a:ext cx="503280" cy="27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lang="de-DE" sz="1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10€</a:t>
            </a:r>
            <a:endParaRPr lang="de-DE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79" name="Pfeil: nach oben gekrümmt 17"/>
          <p:cNvSpPr/>
          <p:nvPr/>
        </p:nvSpPr>
        <p:spPr>
          <a:xfrm>
            <a:off x="2339640" y="4768560"/>
            <a:ext cx="431280" cy="100080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5b9bd5"/>
          </a:solidFill>
          <a:ln>
            <a:solidFill>
              <a:srgbClr val="27435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80" name="Pfeil: nach links gekrümmt 19"/>
          <p:cNvSpPr/>
          <p:nvPr/>
        </p:nvSpPr>
        <p:spPr>
          <a:xfrm rot="5400000">
            <a:off x="1635120" y="4601520"/>
            <a:ext cx="108000" cy="425520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5b9bd5"/>
          </a:solidFill>
          <a:ln>
            <a:solidFill>
              <a:srgbClr val="27435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81" name="Sprechblase: oval 20"/>
          <p:cNvSpPr/>
          <p:nvPr/>
        </p:nvSpPr>
        <p:spPr>
          <a:xfrm>
            <a:off x="4779360" y="2725560"/>
            <a:ext cx="1531800" cy="893880"/>
          </a:xfrm>
          <a:prstGeom prst="wedgeEllipseCallout">
            <a:avLst>
              <a:gd name="adj1" fmla="val -55206"/>
              <a:gd name="adj2" fmla="val 55623"/>
            </a:avLst>
          </a:prstGeom>
          <a:solidFill>
            <a:srgbClr val="ffffff"/>
          </a:solidFill>
          <a:ln>
            <a:solidFill>
              <a:srgbClr val="ed7d3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lang="de-DE" sz="1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Jetzt hab ich mehr Geld als du!</a:t>
            </a:r>
            <a:endParaRPr lang="de-DE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82" name="Sprechblase: oval 21"/>
          <p:cNvSpPr/>
          <p:nvPr/>
        </p:nvSpPr>
        <p:spPr>
          <a:xfrm>
            <a:off x="3777840" y="4719960"/>
            <a:ext cx="1774440" cy="829800"/>
          </a:xfrm>
          <a:prstGeom prst="wedgeEllipseCallout">
            <a:avLst>
              <a:gd name="adj1" fmla="val -48917"/>
              <a:gd name="adj2" fmla="val -44233"/>
            </a:avLst>
          </a:prstGeom>
          <a:solidFill>
            <a:srgbClr val="ffffff"/>
          </a:solidFill>
          <a:ln>
            <a:solidFill>
              <a:srgbClr val="ed7d3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lang="de-DE" sz="11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Neeee, Oma hat uns beiden gleich viel gegeben“</a:t>
            </a:r>
            <a:endParaRPr lang="de-DE" sz="11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PlaceHolder 1"/>
          <p:cNvSpPr>
            <a:spLocks noGrp="1"/>
          </p:cNvSpPr>
          <p:nvPr>
            <p:ph/>
          </p:nvPr>
        </p:nvSpPr>
        <p:spPr>
          <a:xfrm>
            <a:off x="617760" y="1845000"/>
            <a:ext cx="8228880" cy="4367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lang="de-DE" sz="24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Verstehensorientierung</a:t>
            </a:r>
            <a:endParaRPr lang="de-DE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lang="de-DE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In Klasse 2 und erstes Halbjahr 3 intensiv Entdeckungen an 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lang="de-DE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schönen Päckchen ermöglichen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lang="de-DE" sz="2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84" name="Titel 3"/>
          <p:cNvSpPr/>
          <p:nvPr/>
        </p:nvSpPr>
        <p:spPr>
          <a:xfrm>
            <a:off x="602640" y="639000"/>
            <a:ext cx="8352360" cy="115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defTabSz="914400">
              <a:lnSpc>
                <a:spcPct val="90000"/>
              </a:lnSpc>
              <a:tabLst>
                <a:tab algn="l" pos="0"/>
              </a:tabLst>
            </a:pPr>
            <a:r>
              <a:rPr lang="de-DE" sz="2400" b="0" u="none" strike="noStrike">
                <a:solidFill>
                  <a:srgbClr val="002060"/>
                </a:solidFill>
                <a:effectLst/>
                <a:uFillTx/>
                <a:latin typeface="Calibri"/>
              </a:rPr>
              <a:t>Schriftliche Subtraktion</a:t>
            </a:r>
            <a:br>
              <a:rPr sz="2400"/>
            </a:br>
            <a:r>
              <a:rPr lang="de-DE" sz="3600" b="1" u="none" strike="noStrike">
                <a:solidFill>
                  <a:srgbClr val="0070c0"/>
                </a:solidFill>
                <a:effectLst/>
                <a:uFillTx/>
                <a:latin typeface="Calibri"/>
              </a:rPr>
              <a:t>Ergänzen mit Erweitern</a:t>
            </a:r>
            <a:endParaRPr lang="de-DE" sz="3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85" name="Grafik 1"/>
          <p:cNvPicPr/>
          <p:nvPr/>
        </p:nvPicPr>
        <p:blipFill>
          <a:blip r:embed="rId1"/>
          <a:stretch/>
        </p:blipFill>
        <p:spPr>
          <a:xfrm>
            <a:off x="7189200" y="260640"/>
            <a:ext cx="1657440" cy="24195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86" name="Textfeld 4"/>
          <p:cNvSpPr/>
          <p:nvPr/>
        </p:nvSpPr>
        <p:spPr>
          <a:xfrm>
            <a:off x="8005680" y="906480"/>
            <a:ext cx="503280" cy="30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lang="de-DE" sz="1400" b="0" u="none" strike="noStrike">
                <a:solidFill>
                  <a:schemeClr val="dk1"/>
                </a:solidFill>
                <a:effectLst/>
                <a:highlight>
                  <a:srgbClr val="ffff9b"/>
                </a:highlight>
                <a:uFillTx/>
                <a:latin typeface="Calibri"/>
              </a:rPr>
              <a:t>10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87" name="Textfeld 5"/>
          <p:cNvSpPr/>
          <p:nvPr/>
        </p:nvSpPr>
        <p:spPr>
          <a:xfrm>
            <a:off x="676440" y="3132000"/>
            <a:ext cx="4372200" cy="25383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de-DE" sz="11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	</a:t>
            </a:r>
            <a:r>
              <a:rPr lang="de-DE" sz="11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    Oma kommt</a:t>
            </a:r>
            <a:endParaRPr lang="de-DE" sz="11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de-DE" sz="11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de-DE" sz="11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	</a:t>
            </a:r>
            <a:r>
              <a:rPr lang="de-DE" sz="11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5€                      5€       </a:t>
            </a:r>
            <a:endParaRPr lang="de-DE" sz="11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	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388" name="Group 4"/>
          <p:cNvGrpSpPr/>
          <p:nvPr/>
        </p:nvGrpSpPr>
        <p:grpSpPr>
          <a:xfrm>
            <a:off x="5643360" y="4143960"/>
            <a:ext cx="943920" cy="1517040"/>
            <a:chOff x="5643360" y="4143960"/>
            <a:chExt cx="943920" cy="1517040"/>
          </a:xfrm>
        </p:grpSpPr>
        <p:sp>
          <p:nvSpPr>
            <p:cNvPr id="389" name="AutoShape 3"/>
            <p:cNvSpPr/>
            <p:nvPr/>
          </p:nvSpPr>
          <p:spPr>
            <a:xfrm flipH="1">
              <a:off x="5651280" y="4143960"/>
              <a:ext cx="934200" cy="1507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lang="de-DE" sz="1800" b="0" u="none" strike="noStrike">
                <a:solidFill>
                  <a:schemeClr val="dk1"/>
                </a:solidFill>
                <a:effectLst/>
                <a:uFillTx/>
                <a:latin typeface="Calibri"/>
              </a:endParaRPr>
            </a:p>
          </p:txBody>
        </p:sp>
        <p:pic>
          <p:nvPicPr>
            <p:cNvPr id="390" name="Picture 5"/>
            <p:cNvPicPr/>
            <p:nvPr/>
          </p:nvPicPr>
          <p:blipFill>
            <a:blip r:embed="rId2"/>
            <a:stretch/>
          </p:blipFill>
          <p:spPr>
            <a:xfrm flipH="1">
              <a:off x="5643360" y="4143960"/>
              <a:ext cx="943920" cy="1517040"/>
            </a:xfrm>
            <a:prstGeom prst="rect">
              <a:avLst/>
            </a:prstGeom>
            <a:noFill/>
            <a:ln w="0">
              <a:noFill/>
            </a:ln>
          </p:spPr>
        </p:pic>
      </p:grpSp>
      <p:sp>
        <p:nvSpPr>
          <p:cNvPr id="391" name="Sprechblase: oval 15"/>
          <p:cNvSpPr/>
          <p:nvPr/>
        </p:nvSpPr>
        <p:spPr>
          <a:xfrm>
            <a:off x="6732360" y="2948400"/>
            <a:ext cx="2245320" cy="1507320"/>
          </a:xfrm>
          <a:prstGeom prst="wedgeEllipseCallout">
            <a:avLst>
              <a:gd name="adj1" fmla="val -55206"/>
              <a:gd name="adj2" fmla="val 55623"/>
            </a:avLst>
          </a:prstGeom>
          <a:solidFill>
            <a:srgbClr val="ffffff"/>
          </a:solidFill>
          <a:ln>
            <a:solidFill>
              <a:srgbClr val="ed7d3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lang="de-DE" sz="1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Aah! Wenn beide gleich viel dazubekommen, bleibt der Unterschied gleich.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92" name="Grafik 7"/>
          <p:cNvPicPr/>
          <p:nvPr/>
        </p:nvPicPr>
        <p:blipFill>
          <a:blip r:embed="rId3"/>
          <a:srcRect l="11875" t="63347" r="68158" b="0"/>
          <a:stretch/>
        </p:blipFill>
        <p:spPr>
          <a:xfrm>
            <a:off x="3067200" y="4199760"/>
            <a:ext cx="791280" cy="7909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93" name="Grafik 13"/>
          <p:cNvPicPr/>
          <p:nvPr/>
        </p:nvPicPr>
        <p:blipFill>
          <a:blip r:embed="rId4"/>
          <a:srcRect l="57906" t="62996" r="26064" b="2427"/>
          <a:stretch/>
        </p:blipFill>
        <p:spPr>
          <a:xfrm>
            <a:off x="4233960" y="3620160"/>
            <a:ext cx="634680" cy="7459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94" name="Grafik 8"/>
          <p:cNvPicPr/>
          <p:nvPr/>
        </p:nvPicPr>
        <p:blipFill>
          <a:blip r:embed="rId5"/>
          <a:stretch/>
        </p:blipFill>
        <p:spPr>
          <a:xfrm>
            <a:off x="1248120" y="3929760"/>
            <a:ext cx="634680" cy="539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95" name="Grafik 10"/>
          <p:cNvPicPr/>
          <p:nvPr/>
        </p:nvPicPr>
        <p:blipFill>
          <a:blip r:embed="rId6"/>
          <a:stretch/>
        </p:blipFill>
        <p:spPr>
          <a:xfrm>
            <a:off x="2436120" y="3933000"/>
            <a:ext cx="636840" cy="5410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96" name="Textfeld 14"/>
          <p:cNvSpPr/>
          <p:nvPr/>
        </p:nvSpPr>
        <p:spPr>
          <a:xfrm>
            <a:off x="1408320" y="4074120"/>
            <a:ext cx="503280" cy="27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lang="de-DE" sz="1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5€</a:t>
            </a:r>
            <a:endParaRPr lang="de-DE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97" name="Textfeld 16"/>
          <p:cNvSpPr/>
          <p:nvPr/>
        </p:nvSpPr>
        <p:spPr>
          <a:xfrm>
            <a:off x="2610720" y="4061160"/>
            <a:ext cx="503280" cy="27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lang="de-DE" sz="1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10€</a:t>
            </a:r>
            <a:endParaRPr lang="de-DE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98" name="Pfeil: nach oben gekrümmt 17"/>
          <p:cNvSpPr/>
          <p:nvPr/>
        </p:nvSpPr>
        <p:spPr>
          <a:xfrm>
            <a:off x="2339640" y="4768560"/>
            <a:ext cx="431280" cy="100080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5b9bd5"/>
          </a:solidFill>
          <a:ln>
            <a:solidFill>
              <a:srgbClr val="27435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99" name="Pfeil: nach links gekrümmt 19"/>
          <p:cNvSpPr/>
          <p:nvPr/>
        </p:nvSpPr>
        <p:spPr>
          <a:xfrm rot="5400000">
            <a:off x="1635120" y="4601520"/>
            <a:ext cx="108000" cy="425520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5b9bd5"/>
          </a:solidFill>
          <a:ln>
            <a:solidFill>
              <a:srgbClr val="27435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00" name="Sprechblase: oval 20"/>
          <p:cNvSpPr/>
          <p:nvPr/>
        </p:nvSpPr>
        <p:spPr>
          <a:xfrm>
            <a:off x="4779360" y="2725560"/>
            <a:ext cx="1531800" cy="893880"/>
          </a:xfrm>
          <a:prstGeom prst="wedgeEllipseCallout">
            <a:avLst>
              <a:gd name="adj1" fmla="val -55206"/>
              <a:gd name="adj2" fmla="val 55623"/>
            </a:avLst>
          </a:prstGeom>
          <a:solidFill>
            <a:srgbClr val="ffffff"/>
          </a:solidFill>
          <a:ln>
            <a:solidFill>
              <a:srgbClr val="ed7d3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lang="de-DE" sz="1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Jetzt hab ich mehr Geld als du!</a:t>
            </a:r>
            <a:endParaRPr lang="de-DE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01" name="Sprechblase: oval 21"/>
          <p:cNvSpPr/>
          <p:nvPr/>
        </p:nvSpPr>
        <p:spPr>
          <a:xfrm>
            <a:off x="3777840" y="4719960"/>
            <a:ext cx="1774440" cy="829800"/>
          </a:xfrm>
          <a:prstGeom prst="wedgeEllipseCallout">
            <a:avLst>
              <a:gd name="adj1" fmla="val -48917"/>
              <a:gd name="adj2" fmla="val -44233"/>
            </a:avLst>
          </a:prstGeom>
          <a:solidFill>
            <a:srgbClr val="ffffff"/>
          </a:solidFill>
          <a:ln>
            <a:solidFill>
              <a:srgbClr val="ed7d3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lang="de-DE" sz="11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Neeee, Oma hat uns beiden gleich viel gegeben“</a:t>
            </a:r>
            <a:endParaRPr lang="de-DE" sz="11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itel 3"/>
          <p:cNvSpPr/>
          <p:nvPr/>
        </p:nvSpPr>
        <p:spPr>
          <a:xfrm>
            <a:off x="602640" y="714600"/>
            <a:ext cx="8352360" cy="115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defTabSz="914400">
              <a:lnSpc>
                <a:spcPct val="90000"/>
              </a:lnSpc>
            </a:pPr>
            <a:r>
              <a:rPr lang="de-DE" sz="2400" b="0" u="none" strike="noStrike">
                <a:solidFill>
                  <a:srgbClr val="002060"/>
                </a:solidFill>
                <a:effectLst/>
                <a:uFillTx/>
                <a:latin typeface="Calibri"/>
              </a:rPr>
              <a:t>Rechenmethode</a:t>
            </a:r>
            <a:br>
              <a:rPr sz="2400"/>
            </a:br>
            <a:r>
              <a:rPr lang="de-DE" sz="3400" b="1" u="none" strike="noStrike">
                <a:solidFill>
                  <a:srgbClr val="0070c0"/>
                </a:solidFill>
                <a:effectLst/>
                <a:uFillTx/>
                <a:latin typeface="Calibri"/>
              </a:rPr>
              <a:t>(1) Kopfrechnen</a:t>
            </a:r>
            <a:endParaRPr lang="de-DE" sz="3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4" name="Rectangle 3"/>
          <p:cNvSpPr/>
          <p:nvPr/>
        </p:nvSpPr>
        <p:spPr>
          <a:xfrm>
            <a:off x="602640" y="1888200"/>
            <a:ext cx="8352360" cy="4060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28600" indent="-228600" defTabSz="914400">
              <a:lnSpc>
                <a:spcPct val="11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27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Kopfrechnen</a:t>
            </a:r>
            <a:r>
              <a:rPr lang="de-DE" sz="27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 ist ein Operieren mit Zahlen auf der </a:t>
            </a:r>
            <a:r>
              <a:rPr lang="de-DE" sz="27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Vorstellungsebene</a:t>
            </a:r>
            <a:r>
              <a:rPr lang="de-DE" sz="27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. </a:t>
            </a:r>
            <a:endParaRPr lang="de-DE" sz="27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11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27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Alle zur Lösung einer Aufgabe notwendigen </a:t>
            </a:r>
            <a:r>
              <a:rPr lang="de-DE" sz="27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Zwischen-schritte</a:t>
            </a:r>
            <a:r>
              <a:rPr lang="de-DE" sz="27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 werden im </a:t>
            </a:r>
            <a:r>
              <a:rPr lang="de-DE" sz="27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Kopf</a:t>
            </a:r>
            <a:r>
              <a:rPr lang="de-DE" sz="27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 ausgeführt. </a:t>
            </a:r>
            <a:endParaRPr lang="de-DE" sz="27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11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27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Eine Notation findet nicht statt. </a:t>
            </a:r>
            <a:endParaRPr lang="de-DE" sz="27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11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27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Die Art der Darbietung ist unerheblich; es spielt keine Rolle, ob die Aufgabe schriftlich oder mündlich präsentiert wird.</a:t>
            </a:r>
            <a:endParaRPr lang="de-DE" sz="27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10000"/>
              </a:lnSpc>
              <a:spcBef>
                <a:spcPts val="601"/>
              </a:spcBef>
            </a:pPr>
            <a:endParaRPr lang="de-DE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PlaceHolder 1"/>
          <p:cNvSpPr>
            <a:spLocks noGrp="1"/>
          </p:cNvSpPr>
          <p:nvPr>
            <p:ph/>
          </p:nvPr>
        </p:nvSpPr>
        <p:spPr>
          <a:xfrm>
            <a:off x="617760" y="1845000"/>
            <a:ext cx="8228880" cy="4367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lang="de-DE" sz="24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	</a:t>
            </a:r>
            <a:r>
              <a:rPr lang="de-DE" sz="24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	</a:t>
            </a:r>
            <a:r>
              <a:rPr lang="de-DE" sz="24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	</a:t>
            </a:r>
            <a:r>
              <a:rPr lang="de-DE" sz="24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Verstehensorientierung</a:t>
            </a:r>
            <a:endParaRPr lang="de-DE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lang="de-DE" sz="2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lang="de-DE" sz="2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03" name="Titel 3"/>
          <p:cNvSpPr/>
          <p:nvPr/>
        </p:nvSpPr>
        <p:spPr>
          <a:xfrm>
            <a:off x="602640" y="639000"/>
            <a:ext cx="8352360" cy="115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defTabSz="914400">
              <a:lnSpc>
                <a:spcPct val="90000"/>
              </a:lnSpc>
              <a:tabLst>
                <a:tab algn="l" pos="0"/>
              </a:tabLst>
            </a:pPr>
            <a:r>
              <a:rPr lang="de-DE" sz="2400" b="0" u="none" strike="noStrike">
                <a:solidFill>
                  <a:srgbClr val="002060"/>
                </a:solidFill>
                <a:effectLst/>
                <a:uFillTx/>
                <a:latin typeface="Calibri"/>
              </a:rPr>
              <a:t>Schriftliche Subtraktion</a:t>
            </a:r>
            <a:br>
              <a:rPr sz="2400"/>
            </a:br>
            <a:r>
              <a:rPr lang="de-DE" sz="3600" b="1" u="none" strike="noStrike">
                <a:solidFill>
                  <a:srgbClr val="0070c0"/>
                </a:solidFill>
                <a:effectLst/>
                <a:uFillTx/>
                <a:latin typeface="Calibri"/>
              </a:rPr>
              <a:t>Ergänzen mit Erweitern</a:t>
            </a:r>
            <a:endParaRPr lang="de-DE" sz="3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04" name="Grafik 1"/>
          <p:cNvPicPr/>
          <p:nvPr/>
        </p:nvPicPr>
        <p:blipFill>
          <a:blip r:embed="rId1"/>
          <a:stretch/>
        </p:blipFill>
        <p:spPr>
          <a:xfrm>
            <a:off x="7189200" y="260640"/>
            <a:ext cx="1657440" cy="24195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05" name="Textfeld 4"/>
          <p:cNvSpPr/>
          <p:nvPr/>
        </p:nvSpPr>
        <p:spPr>
          <a:xfrm>
            <a:off x="8005680" y="906480"/>
            <a:ext cx="503280" cy="30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lang="de-DE" sz="1400" b="0" u="none" strike="noStrike">
                <a:solidFill>
                  <a:schemeClr val="dk1"/>
                </a:solidFill>
                <a:effectLst/>
                <a:highlight>
                  <a:srgbClr val="ffff9b"/>
                </a:highlight>
                <a:uFillTx/>
                <a:latin typeface="Calibri"/>
              </a:rPr>
              <a:t>10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406" name="Group 4"/>
          <p:cNvGrpSpPr/>
          <p:nvPr/>
        </p:nvGrpSpPr>
        <p:grpSpPr>
          <a:xfrm>
            <a:off x="321840" y="3542760"/>
            <a:ext cx="943920" cy="1517040"/>
            <a:chOff x="321840" y="3542760"/>
            <a:chExt cx="943920" cy="1517040"/>
          </a:xfrm>
        </p:grpSpPr>
        <p:sp>
          <p:nvSpPr>
            <p:cNvPr id="407" name="AutoShape 3"/>
            <p:cNvSpPr/>
            <p:nvPr/>
          </p:nvSpPr>
          <p:spPr>
            <a:xfrm flipH="1">
              <a:off x="330120" y="3542760"/>
              <a:ext cx="934200" cy="1507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lang="de-DE" sz="1800" b="0" u="none" strike="noStrike">
                <a:solidFill>
                  <a:schemeClr val="dk1"/>
                </a:solidFill>
                <a:effectLst/>
                <a:uFillTx/>
                <a:latin typeface="Calibri"/>
              </a:endParaRPr>
            </a:p>
          </p:txBody>
        </p:sp>
        <p:pic>
          <p:nvPicPr>
            <p:cNvPr id="408" name="Picture 5"/>
            <p:cNvPicPr/>
            <p:nvPr/>
          </p:nvPicPr>
          <p:blipFill>
            <a:blip r:embed="rId2"/>
            <a:stretch/>
          </p:blipFill>
          <p:spPr>
            <a:xfrm flipH="1">
              <a:off x="321840" y="3542760"/>
              <a:ext cx="943920" cy="1517040"/>
            </a:xfrm>
            <a:prstGeom prst="rect">
              <a:avLst/>
            </a:prstGeom>
            <a:noFill/>
            <a:ln w="0">
              <a:noFill/>
            </a:ln>
          </p:spPr>
        </p:pic>
      </p:grpSp>
      <p:sp>
        <p:nvSpPr>
          <p:cNvPr id="409" name="Sprechblase: oval 8"/>
          <p:cNvSpPr/>
          <p:nvPr/>
        </p:nvSpPr>
        <p:spPr>
          <a:xfrm>
            <a:off x="1187640" y="1836360"/>
            <a:ext cx="2245320" cy="1507320"/>
          </a:xfrm>
          <a:prstGeom prst="wedgeEllipseCallout">
            <a:avLst>
              <a:gd name="adj1" fmla="val -39737"/>
              <a:gd name="adj2" fmla="val 73206"/>
            </a:avLst>
          </a:prstGeom>
          <a:solidFill>
            <a:srgbClr val="ffffff"/>
          </a:solidFill>
          <a:ln>
            <a:solidFill>
              <a:srgbClr val="ed7d3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lang="de-DE" sz="1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Aah! Wenn beide gleich viel dazubekommen, bleibt der Unterschied gleich.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10" name="Textfeld 9"/>
          <p:cNvSpPr/>
          <p:nvPr/>
        </p:nvSpPr>
        <p:spPr>
          <a:xfrm>
            <a:off x="3233880" y="3272400"/>
            <a:ext cx="4751640" cy="23076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lang="de-DE" sz="18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Gesetz von der Konstanz der Differenz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Das Gesetz von der Konstanz der Differenz besagt, dass sich der Wert einer Differenz nicht verändert, wenn sich Minuend und Subtrahend um einen gleichen Wert </a:t>
            </a:r>
            <a:r>
              <a:rPr lang="de-DE" sz="1800" b="0" i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gleichsinnig</a:t>
            </a: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 verändern. 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PlaceHolder 1"/>
          <p:cNvSpPr>
            <a:spLocks noGrp="1"/>
          </p:cNvSpPr>
          <p:nvPr>
            <p:ph/>
          </p:nvPr>
        </p:nvSpPr>
        <p:spPr>
          <a:xfrm>
            <a:off x="602640" y="2890440"/>
            <a:ext cx="8228880" cy="2053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lang="de-DE" sz="34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Voraussetzung</a:t>
            </a:r>
            <a:endParaRPr lang="de-DE" sz="3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lang="de-DE" sz="34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=</a:t>
            </a:r>
            <a:endParaRPr lang="de-DE" sz="3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lang="de-DE" sz="28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Grundvorstellung des Entbündelns</a:t>
            </a:r>
            <a:endParaRPr lang="de-DE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lang="de-DE" sz="2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12" name="Titel 3"/>
          <p:cNvSpPr/>
          <p:nvPr/>
        </p:nvSpPr>
        <p:spPr>
          <a:xfrm>
            <a:off x="602640" y="639000"/>
            <a:ext cx="8352360" cy="115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defTabSz="914400">
              <a:lnSpc>
                <a:spcPct val="90000"/>
              </a:lnSpc>
            </a:pPr>
            <a:r>
              <a:rPr lang="de-DE" sz="2400" b="0" u="none" strike="noStrike">
                <a:solidFill>
                  <a:srgbClr val="002060"/>
                </a:solidFill>
                <a:effectLst/>
                <a:uFillTx/>
                <a:latin typeface="Calibri"/>
              </a:rPr>
              <a:t>Schriftliche Subtraktion</a:t>
            </a:r>
            <a:br>
              <a:rPr sz="2400"/>
            </a:br>
            <a:r>
              <a:rPr lang="de-DE" sz="3600" b="1" u="none" strike="noStrike">
                <a:solidFill>
                  <a:srgbClr val="0070c0"/>
                </a:solidFill>
                <a:effectLst/>
                <a:uFillTx/>
                <a:latin typeface="Calibri"/>
              </a:rPr>
              <a:t>Abziehen mit Entbündeln</a:t>
            </a:r>
            <a:endParaRPr lang="de-DE" sz="3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PlaceHolder 1"/>
          <p:cNvSpPr>
            <a:spLocks noGrp="1"/>
          </p:cNvSpPr>
          <p:nvPr>
            <p:ph/>
          </p:nvPr>
        </p:nvSpPr>
        <p:spPr>
          <a:xfrm>
            <a:off x="602640" y="2890440"/>
            <a:ext cx="8228880" cy="2053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lnSpcReduction="9999"/>
          </a:bodyPr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lang="de-DE" sz="34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Vorgang des Erweiterns</a:t>
            </a:r>
            <a:endParaRPr lang="de-DE" sz="3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lang="de-DE" sz="34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=</a:t>
            </a:r>
            <a:endParaRPr lang="de-DE" sz="3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lang="de-DE" sz="28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Strategie des gleichsinnigen Veränderns</a:t>
            </a:r>
            <a:endParaRPr lang="de-DE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lang="de-DE" sz="28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Grundvorstellung des Ergänzens</a:t>
            </a:r>
            <a:endParaRPr lang="de-DE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lang="de-DE" sz="2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14" name="Titel 3"/>
          <p:cNvSpPr/>
          <p:nvPr/>
        </p:nvSpPr>
        <p:spPr>
          <a:xfrm>
            <a:off x="602640" y="639000"/>
            <a:ext cx="8352360" cy="115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defTabSz="914400">
              <a:lnSpc>
                <a:spcPct val="90000"/>
              </a:lnSpc>
            </a:pPr>
            <a:r>
              <a:rPr lang="de-DE" sz="2400" b="0" u="none" strike="noStrike">
                <a:solidFill>
                  <a:srgbClr val="002060"/>
                </a:solidFill>
                <a:effectLst/>
                <a:uFillTx/>
                <a:latin typeface="Calibri"/>
              </a:rPr>
              <a:t>Schriftliche Subtraktion</a:t>
            </a:r>
            <a:br>
              <a:rPr sz="2400"/>
            </a:br>
            <a:r>
              <a:rPr lang="de-DE" sz="3600" b="1" u="none" strike="noStrike">
                <a:solidFill>
                  <a:srgbClr val="0070c0"/>
                </a:solidFill>
                <a:effectLst/>
                <a:uFillTx/>
                <a:latin typeface="Calibri"/>
              </a:rPr>
              <a:t>Ergänzen mit Erweitern</a:t>
            </a:r>
            <a:endParaRPr lang="de-DE" sz="3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PlaceHolder 1"/>
          <p:cNvSpPr>
            <a:spLocks noGrp="1"/>
          </p:cNvSpPr>
          <p:nvPr>
            <p:ph/>
          </p:nvPr>
        </p:nvSpPr>
        <p:spPr>
          <a:xfrm>
            <a:off x="602640" y="1791360"/>
            <a:ext cx="8048160" cy="4584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lang="de-DE" sz="28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Prinzip des Darstellungswechsels </a:t>
            </a: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(nach Bruner)</a:t>
            </a:r>
            <a:endParaRPr lang="de-DE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Dieses Prinzip gilt als verstehensförderlich und sollte Grundlage guten Mathematikunterrichts sein. -&gt; E-I-S</a:t>
            </a:r>
            <a:endParaRPr lang="de-DE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lang="de-DE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lang="de-DE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lang="de-DE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lang="de-DE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lang="de-DE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lang="de-DE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lang="de-DE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lang="de-DE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lang="de-DE" sz="2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16" name="Titel 3"/>
          <p:cNvSpPr/>
          <p:nvPr/>
        </p:nvSpPr>
        <p:spPr>
          <a:xfrm>
            <a:off x="602640" y="639000"/>
            <a:ext cx="8352360" cy="115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defTabSz="914400">
              <a:lnSpc>
                <a:spcPct val="90000"/>
              </a:lnSpc>
            </a:pPr>
            <a:r>
              <a:rPr lang="de-DE" sz="2400" b="0" u="none" strike="noStrike">
                <a:solidFill>
                  <a:srgbClr val="002060"/>
                </a:solidFill>
                <a:effectLst/>
                <a:uFillTx/>
                <a:latin typeface="Calibri"/>
              </a:rPr>
              <a:t>Schriftliche Subtraktion</a:t>
            </a:r>
            <a:br>
              <a:rPr sz="2400"/>
            </a:br>
            <a:r>
              <a:rPr lang="de-DE" sz="3600" b="1" u="none" strike="noStrike">
                <a:solidFill>
                  <a:srgbClr val="0070c0"/>
                </a:solidFill>
                <a:effectLst/>
                <a:uFillTx/>
                <a:latin typeface="Calibri"/>
              </a:rPr>
              <a:t>Verstehensorientierung</a:t>
            </a:r>
            <a:endParaRPr lang="de-DE" sz="3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90000"/>
              </a:lnSpc>
            </a:pPr>
            <a:endParaRPr lang="de-DE" sz="3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417" name="Gruppieren 11"/>
          <p:cNvGrpSpPr/>
          <p:nvPr/>
        </p:nvGrpSpPr>
        <p:grpSpPr>
          <a:xfrm>
            <a:off x="1259640" y="3285000"/>
            <a:ext cx="6624000" cy="3169080"/>
            <a:chOff x="1259640" y="3285000"/>
            <a:chExt cx="6624000" cy="3169080"/>
          </a:xfrm>
        </p:grpSpPr>
        <p:sp>
          <p:nvSpPr>
            <p:cNvPr id="418" name="Rechteck 3"/>
            <p:cNvSpPr/>
            <p:nvPr/>
          </p:nvSpPr>
          <p:spPr>
            <a:xfrm>
              <a:off x="1259640" y="3285000"/>
              <a:ext cx="6624000" cy="3169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lang="de-DE" sz="1800" b="0" u="none" strike="noStrike">
                <a:solidFill>
                  <a:schemeClr val="lt1"/>
                </a:solidFill>
                <a:effectLst/>
                <a:uFillTx/>
                <a:latin typeface="Calibri"/>
              </a:endParaRPr>
            </a:p>
          </p:txBody>
        </p:sp>
        <p:pic>
          <p:nvPicPr>
            <p:cNvPr id="419" name="Grafik 237"/>
            <p:cNvPicPr/>
            <p:nvPr/>
          </p:nvPicPr>
          <p:blipFill>
            <a:blip r:embed="rId1"/>
            <a:stretch/>
          </p:blipFill>
          <p:spPr>
            <a:xfrm>
              <a:off x="3059280" y="3771360"/>
              <a:ext cx="3963240" cy="226512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420" name="Grafik 238"/>
            <p:cNvPicPr/>
            <p:nvPr/>
          </p:nvPicPr>
          <p:blipFill>
            <a:blip r:embed="rId2"/>
            <a:stretch/>
          </p:blipFill>
          <p:spPr>
            <a:xfrm>
              <a:off x="1590120" y="5236920"/>
              <a:ext cx="1426320" cy="121716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421" name="Grafik 239"/>
            <p:cNvPicPr/>
            <p:nvPr/>
          </p:nvPicPr>
          <p:blipFill>
            <a:blip r:embed="rId3"/>
            <a:stretch/>
          </p:blipFill>
          <p:spPr>
            <a:xfrm rot="5386200">
              <a:off x="6329160" y="5421600"/>
              <a:ext cx="545760" cy="125604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422" name="Grafik 240"/>
            <p:cNvPicPr/>
            <p:nvPr/>
          </p:nvPicPr>
          <p:blipFill>
            <a:blip r:embed="rId4"/>
            <a:stretch/>
          </p:blipFill>
          <p:spPr>
            <a:xfrm>
              <a:off x="1442520" y="3380760"/>
              <a:ext cx="1429920" cy="158436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423" name="Grafik 241"/>
            <p:cNvPicPr/>
            <p:nvPr/>
          </p:nvPicPr>
          <p:blipFill>
            <a:blip r:embed="rId5"/>
            <a:srcRect l="0" t="76679" r="0" b="0"/>
            <a:stretch/>
          </p:blipFill>
          <p:spPr>
            <a:xfrm>
              <a:off x="5712480" y="3784320"/>
              <a:ext cx="1429920" cy="368280"/>
            </a:xfrm>
            <a:prstGeom prst="rect">
              <a:avLst/>
            </a:prstGeom>
            <a:noFill/>
            <a:ln w="0"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Titel 3"/>
          <p:cNvSpPr/>
          <p:nvPr/>
        </p:nvSpPr>
        <p:spPr>
          <a:xfrm>
            <a:off x="602640" y="714600"/>
            <a:ext cx="8352360" cy="115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defTabSz="914400">
              <a:lnSpc>
                <a:spcPct val="90000"/>
              </a:lnSpc>
            </a:pPr>
            <a:r>
              <a:rPr lang="de-DE" sz="2400" b="0" u="none" strike="noStrike">
                <a:solidFill>
                  <a:srgbClr val="002060"/>
                </a:solidFill>
                <a:effectLst/>
                <a:uFillTx/>
                <a:latin typeface="Calibri"/>
              </a:rPr>
              <a:t>Rechenmethoden</a:t>
            </a:r>
            <a:br>
              <a:rPr sz="2400"/>
            </a:br>
            <a:r>
              <a:rPr lang="de-DE" sz="3400" b="1" u="none" strike="noStrike">
                <a:solidFill>
                  <a:srgbClr val="00b050"/>
                </a:solidFill>
                <a:effectLst/>
                <a:uFillTx/>
                <a:latin typeface="Calibri"/>
              </a:rPr>
              <a:t>701 – 698, eine leichte Aufgabe?</a:t>
            </a:r>
            <a:endParaRPr lang="de-DE" sz="3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25" name="Rectangle 3"/>
          <p:cNvSpPr/>
          <p:nvPr/>
        </p:nvSpPr>
        <p:spPr>
          <a:xfrm>
            <a:off x="602640" y="2383560"/>
            <a:ext cx="8145000" cy="4060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  <a:spcBef>
                <a:spcPts val="1001"/>
              </a:spcBef>
              <a:spcAft>
                <a:spcPts val="601"/>
              </a:spcAft>
              <a:tabLst>
                <a:tab algn="l" pos="0"/>
              </a:tabLst>
            </a:pPr>
            <a:r>
              <a:rPr lang="de-DE" sz="26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Vermuten Sie: </a:t>
            </a:r>
            <a:r>
              <a:rPr lang="de-DE" sz="2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Wie viel Prozent der Drittklässlerinnen und Drittklässler lösen diese Aufgabe im Kopf, halbschriftlich oder schriftlich?</a:t>
            </a:r>
            <a:endParaRPr lang="de-DE" sz="2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1001"/>
              </a:spcBef>
              <a:spcAft>
                <a:spcPts val="601"/>
              </a:spcAft>
              <a:tabLst>
                <a:tab algn="l" pos="0"/>
              </a:tabLst>
            </a:pPr>
            <a:r>
              <a:rPr lang="de-DE" sz="2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Schätzen Sie die jeweiligen Prozentsätze einmal für den Februar und einmal für den Juni (vor und nach der Einführung der schriftlichen Subtraktion)? </a:t>
            </a:r>
            <a:endParaRPr lang="de-DE" sz="2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10000"/>
              </a:lnSpc>
              <a:spcBef>
                <a:spcPts val="601"/>
              </a:spcBef>
              <a:tabLst>
                <a:tab algn="l" pos="0"/>
              </a:tabLst>
            </a:pPr>
            <a:endParaRPr lang="de-DE" sz="2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10000"/>
              </a:lnSpc>
              <a:spcBef>
                <a:spcPts val="601"/>
              </a:spcBef>
              <a:tabLst>
                <a:tab algn="l" pos="0"/>
              </a:tabLst>
            </a:pPr>
            <a:endParaRPr lang="de-DE" sz="2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10000"/>
              </a:lnSpc>
              <a:spcBef>
                <a:spcPts val="601"/>
              </a:spcBef>
              <a:tabLst>
                <a:tab algn="l" pos="0"/>
              </a:tabLst>
            </a:pPr>
            <a:endParaRPr lang="de-DE" sz="2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26" name="Rechteck 3"/>
          <p:cNvSpPr/>
          <p:nvPr/>
        </p:nvSpPr>
        <p:spPr>
          <a:xfrm>
            <a:off x="7914600" y="1015920"/>
            <a:ext cx="945720" cy="368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lang="de-DE" sz="1800" b="1" u="none" strike="noStrike">
                <a:solidFill>
                  <a:srgbClr val="c00000"/>
                </a:solidFill>
                <a:effectLst/>
                <a:uFillTx/>
                <a:latin typeface="Calibri"/>
              </a:rPr>
              <a:t>5 Min.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27" name="Grafik 4"/>
          <p:cNvPicPr/>
          <p:nvPr/>
        </p:nvPicPr>
        <p:blipFill>
          <a:blip r:embed="rId1"/>
          <a:srcRect l="1775" t="35" r="1688" b="-18"/>
          <a:stretch/>
        </p:blipFill>
        <p:spPr>
          <a:xfrm>
            <a:off x="8048520" y="412920"/>
            <a:ext cx="492120" cy="601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28" name="Textfeld 6"/>
          <p:cNvSpPr/>
          <p:nvPr/>
        </p:nvSpPr>
        <p:spPr>
          <a:xfrm>
            <a:off x="395640" y="6183360"/>
            <a:ext cx="5979960" cy="522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lang="de-DE" sz="1400" b="0" u="none" strike="noStrike">
                <a:solidFill>
                  <a:schemeClr val="dk1">
                    <a:lumMod val="50000"/>
                    <a:lumOff val="50000"/>
                  </a:schemeClr>
                </a:solidFill>
                <a:effectLst/>
                <a:uFillTx/>
                <a:latin typeface="Calibri"/>
              </a:rPr>
              <a:t>Vgl. C.Selter , Vorgehensweisen von Grundschüler(inne)n bei Aufgaben zur Addition und Subtraktion im Zahlenraum bis 1000, 2000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Titel 3"/>
          <p:cNvSpPr/>
          <p:nvPr/>
        </p:nvSpPr>
        <p:spPr>
          <a:xfrm>
            <a:off x="602640" y="714600"/>
            <a:ext cx="8352360" cy="115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defTabSz="914400">
              <a:lnSpc>
                <a:spcPct val="90000"/>
              </a:lnSpc>
            </a:pPr>
            <a:r>
              <a:rPr lang="de-DE" sz="2400" b="0" u="none" strike="noStrike">
                <a:solidFill>
                  <a:srgbClr val="002060"/>
                </a:solidFill>
                <a:effectLst/>
                <a:uFillTx/>
                <a:latin typeface="Calibri"/>
              </a:rPr>
              <a:t>Rechenmethoden</a:t>
            </a:r>
            <a:br>
              <a:rPr sz="2400"/>
            </a:br>
            <a:r>
              <a:rPr lang="de-DE" sz="3400" b="1" u="none" strike="noStrike">
                <a:solidFill>
                  <a:srgbClr val="00b050"/>
                </a:solidFill>
                <a:effectLst/>
                <a:uFillTx/>
                <a:latin typeface="Calibri"/>
              </a:rPr>
              <a:t>701 – 698, eine leichte Aufgabe?</a:t>
            </a:r>
            <a:endParaRPr lang="de-DE" sz="3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30" name="Text Box 5"/>
          <p:cNvSpPr/>
          <p:nvPr/>
        </p:nvSpPr>
        <p:spPr>
          <a:xfrm>
            <a:off x="602640" y="1866600"/>
            <a:ext cx="8478720" cy="89172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lang="de-DE" sz="2500" b="0" u="none" strike="noStrike">
                <a:solidFill>
                  <a:srgbClr val="00b050"/>
                </a:solidFill>
                <a:effectLst/>
                <a:uFillTx/>
                <a:latin typeface="Calibri"/>
              </a:rPr>
              <a:t>Wie viel ist 701–698?</a:t>
            </a:r>
            <a:endParaRPr lang="de-DE" sz="2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spcAft>
                <a:spcPts val="499"/>
              </a:spcAft>
            </a:pPr>
            <a:r>
              <a:rPr lang="de-DE" sz="25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8 minus 1 gleich 7, 9 minus 0 gleich 9, 7 minus 6 gleich 1. 197! </a:t>
            </a:r>
            <a:endParaRPr lang="de-DE" sz="2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31" name="Picture 6"/>
          <p:cNvPicPr/>
          <p:nvPr/>
        </p:nvPicPr>
        <p:blipFill>
          <a:blip r:embed="rId1"/>
          <a:stretch/>
        </p:blipFill>
        <p:spPr>
          <a:xfrm>
            <a:off x="3444480" y="2823840"/>
            <a:ext cx="2079720" cy="1540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2" name="Text Box 7"/>
          <p:cNvSpPr/>
          <p:nvPr/>
        </p:nvSpPr>
        <p:spPr>
          <a:xfrm>
            <a:off x="631800" y="4648680"/>
            <a:ext cx="8016120" cy="13719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spcAft>
                <a:spcPts val="519"/>
              </a:spcAft>
            </a:pPr>
            <a:r>
              <a:rPr lang="de-DE" sz="2600" b="0" u="none" strike="noStrike">
                <a:solidFill>
                  <a:srgbClr val="00b050"/>
                </a:solidFill>
                <a:effectLst/>
                <a:uFillTx/>
                <a:latin typeface="Calibri"/>
              </a:rPr>
              <a:t>Kannst du das auch anders rechnen?</a:t>
            </a:r>
            <a:endParaRPr lang="de-DE" sz="2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spcAft>
                <a:spcPts val="519"/>
              </a:spcAft>
            </a:pPr>
            <a:r>
              <a:rPr lang="de-DE" sz="2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Ja. Von 698 bis 700 sind es 2 und von 701 bis 700 ist es 1, also sind´s 3.</a:t>
            </a:r>
            <a:endParaRPr lang="de-DE" sz="2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Titel 3"/>
          <p:cNvSpPr/>
          <p:nvPr/>
        </p:nvSpPr>
        <p:spPr>
          <a:xfrm>
            <a:off x="602640" y="714600"/>
            <a:ext cx="8352360" cy="115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defTabSz="914400">
              <a:lnSpc>
                <a:spcPct val="90000"/>
              </a:lnSpc>
            </a:pPr>
            <a:r>
              <a:rPr lang="de-DE" sz="2400" b="0" u="none" strike="noStrike">
                <a:solidFill>
                  <a:srgbClr val="002060"/>
                </a:solidFill>
                <a:effectLst/>
                <a:uFillTx/>
                <a:latin typeface="Calibri"/>
              </a:rPr>
              <a:t>Rechenmethoden</a:t>
            </a:r>
            <a:br>
              <a:rPr sz="2400"/>
            </a:br>
            <a:r>
              <a:rPr lang="de-DE" sz="3400" b="1" u="none" strike="noStrike">
                <a:solidFill>
                  <a:srgbClr val="00b050"/>
                </a:solidFill>
                <a:effectLst/>
                <a:uFillTx/>
                <a:latin typeface="Calibri"/>
              </a:rPr>
              <a:t>701 – 698, eine leichte Aufgabe?</a:t>
            </a:r>
            <a:endParaRPr lang="de-DE" sz="3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34" name="Text Box 6"/>
          <p:cNvSpPr/>
          <p:nvPr/>
        </p:nvSpPr>
        <p:spPr>
          <a:xfrm>
            <a:off x="602640" y="1791720"/>
            <a:ext cx="8228880" cy="509292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spcAft>
                <a:spcPts val="300"/>
              </a:spcAft>
            </a:pPr>
            <a:r>
              <a:rPr lang="de-DE" sz="2500" b="0" u="none" strike="noStrike">
                <a:solidFill>
                  <a:srgbClr val="00b050"/>
                </a:solidFill>
                <a:effectLst/>
                <a:uFillTx/>
                <a:latin typeface="Calibri"/>
              </a:rPr>
              <a:t>Mhm. Die selbe Aufgabe, aber zwei verschiedene Ergebnisse?</a:t>
            </a:r>
            <a:endParaRPr lang="de-DE" sz="2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spcAft>
                <a:spcPts val="300"/>
              </a:spcAft>
            </a:pPr>
            <a:r>
              <a:rPr lang="de-DE" sz="25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Mhm, weiß auch nicht.</a:t>
            </a:r>
            <a:endParaRPr lang="de-DE" sz="2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spcAft>
                <a:spcPts val="300"/>
              </a:spcAft>
            </a:pPr>
            <a:r>
              <a:rPr lang="de-DE" sz="2500" b="0" u="none" strike="noStrike">
                <a:solidFill>
                  <a:srgbClr val="00b050"/>
                </a:solidFill>
                <a:effectLst/>
                <a:uFillTx/>
                <a:latin typeface="Calibri"/>
              </a:rPr>
              <a:t>Kann denn Beides richtig sein?</a:t>
            </a:r>
            <a:endParaRPr lang="de-DE" sz="2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spcAft>
                <a:spcPts val="300"/>
              </a:spcAft>
            </a:pPr>
            <a:r>
              <a:rPr lang="de-DE" sz="25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Ne.</a:t>
            </a:r>
            <a:endParaRPr lang="de-DE" sz="2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spcAft>
                <a:spcPts val="300"/>
              </a:spcAft>
            </a:pPr>
            <a:r>
              <a:rPr lang="de-DE" sz="2500" b="0" u="none" strike="noStrike">
                <a:solidFill>
                  <a:srgbClr val="00b050"/>
                </a:solidFill>
                <a:effectLst/>
                <a:uFillTx/>
                <a:latin typeface="Calibri"/>
              </a:rPr>
              <a:t>Was denkst du denn, was stimmt?</a:t>
            </a:r>
            <a:endParaRPr lang="de-DE" sz="2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spcAft>
                <a:spcPts val="300"/>
              </a:spcAft>
            </a:pPr>
            <a:r>
              <a:rPr lang="de-DE" sz="25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Das da!</a:t>
            </a:r>
            <a:r>
              <a:rPr lang="de-DE" sz="2500" b="0" i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 (Er zeigt auf das schriftlich Gerechnete.</a:t>
            </a:r>
            <a:r>
              <a:rPr lang="de-DE" sz="25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)</a:t>
            </a:r>
            <a:endParaRPr lang="de-DE" sz="2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spcAft>
                <a:spcPts val="300"/>
              </a:spcAft>
            </a:pPr>
            <a:r>
              <a:rPr lang="de-DE" sz="2500" b="0" u="none" strike="noStrike">
                <a:solidFill>
                  <a:srgbClr val="00b050"/>
                </a:solidFill>
                <a:effectLst/>
                <a:uFillTx/>
                <a:latin typeface="Calibri"/>
              </a:rPr>
              <a:t>Warum glaubst du, dass das stimmt und das andere nicht?</a:t>
            </a:r>
            <a:endParaRPr lang="de-DE" sz="2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spcAft>
                <a:spcPts val="300"/>
              </a:spcAft>
            </a:pPr>
            <a:r>
              <a:rPr lang="de-DE" sz="25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Ja, weil das hier (</a:t>
            </a:r>
            <a:r>
              <a:rPr lang="de-DE" sz="2500" b="0" i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zeigt auf das schriftlich Gerechnete</a:t>
            </a:r>
            <a:r>
              <a:rPr lang="de-DE" sz="25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) habe ich richtig ausgerechnet und das andere habe ich mir nur so hopp-di-hopp im Kopf überlegt.</a:t>
            </a:r>
            <a:endParaRPr lang="de-DE" sz="2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spcAft>
                <a:spcPts val="601"/>
              </a:spcAft>
            </a:pPr>
            <a:endParaRPr lang="de-DE" sz="2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spcAft>
                <a:spcPts val="601"/>
              </a:spcAft>
            </a:pPr>
            <a:endParaRPr lang="de-DE" sz="2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Inhaltsplatzhalter 5"/>
          <p:cNvSpPr/>
          <p:nvPr/>
        </p:nvSpPr>
        <p:spPr>
          <a:xfrm>
            <a:off x="611280" y="1844640"/>
            <a:ext cx="7919280" cy="4012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lang="de-DE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spcAft>
                <a:spcPts val="601"/>
              </a:spcAft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lang="de-DE" sz="3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Schriftliche Verfahren neben den halbschriftlichen benutzen</a:t>
            </a:r>
            <a:endParaRPr lang="de-DE" sz="3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spcAft>
                <a:spcPts val="601"/>
              </a:spcAft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lang="de-DE" sz="3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Erklären, begründen, vergleichen</a:t>
            </a:r>
            <a:endParaRPr lang="de-DE" sz="3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lang="de-DE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36" name="Titel 3"/>
          <p:cNvSpPr/>
          <p:nvPr/>
        </p:nvSpPr>
        <p:spPr>
          <a:xfrm>
            <a:off x="602640" y="639000"/>
            <a:ext cx="8352360" cy="115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defTabSz="914400">
              <a:lnSpc>
                <a:spcPct val="90000"/>
              </a:lnSpc>
            </a:pPr>
            <a:r>
              <a:rPr lang="de-DE" sz="2400" b="0" u="none" strike="noStrike">
                <a:solidFill>
                  <a:srgbClr val="002060"/>
                </a:solidFill>
                <a:effectLst/>
                <a:uFillTx/>
                <a:latin typeface="Calibri"/>
              </a:rPr>
              <a:t>Rechenmethoden</a:t>
            </a:r>
            <a:br>
              <a:rPr sz="2400"/>
            </a:br>
            <a:r>
              <a:rPr lang="de-DE" sz="3600" b="1" u="none" strike="noStrike">
                <a:solidFill>
                  <a:srgbClr val="0070c0"/>
                </a:solidFill>
                <a:effectLst/>
                <a:uFillTx/>
                <a:latin typeface="Calibri"/>
              </a:rPr>
              <a:t>Halbschriftlich – schriftlich, aber wie?</a:t>
            </a:r>
            <a:endParaRPr lang="de-DE" sz="3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Grafik 1"/>
          <p:cNvPicPr/>
          <p:nvPr/>
        </p:nvPicPr>
        <p:blipFill>
          <a:blip r:embed="rId1"/>
          <a:stretch/>
        </p:blipFill>
        <p:spPr>
          <a:xfrm>
            <a:off x="1312920" y="1661040"/>
            <a:ext cx="6517440" cy="45910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38" name="Titel 3"/>
          <p:cNvSpPr/>
          <p:nvPr/>
        </p:nvSpPr>
        <p:spPr>
          <a:xfrm>
            <a:off x="602640" y="639000"/>
            <a:ext cx="8352360" cy="115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defTabSz="914400">
              <a:lnSpc>
                <a:spcPct val="90000"/>
              </a:lnSpc>
            </a:pPr>
            <a:r>
              <a:rPr lang="de-DE" sz="2400" b="0" u="none" strike="noStrike">
                <a:solidFill>
                  <a:srgbClr val="002060"/>
                </a:solidFill>
                <a:effectLst/>
                <a:uFillTx/>
                <a:latin typeface="Calibri"/>
              </a:rPr>
              <a:t>Rechenmethoden</a:t>
            </a:r>
            <a:br>
              <a:rPr sz="2400"/>
            </a:br>
            <a:r>
              <a:rPr lang="de-DE" sz="3600" b="1" u="none" strike="noStrike">
                <a:solidFill>
                  <a:srgbClr val="0070c0"/>
                </a:solidFill>
                <a:effectLst/>
                <a:uFillTx/>
                <a:latin typeface="Calibri"/>
              </a:rPr>
              <a:t>Halbschriftlich – schriftlich, aber wie?</a:t>
            </a:r>
            <a:endParaRPr lang="de-DE" sz="3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Bild 1"/>
          <p:cNvPicPr/>
          <p:nvPr/>
        </p:nvPicPr>
        <p:blipFill>
          <a:blip r:embed="rId1"/>
          <a:stretch/>
        </p:blipFill>
        <p:spPr>
          <a:xfrm>
            <a:off x="995040" y="431280"/>
            <a:ext cx="6869520" cy="64260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40" name="Textfeld 3"/>
          <p:cNvSpPr/>
          <p:nvPr/>
        </p:nvSpPr>
        <p:spPr>
          <a:xfrm>
            <a:off x="2144160" y="35640"/>
            <a:ext cx="4571280" cy="3376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lang="de-DE" sz="1600" b="0" u="none" strike="noStrike">
                <a:solidFill>
                  <a:srgbClr val="0070c0"/>
                </a:solidFill>
                <a:effectLst/>
                <a:uFillTx/>
                <a:latin typeface="Calibri"/>
              </a:rPr>
              <a:t>https://fachportal.lernnetz.de/bKPrimar.html</a:t>
            </a:r>
            <a:endParaRPr lang="de-DE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41" name="Bildplatzhalter 2"/>
          <p:cNvPicPr/>
          <p:nvPr/>
        </p:nvPicPr>
        <p:blipFill>
          <a:blip r:embed="rId2"/>
          <a:stretch/>
        </p:blipFill>
        <p:spPr>
          <a:xfrm>
            <a:off x="6170760" y="6173640"/>
            <a:ext cx="1164600" cy="5770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itel 3"/>
          <p:cNvSpPr/>
          <p:nvPr/>
        </p:nvSpPr>
        <p:spPr>
          <a:xfrm>
            <a:off x="602640" y="714600"/>
            <a:ext cx="8352360" cy="115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defTabSz="914400">
              <a:lnSpc>
                <a:spcPct val="90000"/>
              </a:lnSpc>
            </a:pPr>
            <a:r>
              <a:rPr lang="de-DE" sz="2400" b="0" u="none" strike="noStrike">
                <a:solidFill>
                  <a:srgbClr val="002060"/>
                </a:solidFill>
                <a:effectLst/>
                <a:uFillTx/>
                <a:latin typeface="Calibri"/>
              </a:rPr>
              <a:t>Rechenmethode</a:t>
            </a:r>
            <a:br>
              <a:rPr sz="2400"/>
            </a:br>
            <a:r>
              <a:rPr lang="de-DE" sz="3400" b="1" u="none" strike="noStrike">
                <a:solidFill>
                  <a:srgbClr val="0070c0"/>
                </a:solidFill>
                <a:effectLst/>
                <a:uFillTx/>
                <a:latin typeface="Calibri"/>
              </a:rPr>
              <a:t>(2) Halbschriftliches Rechnen</a:t>
            </a:r>
            <a:endParaRPr lang="de-DE" sz="3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6" name="Rectangle 3"/>
          <p:cNvSpPr/>
          <p:nvPr/>
        </p:nvSpPr>
        <p:spPr>
          <a:xfrm>
            <a:off x="602640" y="2053440"/>
            <a:ext cx="7929000" cy="4060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28600" indent="-228600" defTabSz="914400">
              <a:lnSpc>
                <a:spcPct val="11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27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Beim </a:t>
            </a:r>
            <a:r>
              <a:rPr lang="de-DE" sz="27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halbschriftlichen</a:t>
            </a:r>
            <a:r>
              <a:rPr lang="de-DE" sz="27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de-DE" sz="27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Rechnen</a:t>
            </a:r>
            <a:r>
              <a:rPr lang="de-DE" sz="27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 – ebenfalls eine Form des </a:t>
            </a:r>
            <a:r>
              <a:rPr lang="de-DE" sz="27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Zahlenrechnens</a:t>
            </a:r>
            <a:r>
              <a:rPr lang="de-DE" sz="27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 - werden die </a:t>
            </a:r>
            <a:r>
              <a:rPr lang="de-DE" sz="27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Teilergebnisse</a:t>
            </a:r>
            <a:r>
              <a:rPr lang="de-DE" sz="27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 und die einzelnen </a:t>
            </a:r>
            <a:r>
              <a:rPr lang="de-DE" sz="27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Rechenschritte</a:t>
            </a:r>
            <a:r>
              <a:rPr lang="de-DE" sz="27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de-DE" sz="27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schriftlich</a:t>
            </a:r>
            <a:r>
              <a:rPr lang="de-DE" sz="27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 festgehalten. </a:t>
            </a:r>
            <a:endParaRPr lang="de-DE" sz="27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10000"/>
              </a:lnSpc>
              <a:spcBef>
                <a:spcPts val="601"/>
              </a:spcBef>
            </a:pPr>
            <a:endParaRPr lang="de-DE" sz="27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" dur="indefinite" restart="never" nodeType="tmRoot">
          <p:childTnLst>
            <p:seq>
              <p:cTn id="8" dur="indefinite" nodeType="mainSeq">
                <p:childTnLst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Bild 1"/>
          <p:cNvPicPr/>
          <p:nvPr/>
        </p:nvPicPr>
        <p:blipFill>
          <a:blip r:embed="rId1"/>
          <a:stretch/>
        </p:blipFill>
        <p:spPr>
          <a:xfrm>
            <a:off x="0" y="380880"/>
            <a:ext cx="9143280" cy="60951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43" name="Bildplatzhalter 2"/>
          <p:cNvPicPr/>
          <p:nvPr/>
        </p:nvPicPr>
        <p:blipFill>
          <a:blip r:embed="rId2"/>
          <a:stretch/>
        </p:blipFill>
        <p:spPr>
          <a:xfrm>
            <a:off x="6170760" y="6173640"/>
            <a:ext cx="1164600" cy="5770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Bild 1"/>
          <p:cNvPicPr/>
          <p:nvPr/>
        </p:nvPicPr>
        <p:blipFill>
          <a:blip r:embed="rId1"/>
          <a:srcRect l="40172" t="13450" r="13276" b="24197"/>
          <a:stretch/>
        </p:blipFill>
        <p:spPr>
          <a:xfrm>
            <a:off x="1829880" y="1838520"/>
            <a:ext cx="5483520" cy="40788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45" name="Titel 3"/>
          <p:cNvSpPr/>
          <p:nvPr/>
        </p:nvSpPr>
        <p:spPr>
          <a:xfrm>
            <a:off x="602640" y="639000"/>
            <a:ext cx="8352360" cy="115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defTabSz="914400">
              <a:lnSpc>
                <a:spcPct val="90000"/>
              </a:lnSpc>
            </a:pPr>
            <a:r>
              <a:rPr lang="de-DE" sz="2400" b="0" u="none" strike="noStrike">
                <a:solidFill>
                  <a:srgbClr val="002060"/>
                </a:solidFill>
                <a:effectLst/>
                <a:uFillTx/>
                <a:latin typeface="Calibri"/>
              </a:rPr>
              <a:t>Rechenmethoden</a:t>
            </a:r>
            <a:br>
              <a:rPr sz="2400"/>
            </a:br>
            <a:r>
              <a:rPr lang="de-DE" sz="3600" b="1" u="none" strike="noStrike">
                <a:solidFill>
                  <a:srgbClr val="0070c0"/>
                </a:solidFill>
                <a:effectLst/>
                <a:uFillTx/>
                <a:latin typeface="Calibri"/>
              </a:rPr>
              <a:t>Halbschriftlich – schriftlich, aber wie?</a:t>
            </a:r>
            <a:endParaRPr lang="de-DE" sz="3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Bild 8"/>
          <p:cNvPicPr/>
          <p:nvPr/>
        </p:nvPicPr>
        <p:blipFill>
          <a:blip r:embed="rId1"/>
          <a:stretch/>
        </p:blipFill>
        <p:spPr>
          <a:xfrm>
            <a:off x="2706840" y="1903680"/>
            <a:ext cx="3731400" cy="4105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47" name="Titel 3"/>
          <p:cNvSpPr/>
          <p:nvPr/>
        </p:nvSpPr>
        <p:spPr>
          <a:xfrm>
            <a:off x="602640" y="639000"/>
            <a:ext cx="8352360" cy="115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defTabSz="914400">
              <a:lnSpc>
                <a:spcPct val="90000"/>
              </a:lnSpc>
            </a:pPr>
            <a:r>
              <a:rPr lang="de-DE" sz="2400" b="0" u="none" strike="noStrike">
                <a:solidFill>
                  <a:srgbClr val="002060"/>
                </a:solidFill>
                <a:effectLst/>
                <a:uFillTx/>
                <a:latin typeface="Calibri"/>
              </a:rPr>
              <a:t>Rechenmethoden</a:t>
            </a:r>
            <a:br>
              <a:rPr sz="2400"/>
            </a:br>
            <a:r>
              <a:rPr lang="de-DE" sz="3600" b="1" u="none" strike="noStrike">
                <a:solidFill>
                  <a:srgbClr val="0070c0"/>
                </a:solidFill>
                <a:effectLst/>
                <a:uFillTx/>
                <a:latin typeface="Calibri"/>
              </a:rPr>
              <a:t>Strategien, aber wie?</a:t>
            </a:r>
            <a:endParaRPr lang="de-DE" sz="3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Rechteck 1"/>
          <p:cNvSpPr/>
          <p:nvPr/>
        </p:nvSpPr>
        <p:spPr>
          <a:xfrm>
            <a:off x="610200" y="931680"/>
            <a:ext cx="4672440" cy="645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  <a:spcAft>
                <a:spcPts val="601"/>
              </a:spcAft>
            </a:pPr>
            <a:r>
              <a:rPr lang="de-DE" sz="3600" b="1" u="none" strike="noStrike">
                <a:solidFill>
                  <a:srgbClr val="00b050"/>
                </a:solidFill>
                <a:effectLst/>
                <a:uFillTx/>
                <a:latin typeface="Calibri"/>
              </a:rPr>
              <a:t>Und das Diagramm?</a:t>
            </a:r>
            <a:endParaRPr lang="de-DE" sz="3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49" name="PlaceHolder 1"/>
          <p:cNvSpPr>
            <a:spLocks noGrp="1"/>
          </p:cNvSpPr>
          <p:nvPr>
            <p:ph/>
          </p:nvPr>
        </p:nvSpPr>
        <p:spPr>
          <a:xfrm>
            <a:off x="635400" y="2909880"/>
            <a:ext cx="8256600" cy="2965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None/>
              <a:tabLst>
                <a:tab algn="l" pos="0"/>
              </a:tabLst>
            </a:pPr>
            <a:r>
              <a:rPr lang="en-GB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Wenn Sie Ihren Streifen jetzt nochmal </a:t>
            </a:r>
            <a:br>
              <a:rPr sz="2800"/>
            </a:br>
            <a:r>
              <a:rPr lang="en-GB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aufteilen dürften…</a:t>
            </a:r>
            <a:endParaRPr lang="de-DE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None/>
              <a:tabLst>
                <a:tab algn="l" pos="0"/>
              </a:tabLst>
            </a:pPr>
            <a:r>
              <a:rPr lang="en-GB" sz="28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Würden Sie etwas verändern?</a:t>
            </a:r>
            <a:endParaRPr lang="de-DE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50" name="Picture 2"/>
          <p:cNvPicPr/>
          <p:nvPr/>
        </p:nvPicPr>
        <p:blipFill>
          <a:blip r:embed="rId1"/>
          <a:stretch/>
        </p:blipFill>
        <p:spPr>
          <a:xfrm>
            <a:off x="7413120" y="1920240"/>
            <a:ext cx="1279080" cy="13734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Textfeld 8"/>
          <p:cNvSpPr/>
          <p:nvPr/>
        </p:nvSpPr>
        <p:spPr>
          <a:xfrm>
            <a:off x="179640" y="6381360"/>
            <a:ext cx="5526720" cy="30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lang="de-DE" sz="1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Sichtweise auf Rechenmethoden nach Krauthausen, 1993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52" name="Grafik 3"/>
          <p:cNvPicPr/>
          <p:nvPr/>
        </p:nvPicPr>
        <p:blipFill>
          <a:blip r:embed="rId1"/>
          <a:stretch/>
        </p:blipFill>
        <p:spPr>
          <a:xfrm>
            <a:off x="1399320" y="168840"/>
            <a:ext cx="5946120" cy="61736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PlaceHolder 1"/>
          <p:cNvSpPr>
            <a:spLocks noGrp="1"/>
          </p:cNvSpPr>
          <p:nvPr>
            <p:ph/>
          </p:nvPr>
        </p:nvSpPr>
        <p:spPr>
          <a:xfrm>
            <a:off x="611280" y="2018160"/>
            <a:ext cx="8107200" cy="4061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1001"/>
              </a:spcBef>
              <a:spcAft>
                <a:spcPts val="601"/>
              </a:spcAft>
              <a:buNone/>
              <a:tabLst>
                <a:tab algn="l" pos="0"/>
              </a:tabLst>
            </a:pPr>
            <a:r>
              <a:rPr lang="de-DE" sz="24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1. Verfahren zur schriftlichen Subtraktion</a:t>
            </a:r>
            <a:endParaRPr lang="de-DE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10000"/>
              </a:lnSpc>
              <a:spcAft>
                <a:spcPts val="601"/>
              </a:spcAft>
              <a:buNone/>
              <a:tabLst>
                <a:tab algn="l" pos="0"/>
              </a:tabLst>
            </a:pPr>
            <a:r>
              <a:rPr lang="de-DE" sz="2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Fragen Sie in Ihrer Schule nach, welches Verfahren zur schriftlichen Subtraktion wird genutzt? Nutzt die Schule das Verfahren einheitlich?</a:t>
            </a:r>
            <a:br>
              <a:rPr sz="2200"/>
            </a:br>
            <a:endParaRPr lang="de-DE" sz="2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1001"/>
              </a:spcBef>
              <a:spcAft>
                <a:spcPts val="601"/>
              </a:spcAft>
              <a:buNone/>
              <a:tabLst>
                <a:tab algn="l" pos="0"/>
              </a:tabLst>
            </a:pPr>
            <a:r>
              <a:rPr lang="de-DE" sz="24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2. Spiel zum Kopfrechnen</a:t>
            </a:r>
            <a:endParaRPr lang="de-DE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10000"/>
              </a:lnSpc>
              <a:spcAft>
                <a:spcPts val="601"/>
              </a:spcAft>
              <a:buNone/>
              <a:tabLst>
                <a:tab algn="l" pos="0"/>
              </a:tabLst>
            </a:pPr>
            <a:r>
              <a:rPr lang="de-DE" sz="2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Beobachten Sie ein Kopfrechenspiel oder fragen Sie bei Ihren Fachkolleginnen nach, welches Spiel sie im Unterricht einsetzen.</a:t>
            </a:r>
            <a:endParaRPr lang="de-DE" sz="2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1001"/>
              </a:spcBef>
              <a:spcAft>
                <a:spcPts val="601"/>
              </a:spcAft>
              <a:buNone/>
              <a:tabLst>
                <a:tab algn="l" pos="0"/>
              </a:tabLst>
            </a:pP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1001"/>
              </a:spcBef>
              <a:spcAft>
                <a:spcPts val="601"/>
              </a:spcAft>
              <a:buNone/>
              <a:tabLst>
                <a:tab algn="l" pos="0"/>
              </a:tabLst>
            </a:pPr>
            <a:endParaRPr lang="de-DE" sz="2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54" name="PlaceHolder 2"/>
          <p:cNvSpPr>
            <a:spLocks noGrp="1"/>
          </p:cNvSpPr>
          <p:nvPr>
            <p:ph type="title"/>
          </p:nvPr>
        </p:nvSpPr>
        <p:spPr>
          <a:xfrm>
            <a:off x="611280" y="597600"/>
            <a:ext cx="8352360" cy="1151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lang="de-DE" sz="2200" b="0" u="none" strike="noStrike">
                <a:solidFill>
                  <a:srgbClr val="7030a0"/>
                </a:solidFill>
                <a:effectLst/>
                <a:uFillTx/>
                <a:latin typeface="Calibri"/>
              </a:rPr>
              <a:t>Rechenmethoden, halbschriftliches- und schriftliches Rechnen</a:t>
            </a:r>
            <a:br>
              <a:rPr sz="2400"/>
            </a:br>
            <a:r>
              <a:rPr lang="de-DE" sz="3600" b="1" u="none" strike="noStrike">
                <a:solidFill>
                  <a:srgbClr val="7030a0"/>
                </a:solidFill>
                <a:effectLst/>
                <a:uFillTx/>
                <a:latin typeface="Calibri"/>
              </a:rPr>
              <a:t>Auftrag zur Hospitationsstunde</a:t>
            </a:r>
            <a:endParaRPr lang="de-DE" sz="3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55" name="Textfeld 3"/>
          <p:cNvSpPr/>
          <p:nvPr/>
        </p:nvSpPr>
        <p:spPr>
          <a:xfrm>
            <a:off x="1624320" y="5255280"/>
            <a:ext cx="5894640" cy="379080"/>
          </a:xfrm>
          <a:prstGeom prst="rect">
            <a:avLst/>
          </a:prstGeom>
          <a:solidFill>
            <a:schemeClr val="bg1"/>
          </a:solidFill>
          <a:ln w="0">
            <a:solidFill>
              <a:srgbClr val="c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10000"/>
              </a:lnSpc>
            </a:pP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Wingdings"/>
              </a:rPr>
              <a:t></a:t>
            </a: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 Austausch in der OV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Inhaltsplatzhalter 1"/>
          <p:cNvSpPr/>
          <p:nvPr/>
        </p:nvSpPr>
        <p:spPr>
          <a:xfrm>
            <a:off x="611280" y="1920240"/>
            <a:ext cx="8124120" cy="342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314280" indent="-30312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Sie unterscheiden die </a:t>
            </a:r>
            <a:r>
              <a:rPr lang="de-DE" sz="24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vier Rechenmethoden </a:t>
            </a: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der GS und beurteilen deren Relevanz im Lernprozess.</a:t>
            </a:r>
            <a:endParaRPr lang="de-DE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14280" indent="-30312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Sie erfassen </a:t>
            </a:r>
            <a:r>
              <a:rPr lang="de-DE" sz="24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halbschriftliches </a:t>
            </a: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und</a:t>
            </a:r>
            <a:r>
              <a:rPr lang="de-DE" sz="24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 schriftliches Rechnen </a:t>
            </a: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unter der Maßgabe der </a:t>
            </a:r>
            <a:r>
              <a:rPr lang="de-DE" sz="24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Verstehensorientierung.</a:t>
            </a:r>
            <a:endParaRPr lang="de-DE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14280" indent="-30312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</a:pPr>
            <a:r>
              <a:rPr lang="de-DE" sz="2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Sie veranschaulichen </a:t>
            </a:r>
            <a:r>
              <a:rPr lang="de-DE" sz="2400" b="1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Zusammenhänge </a:t>
            </a:r>
            <a:r>
              <a:rPr lang="de-DE" sz="2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zwischen</a:t>
            </a:r>
            <a:r>
              <a:rPr lang="de-DE" sz="2400" b="1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 halbschrift-licher Rechenstrategien </a:t>
            </a:r>
            <a:r>
              <a:rPr lang="de-DE" sz="2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und</a:t>
            </a:r>
            <a:r>
              <a:rPr lang="de-DE" sz="2400" b="1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 schriftlicher Verfahren</a:t>
            </a:r>
            <a:r>
              <a:rPr lang="de-DE" sz="2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.</a:t>
            </a:r>
            <a:endParaRPr lang="de-DE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57" name="Titel 3"/>
          <p:cNvSpPr/>
          <p:nvPr/>
        </p:nvSpPr>
        <p:spPr>
          <a:xfrm>
            <a:off x="611280" y="703440"/>
            <a:ext cx="8352360" cy="115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90000"/>
              </a:lnSpc>
            </a:pPr>
            <a:r>
              <a:rPr lang="de-DE" sz="2200" b="0" u="none" strike="noStrike">
                <a:solidFill>
                  <a:srgbClr val="002060"/>
                </a:solidFill>
                <a:effectLst/>
                <a:uFillTx/>
                <a:latin typeface="Calibri"/>
              </a:rPr>
              <a:t>Rechenmethoden – halbschriftliches u. schriftliches Rechnen </a:t>
            </a:r>
            <a:endParaRPr lang="de-DE" sz="2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90000"/>
              </a:lnSpc>
            </a:pPr>
            <a:r>
              <a:rPr lang="de-DE" sz="3600" b="1" u="none" strike="noStrike">
                <a:solidFill>
                  <a:srgbClr val="002060"/>
                </a:solidFill>
                <a:effectLst/>
                <a:uFillTx/>
                <a:latin typeface="Calibri"/>
              </a:rPr>
              <a:t>Ziele der Veranstaltung 3.1</a:t>
            </a:r>
            <a:endParaRPr lang="de-DE" sz="3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58" name="Grafik 6"/>
          <p:cNvPicPr/>
          <p:nvPr/>
        </p:nvPicPr>
        <p:blipFill>
          <a:blip r:embed="rId1"/>
          <a:stretch/>
        </p:blipFill>
        <p:spPr>
          <a:xfrm>
            <a:off x="7596360" y="110160"/>
            <a:ext cx="1367280" cy="9745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PlaceHolder 1"/>
          <p:cNvSpPr>
            <a:spLocks noGrp="1"/>
          </p:cNvSpPr>
          <p:nvPr>
            <p:ph type="title"/>
          </p:nvPr>
        </p:nvSpPr>
        <p:spPr>
          <a:xfrm>
            <a:off x="467640" y="867600"/>
            <a:ext cx="6912000" cy="633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lang="de-DE" sz="36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Abschlussrunde mit Ausblick</a:t>
            </a:r>
            <a:endParaRPr lang="de-DE" sz="3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60" name="Grafik 4"/>
          <p:cNvPicPr/>
          <p:nvPr/>
        </p:nvPicPr>
        <p:blipFill>
          <a:blip r:embed="rId1"/>
          <a:stretch/>
        </p:blipFill>
        <p:spPr>
          <a:xfrm>
            <a:off x="7380360" y="443160"/>
            <a:ext cx="1488600" cy="8478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61" name="Textfeld 6"/>
          <p:cNvSpPr/>
          <p:nvPr/>
        </p:nvSpPr>
        <p:spPr>
          <a:xfrm>
            <a:off x="467640" y="2304720"/>
            <a:ext cx="8108640" cy="3230640"/>
          </a:xfrm>
          <a:prstGeom prst="rect">
            <a:avLst/>
          </a:prstGeom>
          <a:solidFill>
            <a:schemeClr val="lt1">
              <a:alpha val="20000"/>
            </a:schemeClr>
          </a:solidFill>
          <a:ln w="0">
            <a:solidFill>
              <a:srgbClr val="5b9bd5"/>
            </a:solidFill>
          </a:ln>
        </p:spPr>
        <p:style>
          <a:lnRef idx="0"/>
          <a:fillRef idx="0"/>
          <a:effectRef idx="0"/>
          <a:fontRef idx="minor"/>
        </p:style>
        <p:txBody>
          <a:bodyPr lIns="180000" rIns="108000" tIns="108000" bIns="108000" anchor="t">
            <a:spAutoFit/>
          </a:bodyPr>
          <a:p>
            <a:pPr marL="1422360" indent="-1422360" defTabSz="914400">
              <a:lnSpc>
                <a:spcPct val="110000"/>
              </a:lnSpc>
              <a:tabLst>
                <a:tab algn="l" pos="0"/>
              </a:tabLst>
            </a:pPr>
            <a:r>
              <a:rPr lang="de-DE" sz="2600" b="1" u="none" strike="noStrike">
                <a:solidFill>
                  <a:srgbClr val="c00000"/>
                </a:solidFill>
                <a:effectLst/>
                <a:uFillTx/>
                <a:latin typeface="Calibri"/>
                <a:ea typeface="Calibri"/>
              </a:rPr>
              <a:t>Modul 3: </a:t>
            </a:r>
            <a:r>
              <a:rPr lang="de-DE" sz="2600" b="1" u="none" strike="noStrike">
                <a:solidFill>
                  <a:srgbClr val="c00000"/>
                </a:solidFill>
                <a:effectLst/>
                <a:uFillTx/>
                <a:latin typeface="Calibri"/>
                <a:ea typeface="Calibri"/>
              </a:rPr>
              <a:t>	</a:t>
            </a:r>
            <a:r>
              <a:rPr lang="de-DE" sz="2600" b="1" u="none" strike="noStrike">
                <a:solidFill>
                  <a:srgbClr val="c00000"/>
                </a:solidFill>
                <a:effectLst/>
                <a:uFillTx/>
                <a:latin typeface="Calibri"/>
                <a:ea typeface="Calibri"/>
              </a:rPr>
              <a:t>Rechenmethoden – </a:t>
            </a:r>
            <a:br>
              <a:rPr sz="2600"/>
            </a:br>
            <a:r>
              <a:rPr lang="de-DE" sz="2600" b="1" u="none" strike="noStrike">
                <a:solidFill>
                  <a:srgbClr val="c00000"/>
                </a:solidFill>
                <a:effectLst/>
                <a:uFillTx/>
                <a:latin typeface="Calibri"/>
                <a:ea typeface="Calibri"/>
              </a:rPr>
              <a:t>halbschriftliches, schriftliches Rechnen</a:t>
            </a:r>
            <a:endParaRPr lang="de-DE" sz="2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422360" defTabSz="914400">
              <a:lnSpc>
                <a:spcPct val="110000"/>
              </a:lnSpc>
              <a:tabLst>
                <a:tab algn="l" pos="0"/>
              </a:tabLst>
            </a:pPr>
            <a:br>
              <a:rPr sz="700"/>
            </a:br>
            <a:r>
              <a:rPr lang="de-DE" sz="2200" b="1" u="none" strike="noStrike">
                <a:solidFill>
                  <a:schemeClr val="lt1">
                    <a:lumMod val="65000"/>
                  </a:schemeClr>
                </a:solidFill>
                <a:effectLst/>
                <a:uFillTx/>
                <a:latin typeface="Calibri"/>
                <a:ea typeface="Calibri"/>
              </a:rPr>
              <a:t>M 3.1 PV - Präsenz-Veranstaltung:  </a:t>
            </a:r>
            <a:r>
              <a:rPr lang="de-DE" sz="2400" b="1" u="none" strike="noStrike">
                <a:solidFill>
                  <a:schemeClr val="lt1">
                    <a:lumMod val="65000"/>
                  </a:schemeClr>
                </a:solidFill>
                <a:effectLst/>
                <a:uFillTx/>
                <a:latin typeface="Calibri"/>
                <a:ea typeface="Calibri"/>
              </a:rPr>
              <a:t>	</a:t>
            </a:r>
            <a:endParaRPr lang="de-DE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01760" indent="-219240" defTabSz="914400">
              <a:lnSpc>
                <a:spcPct val="110000"/>
              </a:lnSpc>
              <a:tabLst>
                <a:tab algn="l" pos="0"/>
              </a:tabLst>
            </a:pPr>
            <a:r>
              <a:rPr lang="de-DE" sz="2000" b="1" u="none" strike="noStrike">
                <a:solidFill>
                  <a:schemeClr val="lt1">
                    <a:lumMod val="65000"/>
                  </a:schemeClr>
                </a:solidFill>
                <a:effectLst/>
                <a:uFillTx/>
                <a:latin typeface="Calibri"/>
                <a:ea typeface="Calibri"/>
              </a:rPr>
              <a:t>Schiene A – 17.03.2026</a:t>
            </a:r>
            <a:r>
              <a:rPr lang="de-DE" sz="2000" b="0" u="none" strike="noStrike">
                <a:solidFill>
                  <a:schemeClr val="lt1">
                    <a:lumMod val="65000"/>
                  </a:schemeClr>
                </a:solidFill>
                <a:effectLst/>
                <a:uFillTx/>
                <a:latin typeface="Calibri"/>
                <a:ea typeface="Calibri"/>
              </a:rPr>
              <a:t>, 14:00 – 18:00 Uhr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01760" indent="-219240" defTabSz="914400">
              <a:lnSpc>
                <a:spcPct val="110000"/>
              </a:lnSpc>
              <a:tabLst>
                <a:tab algn="l" pos="0"/>
              </a:tabLst>
            </a:pPr>
            <a:r>
              <a:rPr lang="de-DE" sz="2000" b="1" u="none" strike="noStrike">
                <a:solidFill>
                  <a:schemeClr val="lt1">
                    <a:lumMod val="65000"/>
                  </a:schemeClr>
                </a:solidFill>
                <a:effectLst/>
                <a:uFillTx/>
                <a:latin typeface="Calibri"/>
                <a:ea typeface="Calibri"/>
              </a:rPr>
              <a:t>Schiene B – 24.03.2026</a:t>
            </a:r>
            <a:r>
              <a:rPr lang="de-DE" sz="2000" b="0" u="none" strike="noStrike">
                <a:solidFill>
                  <a:schemeClr val="lt1">
                    <a:lumMod val="65000"/>
                  </a:schemeClr>
                </a:solidFill>
                <a:effectLst/>
                <a:uFillTx/>
                <a:latin typeface="Calibri"/>
                <a:ea typeface="Calibri"/>
              </a:rPr>
              <a:t>, 14:00 – 18:00 Uhr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82520" defTabSz="914400">
              <a:lnSpc>
                <a:spcPct val="110000"/>
              </a:lnSpc>
              <a:tabLst>
                <a:tab algn="l" pos="0"/>
              </a:tabLst>
            </a:pPr>
            <a:endParaRPr lang="de-DE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82520" defTabSz="914400">
              <a:lnSpc>
                <a:spcPct val="110000"/>
              </a:lnSpc>
              <a:tabLst>
                <a:tab algn="l" pos="0"/>
              </a:tabLst>
            </a:pPr>
            <a:r>
              <a:rPr lang="de-DE" sz="2200" b="1" u="none" strike="noStrike">
                <a:solidFill>
                  <a:srgbClr val="002060"/>
                </a:solidFill>
                <a:effectLst/>
                <a:uFillTx/>
                <a:latin typeface="Calibri"/>
                <a:ea typeface="Calibri"/>
              </a:rPr>
              <a:t>M 3.2 OV - Online-Veranstaltung:  </a:t>
            </a:r>
            <a:r>
              <a:rPr lang="de-DE" sz="2400" b="1" u="none" strike="noStrike">
                <a:solidFill>
                  <a:srgbClr val="002060"/>
                </a:solidFill>
                <a:effectLst/>
                <a:uFillTx/>
                <a:latin typeface="Calibri"/>
                <a:ea typeface="Calibri"/>
              </a:rPr>
              <a:t>	</a:t>
            </a:r>
            <a:endParaRPr lang="de-DE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01760" indent="-219240" defTabSz="914400">
              <a:lnSpc>
                <a:spcPct val="110000"/>
              </a:lnSpc>
              <a:tabLst>
                <a:tab algn="l" pos="0"/>
              </a:tabLst>
            </a:pPr>
            <a:r>
              <a:rPr lang="de-DE" sz="2000" b="1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Schiene A/B – 14.04.2026</a:t>
            </a:r>
            <a:r>
              <a:rPr lang="de-DE" sz="20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, 14:00 – 17:00 Uhr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PlaceHolder 1"/>
          <p:cNvSpPr>
            <a:spLocks noGrp="1"/>
          </p:cNvSpPr>
          <p:nvPr>
            <p:ph/>
          </p:nvPr>
        </p:nvSpPr>
        <p:spPr>
          <a:xfrm>
            <a:off x="1295640" y="1875600"/>
            <a:ext cx="6552000" cy="701640"/>
          </a:xfrm>
          <a:prstGeom prst="rect">
            <a:avLst/>
          </a:prstGeom>
          <a:noFill/>
          <a:ln w="0">
            <a:noFill/>
          </a:ln>
        </p:spPr>
        <p:txBody>
          <a:bodyPr lIns="144000" rIns="144000" tIns="72000" bIns="72000" anchor="t">
            <a:noAutofit/>
          </a:bodyPr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lang="de-DE" sz="4000" b="1" u="none" strike="noStrike">
                <a:solidFill>
                  <a:srgbClr val="002060"/>
                </a:solidFill>
                <a:effectLst/>
                <a:uFillTx/>
                <a:latin typeface="Calibri"/>
                <a:ea typeface="Calibri"/>
              </a:rPr>
              <a:t>Wünsche, Fragen, Offenes?</a:t>
            </a:r>
            <a:endParaRPr lang="de-DE" sz="4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lang="de-DE" sz="2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63" name="Grafik 2" descr="Ein Bild, das Text, ClipArt enthält.&#10;&#10;Automatisch generierte Beschreibung"/>
          <p:cNvPicPr/>
          <p:nvPr/>
        </p:nvPicPr>
        <p:blipFill>
          <a:blip r:embed="rId1"/>
          <a:stretch/>
        </p:blipFill>
        <p:spPr>
          <a:xfrm>
            <a:off x="2317680" y="2711520"/>
            <a:ext cx="4507920" cy="29329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Inhaltsplatzhalter 5"/>
          <p:cNvPicPr/>
          <p:nvPr/>
        </p:nvPicPr>
        <p:blipFill>
          <a:blip r:embed="rId1"/>
          <a:stretch/>
        </p:blipFill>
        <p:spPr>
          <a:xfrm>
            <a:off x="813600" y="1925280"/>
            <a:ext cx="7256160" cy="18385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 rot="456000">
            <a:off x="6477480" y="352800"/>
            <a:ext cx="2196360" cy="721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lang="de-DE" sz="3200" b="1" u="none" strike="noStrike">
                <a:solidFill>
                  <a:srgbClr val="c00000"/>
                </a:solidFill>
                <a:effectLst/>
                <a:uFillTx/>
                <a:latin typeface="Calibri"/>
              </a:rPr>
              <a:t>337 + 198 =</a:t>
            </a:r>
            <a:endParaRPr lang="de-DE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59" name="Grafik 6"/>
          <p:cNvPicPr/>
          <p:nvPr/>
        </p:nvPicPr>
        <p:blipFill>
          <a:blip r:embed="rId2"/>
          <a:stretch/>
        </p:blipFill>
        <p:spPr>
          <a:xfrm>
            <a:off x="4663440" y="3947040"/>
            <a:ext cx="3377520" cy="19047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60" name="Grafik 7"/>
          <p:cNvPicPr/>
          <p:nvPr/>
        </p:nvPicPr>
        <p:blipFill>
          <a:blip r:embed="rId3"/>
          <a:stretch/>
        </p:blipFill>
        <p:spPr>
          <a:xfrm>
            <a:off x="813600" y="3947040"/>
            <a:ext cx="3686400" cy="1695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1" name="Rechteck 8"/>
          <p:cNvSpPr/>
          <p:nvPr/>
        </p:nvSpPr>
        <p:spPr>
          <a:xfrm>
            <a:off x="803520" y="6066720"/>
            <a:ext cx="4757400" cy="3772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Quelle: PIKAS: Elterninfo_Rechenmethoden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2" name="Titel 3"/>
          <p:cNvSpPr/>
          <p:nvPr/>
        </p:nvSpPr>
        <p:spPr>
          <a:xfrm>
            <a:off x="602640" y="714600"/>
            <a:ext cx="8352360" cy="115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defTabSz="914400">
              <a:lnSpc>
                <a:spcPct val="90000"/>
              </a:lnSpc>
            </a:pPr>
            <a:r>
              <a:rPr lang="de-DE" sz="2400" b="0" u="none" strike="noStrike">
                <a:solidFill>
                  <a:srgbClr val="002060"/>
                </a:solidFill>
                <a:effectLst/>
                <a:uFillTx/>
                <a:latin typeface="Calibri"/>
              </a:rPr>
              <a:t>Rechenmethode</a:t>
            </a:r>
            <a:br>
              <a:rPr sz="2400"/>
            </a:br>
            <a:r>
              <a:rPr lang="de-DE" sz="3400" b="1" u="none" strike="noStrike">
                <a:solidFill>
                  <a:srgbClr val="0070c0"/>
                </a:solidFill>
                <a:effectLst/>
                <a:uFillTx/>
                <a:latin typeface="Calibri"/>
              </a:rPr>
              <a:t>(2) Halbschriftliches Rechnen: Bsp.-Aufg.</a:t>
            </a:r>
            <a:endParaRPr lang="de-DE" sz="3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IQSH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9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</TotalTime>
  <Application>LibreOffice/25.8.4.2$Windows_X86_64 LibreOffice_project/290daaa01b999472f0c7a3890eb6a550fd74c6df</Application>
  <AppVersion>15.0000</AppVersion>
  <Words>3844</Words>
  <Paragraphs>656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2012-08-08T07:59:10Z</dcterms:created>
  <dc:creator>Tiffy</dc:creator>
  <dc:description/>
  <dc:language>de-DE</dc:language>
  <cp:lastModifiedBy/>
  <cp:lastPrinted>2021-08-22T20:57:22Z</cp:lastPrinted>
  <dcterms:modified xsi:type="dcterms:W3CDTF">2026-03-20T10:54:27Z</dcterms:modified>
  <cp:revision>2401</cp:revision>
  <dc:subject/>
  <dc:title>Stützpunkte – Die Bausteine von Größenvorstellung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HiddenSlides">
    <vt:i4>1</vt:i4>
  </property>
  <property fmtid="{D5CDD505-2E9C-101B-9397-08002B2CF9AE}" pid="3" name="MMClips">
    <vt:i4>1</vt:i4>
  </property>
  <property fmtid="{D5CDD505-2E9C-101B-9397-08002B2CF9AE}" pid="4" name="Notes">
    <vt:i4>84</vt:i4>
  </property>
  <property fmtid="{D5CDD505-2E9C-101B-9397-08002B2CF9AE}" pid="5" name="PresentationFormat">
    <vt:lpwstr>Bildschirmpräsentation (4:3)</vt:lpwstr>
  </property>
  <property fmtid="{D5CDD505-2E9C-101B-9397-08002B2CF9AE}" pid="6" name="Slides">
    <vt:i4>93</vt:i4>
  </property>
</Properties>
</file>