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76"/>
  </p:notesMasterIdLst>
  <p:sldIdLst>
    <p:sldId id="351" r:id="rId2"/>
    <p:sldId id="555" r:id="rId3"/>
    <p:sldId id="256" r:id="rId4"/>
    <p:sldId id="330" r:id="rId5"/>
    <p:sldId id="294" r:id="rId6"/>
    <p:sldId id="333" r:id="rId7"/>
    <p:sldId id="350" r:id="rId8"/>
    <p:sldId id="501" r:id="rId9"/>
    <p:sldId id="556" r:id="rId10"/>
    <p:sldId id="543" r:id="rId11"/>
    <p:sldId id="332" r:id="rId12"/>
    <p:sldId id="293" r:id="rId13"/>
    <p:sldId id="338" r:id="rId14"/>
    <p:sldId id="312" r:id="rId15"/>
    <p:sldId id="355" r:id="rId16"/>
    <p:sldId id="258" r:id="rId17"/>
    <p:sldId id="537" r:id="rId18"/>
    <p:sldId id="259" r:id="rId19"/>
    <p:sldId id="260" r:id="rId20"/>
    <p:sldId id="548" r:id="rId21"/>
    <p:sldId id="271" r:id="rId22"/>
    <p:sldId id="321" r:id="rId23"/>
    <p:sldId id="272" r:id="rId24"/>
    <p:sldId id="269" r:id="rId25"/>
    <p:sldId id="354" r:id="rId26"/>
    <p:sldId id="356" r:id="rId27"/>
    <p:sldId id="361" r:id="rId28"/>
    <p:sldId id="362" r:id="rId29"/>
    <p:sldId id="358" r:id="rId30"/>
    <p:sldId id="359" r:id="rId31"/>
    <p:sldId id="363" r:id="rId32"/>
    <p:sldId id="360" r:id="rId33"/>
    <p:sldId id="544" r:id="rId34"/>
    <p:sldId id="545" r:id="rId35"/>
    <p:sldId id="546" r:id="rId36"/>
    <p:sldId id="547" r:id="rId37"/>
    <p:sldId id="364" r:id="rId38"/>
    <p:sldId id="554" r:id="rId39"/>
    <p:sldId id="335" r:id="rId40"/>
    <p:sldId id="549" r:id="rId41"/>
    <p:sldId id="339" r:id="rId42"/>
    <p:sldId id="336" r:id="rId43"/>
    <p:sldId id="285" r:id="rId44"/>
    <p:sldId id="287" r:id="rId45"/>
    <p:sldId id="286" r:id="rId46"/>
    <p:sldId id="553" r:id="rId47"/>
    <p:sldId id="340" r:id="rId48"/>
    <p:sldId id="550" r:id="rId49"/>
    <p:sldId id="551" r:id="rId50"/>
    <p:sldId id="349" r:id="rId51"/>
    <p:sldId id="558" r:id="rId52"/>
    <p:sldId id="313" r:id="rId53"/>
    <p:sldId id="342" r:id="rId54"/>
    <p:sldId id="265" r:id="rId55"/>
    <p:sldId id="266" r:id="rId56"/>
    <p:sldId id="297" r:id="rId57"/>
    <p:sldId id="344" r:id="rId58"/>
    <p:sldId id="557" r:id="rId59"/>
    <p:sldId id="302" r:id="rId60"/>
    <p:sldId id="327" r:id="rId61"/>
    <p:sldId id="303" r:id="rId62"/>
    <p:sldId id="304" r:id="rId63"/>
    <p:sldId id="305" r:id="rId64"/>
    <p:sldId id="352" r:id="rId65"/>
    <p:sldId id="538" r:id="rId66"/>
    <p:sldId id="540" r:id="rId67"/>
    <p:sldId id="541" r:id="rId68"/>
    <p:sldId id="318" r:id="rId69"/>
    <p:sldId id="345" r:id="rId70"/>
    <p:sldId id="326" r:id="rId71"/>
    <p:sldId id="347" r:id="rId72"/>
    <p:sldId id="348" r:id="rId73"/>
    <p:sldId id="278" r:id="rId74"/>
    <p:sldId id="306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18" autoAdjust="0"/>
  </p:normalViewPr>
  <p:slideViewPr>
    <p:cSldViewPr snapToGrid="0">
      <p:cViewPr varScale="1">
        <p:scale>
          <a:sx n="77" d="100"/>
          <a:sy n="77" d="100"/>
        </p:scale>
        <p:origin x="8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1B4FA-48B7-4396-A911-97613E83EB1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38974AA-C55F-4B9C-9CD5-F05CCB2CEDB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2400" b="1" dirty="0">
              <a:solidFill>
                <a:schemeClr val="tx1"/>
              </a:solidFill>
              <a:ea typeface="Calibri"/>
              <a:cs typeface="Calibri"/>
            </a:rPr>
            <a:t>Hauptintention/</a:t>
          </a:r>
        </a:p>
        <a:p>
          <a:r>
            <a:rPr lang="de-DE" sz="2400" b="1" dirty="0">
              <a:solidFill>
                <a:schemeClr val="tx1"/>
              </a:solidFill>
              <a:ea typeface="Calibri"/>
              <a:cs typeface="Calibri"/>
            </a:rPr>
            <a:t>Stundenziel:</a:t>
          </a:r>
          <a:endParaRPr lang="de-DE" sz="2400" b="1" dirty="0">
            <a:solidFill>
              <a:schemeClr val="tx1"/>
            </a:solidFill>
          </a:endParaRPr>
        </a:p>
      </dgm:t>
    </dgm:pt>
    <dgm:pt modelId="{DD1ED1D7-0752-4377-BB20-9D2061F1BC65}" type="parTrans" cxnId="{161C95CB-4271-4A66-A55C-24CD669AA87D}">
      <dgm:prSet/>
      <dgm:spPr/>
      <dgm:t>
        <a:bodyPr/>
        <a:lstStyle/>
        <a:p>
          <a:endParaRPr lang="de-DE"/>
        </a:p>
      </dgm:t>
    </dgm:pt>
    <dgm:pt modelId="{926E62E0-B6F6-4992-B02A-68003B376354}" type="sibTrans" cxnId="{161C95CB-4271-4A66-A55C-24CD669AA87D}">
      <dgm:prSet/>
      <dgm:spPr/>
      <dgm:t>
        <a:bodyPr/>
        <a:lstStyle/>
        <a:p>
          <a:endParaRPr lang="de-DE"/>
        </a:p>
      </dgm:t>
    </dgm:pt>
    <dgm:pt modelId="{BEE044BC-5F94-4148-B529-A4D914CEBD10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FontTx/>
            <a:buNone/>
          </a:pPr>
          <a:r>
            <a:rPr lang="de-DE" sz="2000" dirty="0"/>
            <a:t>Inwiefern ist</a:t>
          </a:r>
        </a:p>
      </dgm:t>
    </dgm:pt>
    <dgm:pt modelId="{A5B9AC6E-5A6F-4250-BEA8-5994D503200A}" type="parTrans" cxnId="{2982C7A9-A492-46E9-90FF-A4090FAADA02}">
      <dgm:prSet/>
      <dgm:spPr/>
      <dgm:t>
        <a:bodyPr/>
        <a:lstStyle/>
        <a:p>
          <a:endParaRPr lang="de-DE"/>
        </a:p>
      </dgm:t>
    </dgm:pt>
    <dgm:pt modelId="{730AEE25-EB4E-4F5B-90F4-091B4E3343E5}" type="sibTrans" cxnId="{2982C7A9-A492-46E9-90FF-A4090FAADA02}">
      <dgm:prSet/>
      <dgm:spPr/>
      <dgm:t>
        <a:bodyPr/>
        <a:lstStyle/>
        <a:p>
          <a:endParaRPr lang="de-DE"/>
        </a:p>
      </dgm:t>
    </dgm:pt>
    <dgm:pt modelId="{3260350F-218D-46C0-B112-14252F5D1F45}">
      <dgm:prSet phldrT="[Text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2400" b="1" dirty="0">
              <a:solidFill>
                <a:schemeClr val="tx1"/>
              </a:solidFill>
            </a:rPr>
            <a:t>Lernaufgaben</a:t>
          </a:r>
        </a:p>
      </dgm:t>
    </dgm:pt>
    <dgm:pt modelId="{32F3A025-0B2A-4F8D-AB9D-7C9240EDAE8D}" type="parTrans" cxnId="{C3B6C3FA-B4C4-4D90-BE78-7FD4F4833ED6}">
      <dgm:prSet/>
      <dgm:spPr/>
      <dgm:t>
        <a:bodyPr/>
        <a:lstStyle/>
        <a:p>
          <a:endParaRPr lang="de-DE"/>
        </a:p>
      </dgm:t>
    </dgm:pt>
    <dgm:pt modelId="{F70BC54D-122B-431E-B138-379350A98EFC}" type="sibTrans" cxnId="{C3B6C3FA-B4C4-4D90-BE78-7FD4F4833ED6}">
      <dgm:prSet/>
      <dgm:spPr/>
      <dgm:t>
        <a:bodyPr/>
        <a:lstStyle/>
        <a:p>
          <a:endParaRPr lang="de-DE"/>
        </a:p>
      </dgm:t>
    </dgm:pt>
    <dgm:pt modelId="{1955D8D5-4096-4FFA-90B2-04023875D392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FontTx/>
            <a:buNone/>
          </a:pPr>
          <a:r>
            <a:rPr lang="de-DE" sz="2000" dirty="0"/>
            <a:t>Inwiefern</a:t>
          </a:r>
        </a:p>
      </dgm:t>
    </dgm:pt>
    <dgm:pt modelId="{D4DCAB00-E16C-4EAF-BA8B-69DF7E0D7854}" type="parTrans" cxnId="{F24F8F48-65BC-461E-A818-271CD3A43D63}">
      <dgm:prSet/>
      <dgm:spPr/>
      <dgm:t>
        <a:bodyPr/>
        <a:lstStyle/>
        <a:p>
          <a:endParaRPr lang="de-DE"/>
        </a:p>
      </dgm:t>
    </dgm:pt>
    <dgm:pt modelId="{E3B2935C-8B6C-4F6B-9AB7-42863101FA59}" type="sibTrans" cxnId="{F24F8F48-65BC-461E-A818-271CD3A43D63}">
      <dgm:prSet/>
      <dgm:spPr/>
      <dgm:t>
        <a:bodyPr/>
        <a:lstStyle/>
        <a:p>
          <a:endParaRPr lang="de-DE"/>
        </a:p>
      </dgm:t>
    </dgm:pt>
    <dgm:pt modelId="{3F310FDF-23F7-4789-A6C7-334CBD11D57D}">
      <dgm:prSet phldrT="[Text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2400" b="1" dirty="0">
              <a:solidFill>
                <a:schemeClr val="tx1"/>
              </a:solidFill>
            </a:rPr>
            <a:t>Konstruktive Unterstützung</a:t>
          </a:r>
        </a:p>
      </dgm:t>
    </dgm:pt>
    <dgm:pt modelId="{1CF97330-3F28-4B31-8624-F4160A7A4E93}" type="parTrans" cxnId="{0A4EB775-585C-4842-ADEA-11393AF0FF0E}">
      <dgm:prSet/>
      <dgm:spPr/>
      <dgm:t>
        <a:bodyPr/>
        <a:lstStyle/>
        <a:p>
          <a:endParaRPr lang="de-DE"/>
        </a:p>
      </dgm:t>
    </dgm:pt>
    <dgm:pt modelId="{10970009-CE7C-4AE7-8CD0-222861DCCB13}" type="sibTrans" cxnId="{0A4EB775-585C-4842-ADEA-11393AF0FF0E}">
      <dgm:prSet/>
      <dgm:spPr/>
      <dgm:t>
        <a:bodyPr/>
        <a:lstStyle/>
        <a:p>
          <a:endParaRPr lang="de-DE"/>
        </a:p>
      </dgm:t>
    </dgm:pt>
    <dgm:pt modelId="{5CA97270-5998-4241-86C0-79AA7097697E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000" dirty="0">
              <a:ea typeface="Calibri"/>
              <a:cs typeface="Calibri"/>
            </a:rPr>
            <a:t>Beobachtete Arten der</a:t>
          </a:r>
          <a:endParaRPr lang="de-DE" sz="2000" dirty="0"/>
        </a:p>
      </dgm:t>
    </dgm:pt>
    <dgm:pt modelId="{D5A8210E-4AD3-4ED7-93E1-C90E4F18150B}" type="parTrans" cxnId="{F0BF7629-3B45-48D8-9494-FF63EF702F65}">
      <dgm:prSet/>
      <dgm:spPr/>
      <dgm:t>
        <a:bodyPr/>
        <a:lstStyle/>
        <a:p>
          <a:endParaRPr lang="de-DE"/>
        </a:p>
      </dgm:t>
    </dgm:pt>
    <dgm:pt modelId="{C1768C9E-2F3F-4E31-BDA9-AA5A686B4D8B}" type="sibTrans" cxnId="{F0BF7629-3B45-48D8-9494-FF63EF702F65}">
      <dgm:prSet/>
      <dgm:spPr/>
      <dgm:t>
        <a:bodyPr/>
        <a:lstStyle/>
        <a:p>
          <a:endParaRPr lang="de-DE"/>
        </a:p>
      </dgm:t>
    </dgm:pt>
    <dgm:pt modelId="{933602DC-DC16-45C3-AA63-76EC078A4859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de-DE" sz="2000" dirty="0">
              <a:ea typeface="Calibri"/>
              <a:cs typeface="Calibri"/>
            </a:rPr>
            <a:t>das Stundenziel angemessen? </a:t>
          </a:r>
        </a:p>
      </dgm:t>
    </dgm:pt>
    <dgm:pt modelId="{54C82CAE-C027-4AC7-A2B9-CEBF81C419EB}" type="parTrans" cxnId="{6BB5DFBF-2F2B-4911-BDCB-C8B5EC10E3F9}">
      <dgm:prSet/>
      <dgm:spPr/>
      <dgm:t>
        <a:bodyPr/>
        <a:lstStyle/>
        <a:p>
          <a:endParaRPr lang="de-DE"/>
        </a:p>
      </dgm:t>
    </dgm:pt>
    <dgm:pt modelId="{1D8244AB-2A99-4ABB-AC1D-63478D3877AF}" type="sibTrans" cxnId="{6BB5DFBF-2F2B-4911-BDCB-C8B5EC10E3F9}">
      <dgm:prSet/>
      <dgm:spPr/>
      <dgm:t>
        <a:bodyPr/>
        <a:lstStyle/>
        <a:p>
          <a:endParaRPr lang="de-DE"/>
        </a:p>
      </dgm:t>
    </dgm:pt>
    <dgm:pt modelId="{5BCF4A2F-0A8A-4FDF-AB8D-63BCCDBB7132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de-DE" sz="2000" dirty="0">
              <a:ea typeface="Calibri"/>
              <a:cs typeface="Calibri"/>
            </a:rPr>
            <a:t>die Sicherung zielführend?</a:t>
          </a:r>
          <a:endParaRPr lang="en-US" sz="2000" dirty="0"/>
        </a:p>
      </dgm:t>
    </dgm:pt>
    <dgm:pt modelId="{2BA835F4-679E-4061-8F54-8D4A702E6631}" type="parTrans" cxnId="{656863E5-41D7-4113-A531-2D1869F05FFB}">
      <dgm:prSet/>
      <dgm:spPr/>
      <dgm:t>
        <a:bodyPr/>
        <a:lstStyle/>
        <a:p>
          <a:endParaRPr lang="de-DE"/>
        </a:p>
      </dgm:t>
    </dgm:pt>
    <dgm:pt modelId="{68D7E8F3-D05C-4A78-80E1-687DD676F9DA}" type="sibTrans" cxnId="{656863E5-41D7-4113-A531-2D1869F05FFB}">
      <dgm:prSet/>
      <dgm:spPr/>
      <dgm:t>
        <a:bodyPr/>
        <a:lstStyle/>
        <a:p>
          <a:endParaRPr lang="de-DE"/>
        </a:p>
      </dgm:t>
    </dgm:pt>
    <dgm:pt modelId="{94E5C33E-5513-498B-BED8-702A2E90E5ED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de-DE" sz="2000" dirty="0">
              <a:ea typeface="Calibri"/>
              <a:cs typeface="Calibri"/>
            </a:rPr>
            <a:t>sind die Lernaufgaben kognitiv aktivierend? Begründen Sie!</a:t>
          </a:r>
        </a:p>
      </dgm:t>
    </dgm:pt>
    <dgm:pt modelId="{7C1C12A5-A2DC-4E72-A6A8-1406B0BEB815}" type="parTrans" cxnId="{8F71F39E-3BC2-49E0-AD96-AD8BC6077DD8}">
      <dgm:prSet/>
      <dgm:spPr/>
      <dgm:t>
        <a:bodyPr/>
        <a:lstStyle/>
        <a:p>
          <a:endParaRPr lang="de-DE"/>
        </a:p>
      </dgm:t>
    </dgm:pt>
    <dgm:pt modelId="{1663A636-8339-4AC8-BEBD-5F53B068A3A0}" type="sibTrans" cxnId="{8F71F39E-3BC2-49E0-AD96-AD8BC6077DD8}">
      <dgm:prSet/>
      <dgm:spPr/>
      <dgm:t>
        <a:bodyPr/>
        <a:lstStyle/>
        <a:p>
          <a:endParaRPr lang="de-DE"/>
        </a:p>
      </dgm:t>
    </dgm:pt>
    <dgm:pt modelId="{67AD1868-2778-4B3C-9E52-7F69B3CBF907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de-DE" sz="2000" dirty="0">
              <a:ea typeface="Calibri"/>
              <a:cs typeface="Calibri"/>
            </a:rPr>
            <a:t>passen die Lernaufgaben zum Lernstand der </a:t>
          </a:r>
          <a:r>
            <a:rPr lang="de-DE" sz="2000" dirty="0" err="1">
              <a:ea typeface="Calibri"/>
              <a:cs typeface="Calibri"/>
            </a:rPr>
            <a:t>SuS</a:t>
          </a:r>
          <a:r>
            <a:rPr lang="de-DE" sz="2000" dirty="0">
              <a:ea typeface="Calibri"/>
              <a:cs typeface="Calibri"/>
            </a:rPr>
            <a:t>?</a:t>
          </a:r>
          <a:endParaRPr lang="en-US" sz="2000" dirty="0"/>
        </a:p>
      </dgm:t>
    </dgm:pt>
    <dgm:pt modelId="{E70C1082-1644-4229-A297-6AD1D432231E}" type="parTrans" cxnId="{BA1A5892-F90A-4F4A-925E-7D96416C9520}">
      <dgm:prSet/>
      <dgm:spPr/>
      <dgm:t>
        <a:bodyPr/>
        <a:lstStyle/>
        <a:p>
          <a:endParaRPr lang="de-DE"/>
        </a:p>
      </dgm:t>
    </dgm:pt>
    <dgm:pt modelId="{8C770AD9-6628-4328-B61E-70CF68923E9D}" type="sibTrans" cxnId="{BA1A5892-F90A-4F4A-925E-7D96416C9520}">
      <dgm:prSet/>
      <dgm:spPr/>
      <dgm:t>
        <a:bodyPr/>
        <a:lstStyle/>
        <a:p>
          <a:endParaRPr lang="de-DE"/>
        </a:p>
      </dgm:t>
    </dgm:pt>
    <dgm:pt modelId="{93B417E3-3BD8-4223-95EA-68237A9C9F7B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sz="2000" dirty="0">
              <a:ea typeface="Calibri"/>
              <a:cs typeface="Calibri"/>
            </a:rPr>
            <a:t>Material</a:t>
          </a:r>
          <a:endParaRPr lang="de-DE" sz="2000" dirty="0"/>
        </a:p>
      </dgm:t>
    </dgm:pt>
    <dgm:pt modelId="{917E1E2A-339E-4DB4-8760-33237CB04279}" type="parTrans" cxnId="{DCE147CF-7381-4625-A564-B236B46C96FF}">
      <dgm:prSet/>
      <dgm:spPr/>
      <dgm:t>
        <a:bodyPr/>
        <a:lstStyle/>
        <a:p>
          <a:endParaRPr lang="de-DE"/>
        </a:p>
      </dgm:t>
    </dgm:pt>
    <dgm:pt modelId="{66E03254-9898-4AFB-B79A-D73AC99CE878}" type="sibTrans" cxnId="{DCE147CF-7381-4625-A564-B236B46C96FF}">
      <dgm:prSet/>
      <dgm:spPr/>
      <dgm:t>
        <a:bodyPr/>
        <a:lstStyle/>
        <a:p>
          <a:endParaRPr lang="de-DE"/>
        </a:p>
      </dgm:t>
    </dgm:pt>
    <dgm:pt modelId="{FCCF3DEE-75FD-4E52-9B22-578BC09D5C47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sz="2000" dirty="0">
              <a:ea typeface="Calibri"/>
              <a:cs typeface="Calibri"/>
            </a:rPr>
            <a:t>Hilfen der Lehrkraft während des Unterrichts</a:t>
          </a:r>
          <a:endParaRPr lang="de-DE" sz="2000" dirty="0"/>
        </a:p>
      </dgm:t>
    </dgm:pt>
    <dgm:pt modelId="{30327A14-1537-4873-8550-B96BCAC4831B}" type="parTrans" cxnId="{FFB57DD3-2DB2-4228-BB3A-4C678C71CC6C}">
      <dgm:prSet/>
      <dgm:spPr/>
      <dgm:t>
        <a:bodyPr/>
        <a:lstStyle/>
        <a:p>
          <a:endParaRPr lang="de-DE"/>
        </a:p>
      </dgm:t>
    </dgm:pt>
    <dgm:pt modelId="{B9AE1BC8-722A-496B-ABB8-74C514703270}" type="sibTrans" cxnId="{FFB57DD3-2DB2-4228-BB3A-4C678C71CC6C}">
      <dgm:prSet/>
      <dgm:spPr/>
      <dgm:t>
        <a:bodyPr/>
        <a:lstStyle/>
        <a:p>
          <a:endParaRPr lang="de-DE"/>
        </a:p>
      </dgm:t>
    </dgm:pt>
    <dgm:pt modelId="{77E1B0D5-74DE-4FA7-84FC-CFEDBD914512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sz="2000" dirty="0">
              <a:ea typeface="Calibri"/>
              <a:cs typeface="Calibri"/>
            </a:rPr>
            <a:t>vorentlastende Aufgaben</a:t>
          </a:r>
          <a:endParaRPr lang="de-DE" sz="2000" dirty="0"/>
        </a:p>
      </dgm:t>
    </dgm:pt>
    <dgm:pt modelId="{79B49C5C-E50B-4C14-ACFE-D75863F060DC}" type="parTrans" cxnId="{217E2220-2BB2-43C3-8C2A-8F01A2853C30}">
      <dgm:prSet/>
      <dgm:spPr/>
      <dgm:t>
        <a:bodyPr/>
        <a:lstStyle/>
        <a:p>
          <a:endParaRPr lang="de-DE"/>
        </a:p>
      </dgm:t>
    </dgm:pt>
    <dgm:pt modelId="{2EC285FD-D9DA-4AA1-9D76-DCACCE5EB88A}" type="sibTrans" cxnId="{217E2220-2BB2-43C3-8C2A-8F01A2853C30}">
      <dgm:prSet/>
      <dgm:spPr/>
      <dgm:t>
        <a:bodyPr/>
        <a:lstStyle/>
        <a:p>
          <a:endParaRPr lang="de-DE"/>
        </a:p>
      </dgm:t>
    </dgm:pt>
    <dgm:pt modelId="{730E30ED-7882-4D7F-9716-8F88372F4C37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de-DE" sz="2000" dirty="0">
              <a:ea typeface="Calibri"/>
              <a:cs typeface="Calibri"/>
            </a:rPr>
            <a:t>die Formulierung der Hauptintention passend? </a:t>
          </a:r>
          <a:endParaRPr lang="de-DE" sz="2000" dirty="0"/>
        </a:p>
      </dgm:t>
    </dgm:pt>
    <dgm:pt modelId="{A269C0BE-B558-4354-BF5E-F31DFBF39B6D}" type="parTrans" cxnId="{D55E2F4D-4D99-43E8-82C0-6EE63994BBF3}">
      <dgm:prSet/>
      <dgm:spPr/>
      <dgm:t>
        <a:bodyPr/>
        <a:lstStyle/>
        <a:p>
          <a:endParaRPr lang="de-DE"/>
        </a:p>
      </dgm:t>
    </dgm:pt>
    <dgm:pt modelId="{2DDDD04A-79B0-4095-93E2-19EB5B349001}" type="sibTrans" cxnId="{D55E2F4D-4D99-43E8-82C0-6EE63994BBF3}">
      <dgm:prSet/>
      <dgm:spPr/>
      <dgm:t>
        <a:bodyPr/>
        <a:lstStyle/>
        <a:p>
          <a:endParaRPr lang="de-DE"/>
        </a:p>
      </dgm:t>
    </dgm:pt>
    <dgm:pt modelId="{85232985-83B9-4345-9A28-76880F1A987C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de-DE" sz="2000" dirty="0">
              <a:ea typeface="Calibri"/>
              <a:cs typeface="Calibri"/>
            </a:rPr>
            <a:t>das Stundenziel erreicht? Woran ist das zu erkennen?</a:t>
          </a:r>
        </a:p>
      </dgm:t>
    </dgm:pt>
    <dgm:pt modelId="{28B82243-F405-4376-A9FC-1383B30C4661}" type="parTrans" cxnId="{EF4EBE03-DD22-454A-8ADA-E021C5DE0F3F}">
      <dgm:prSet/>
      <dgm:spPr/>
      <dgm:t>
        <a:bodyPr/>
        <a:lstStyle/>
        <a:p>
          <a:endParaRPr lang="de-DE"/>
        </a:p>
      </dgm:t>
    </dgm:pt>
    <dgm:pt modelId="{82F47396-2356-4607-8FA9-E9AFF93D9C33}" type="sibTrans" cxnId="{EF4EBE03-DD22-454A-8ADA-E021C5DE0F3F}">
      <dgm:prSet/>
      <dgm:spPr/>
      <dgm:t>
        <a:bodyPr/>
        <a:lstStyle/>
        <a:p>
          <a:endParaRPr lang="de-DE"/>
        </a:p>
      </dgm:t>
    </dgm:pt>
    <dgm:pt modelId="{B9A06D2C-FF0F-4CB6-9B08-CD17667FB1DD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de-DE" sz="2000" dirty="0">
              <a:ea typeface="Calibri"/>
              <a:cs typeface="Calibri"/>
            </a:rPr>
            <a:t>unterstützen die Lernaufgaben das Erreichen des Stundenziels?</a:t>
          </a:r>
          <a:endParaRPr lang="de-DE" sz="2000" dirty="0"/>
        </a:p>
      </dgm:t>
    </dgm:pt>
    <dgm:pt modelId="{6772693E-5658-4AEA-A1D2-73200A127DB0}" type="parTrans" cxnId="{657CE8B9-BBB8-4E32-B32D-5DEC3C0CEC88}">
      <dgm:prSet/>
      <dgm:spPr/>
      <dgm:t>
        <a:bodyPr/>
        <a:lstStyle/>
        <a:p>
          <a:endParaRPr lang="de-DE"/>
        </a:p>
      </dgm:t>
    </dgm:pt>
    <dgm:pt modelId="{96073C24-AC78-42DD-8314-1D6D678F4B0E}" type="sibTrans" cxnId="{657CE8B9-BBB8-4E32-B32D-5DEC3C0CEC88}">
      <dgm:prSet/>
      <dgm:spPr/>
      <dgm:t>
        <a:bodyPr/>
        <a:lstStyle/>
        <a:p>
          <a:endParaRPr lang="de-DE"/>
        </a:p>
      </dgm:t>
    </dgm:pt>
    <dgm:pt modelId="{C639B263-31DF-4F7C-A7F5-4067695B60BB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000" dirty="0">
              <a:ea typeface="Calibri"/>
              <a:cs typeface="Calibri"/>
            </a:rPr>
            <a:t>konstruktiven</a:t>
          </a:r>
          <a:endParaRPr lang="de-DE" sz="2000" dirty="0"/>
        </a:p>
      </dgm:t>
    </dgm:pt>
    <dgm:pt modelId="{51BC324C-B170-45B6-9AD9-6261F95EF24A}" type="parTrans" cxnId="{FB4389C2-D421-44F0-9CE1-660E3374226F}">
      <dgm:prSet/>
      <dgm:spPr/>
      <dgm:t>
        <a:bodyPr/>
        <a:lstStyle/>
        <a:p>
          <a:endParaRPr lang="de-DE"/>
        </a:p>
      </dgm:t>
    </dgm:pt>
    <dgm:pt modelId="{064CA1F9-45BB-4AC8-BD2D-BB4324272E43}" type="sibTrans" cxnId="{FB4389C2-D421-44F0-9CE1-660E3374226F}">
      <dgm:prSet/>
      <dgm:spPr/>
      <dgm:t>
        <a:bodyPr/>
        <a:lstStyle/>
        <a:p>
          <a:endParaRPr lang="de-DE"/>
        </a:p>
      </dgm:t>
    </dgm:pt>
    <dgm:pt modelId="{F30F0642-40BA-45C1-9B45-A624A4C1A168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000" dirty="0">
              <a:ea typeface="Calibri"/>
              <a:cs typeface="Calibri"/>
            </a:rPr>
            <a:t>Unterstützung:</a:t>
          </a:r>
          <a:endParaRPr lang="de-DE" sz="2000" dirty="0"/>
        </a:p>
      </dgm:t>
    </dgm:pt>
    <dgm:pt modelId="{5353B8C3-D932-4736-8E19-27D759CAB434}" type="parTrans" cxnId="{57143025-EE7C-42E2-93AC-161D34CAE047}">
      <dgm:prSet/>
      <dgm:spPr/>
      <dgm:t>
        <a:bodyPr/>
        <a:lstStyle/>
        <a:p>
          <a:endParaRPr lang="de-DE"/>
        </a:p>
      </dgm:t>
    </dgm:pt>
    <dgm:pt modelId="{8333635C-ACB9-443E-9B48-4EC543AF18A1}" type="sibTrans" cxnId="{57143025-EE7C-42E2-93AC-161D34CAE047}">
      <dgm:prSet/>
      <dgm:spPr/>
      <dgm:t>
        <a:bodyPr/>
        <a:lstStyle/>
        <a:p>
          <a:endParaRPr lang="de-DE"/>
        </a:p>
      </dgm:t>
    </dgm:pt>
    <dgm:pt modelId="{26AFC584-E331-4E31-A124-995A6F4BD44C}" type="pres">
      <dgm:prSet presAssocID="{FA31B4FA-48B7-4396-A911-97613E83EB18}" presName="Name0" presStyleCnt="0">
        <dgm:presLayoutVars>
          <dgm:dir/>
          <dgm:animLvl val="lvl"/>
          <dgm:resizeHandles val="exact"/>
        </dgm:presLayoutVars>
      </dgm:prSet>
      <dgm:spPr/>
    </dgm:pt>
    <dgm:pt modelId="{17C6D28D-228D-45FE-8261-CCBFD81AD60B}" type="pres">
      <dgm:prSet presAssocID="{438974AA-C55F-4B9C-9CD5-F05CCB2CEDB7}" presName="composite" presStyleCnt="0"/>
      <dgm:spPr/>
    </dgm:pt>
    <dgm:pt modelId="{16DE0D7F-AF1E-49AA-B02E-CCDCE1F111AF}" type="pres">
      <dgm:prSet presAssocID="{438974AA-C55F-4B9C-9CD5-F05CCB2CEDB7}" presName="parTx" presStyleLbl="alignNode1" presStyleIdx="0" presStyleCnt="3" custLinFactNeighborX="2146" custLinFactNeighborY="-12911">
        <dgm:presLayoutVars>
          <dgm:chMax val="0"/>
          <dgm:chPref val="0"/>
          <dgm:bulletEnabled val="1"/>
        </dgm:presLayoutVars>
      </dgm:prSet>
      <dgm:spPr/>
    </dgm:pt>
    <dgm:pt modelId="{8C62F0A2-9326-4E92-8702-B53DC4EC7B16}" type="pres">
      <dgm:prSet presAssocID="{438974AA-C55F-4B9C-9CD5-F05CCB2CEDB7}" presName="desTx" presStyleLbl="alignAccFollowNode1" presStyleIdx="0" presStyleCnt="3">
        <dgm:presLayoutVars>
          <dgm:bulletEnabled val="1"/>
        </dgm:presLayoutVars>
      </dgm:prSet>
      <dgm:spPr/>
    </dgm:pt>
    <dgm:pt modelId="{3B90F8FE-F718-4244-96A5-D5672F2D1C47}" type="pres">
      <dgm:prSet presAssocID="{926E62E0-B6F6-4992-B02A-68003B376354}" presName="space" presStyleCnt="0"/>
      <dgm:spPr/>
    </dgm:pt>
    <dgm:pt modelId="{F4CC209C-395F-4556-8E90-E104FE7EED46}" type="pres">
      <dgm:prSet presAssocID="{3260350F-218D-46C0-B112-14252F5D1F45}" presName="composite" presStyleCnt="0"/>
      <dgm:spPr/>
    </dgm:pt>
    <dgm:pt modelId="{B08CAFF0-87D5-491A-B5FA-F142AC2F64B0}" type="pres">
      <dgm:prSet presAssocID="{3260350F-218D-46C0-B112-14252F5D1F45}" presName="parTx" presStyleLbl="alignNode1" presStyleIdx="1" presStyleCnt="3" custLinFactNeighborX="-4001" custLinFactNeighborY="-13136">
        <dgm:presLayoutVars>
          <dgm:chMax val="0"/>
          <dgm:chPref val="0"/>
          <dgm:bulletEnabled val="1"/>
        </dgm:presLayoutVars>
      </dgm:prSet>
      <dgm:spPr/>
    </dgm:pt>
    <dgm:pt modelId="{54538C37-2CF4-4DE2-A7DF-091B88B8FE10}" type="pres">
      <dgm:prSet presAssocID="{3260350F-218D-46C0-B112-14252F5D1F45}" presName="desTx" presStyleLbl="alignAccFollowNode1" presStyleIdx="1" presStyleCnt="3">
        <dgm:presLayoutVars>
          <dgm:bulletEnabled val="1"/>
        </dgm:presLayoutVars>
      </dgm:prSet>
      <dgm:spPr/>
    </dgm:pt>
    <dgm:pt modelId="{1E2F324D-2479-462D-8425-9043D61C86EC}" type="pres">
      <dgm:prSet presAssocID="{F70BC54D-122B-431E-B138-379350A98EFC}" presName="space" presStyleCnt="0"/>
      <dgm:spPr/>
    </dgm:pt>
    <dgm:pt modelId="{BD3E0085-28F2-4CEC-A74E-F53C93053278}" type="pres">
      <dgm:prSet presAssocID="{3F310FDF-23F7-4789-A6C7-334CBD11D57D}" presName="composite" presStyleCnt="0"/>
      <dgm:spPr/>
    </dgm:pt>
    <dgm:pt modelId="{584A76CD-D4BB-4F38-A6D5-80944EFB77E2}" type="pres">
      <dgm:prSet presAssocID="{3F310FDF-23F7-4789-A6C7-334CBD11D57D}" presName="parTx" presStyleLbl="alignNode1" presStyleIdx="2" presStyleCnt="3" custLinFactNeighborX="-3211" custLinFactNeighborY="-13136">
        <dgm:presLayoutVars>
          <dgm:chMax val="0"/>
          <dgm:chPref val="0"/>
          <dgm:bulletEnabled val="1"/>
        </dgm:presLayoutVars>
      </dgm:prSet>
      <dgm:spPr/>
    </dgm:pt>
    <dgm:pt modelId="{031E9A33-DEB2-4097-AFC5-D8345D5CB80A}" type="pres">
      <dgm:prSet presAssocID="{3F310FDF-23F7-4789-A6C7-334CBD11D57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0ADA300-2FBB-4B3E-A3FF-3E9946C80B5A}" type="presOf" srcId="{94E5C33E-5513-498B-BED8-702A2E90E5ED}" destId="{54538C37-2CF4-4DE2-A7DF-091B88B8FE10}" srcOrd="0" destOrd="2" presId="urn:microsoft.com/office/officeart/2005/8/layout/hList1"/>
    <dgm:cxn modelId="{EF4EBE03-DD22-454A-8ADA-E021C5DE0F3F}" srcId="{438974AA-C55F-4B9C-9CD5-F05CCB2CEDB7}" destId="{85232985-83B9-4345-9A28-76880F1A987C}" srcOrd="3" destOrd="0" parTransId="{28B82243-F405-4376-A9FC-1383B30C4661}" sibTransId="{82F47396-2356-4607-8FA9-E9AFF93D9C33}"/>
    <dgm:cxn modelId="{477D1E0A-1295-4FE2-A3F6-6C99195D2B9E}" type="presOf" srcId="{730E30ED-7882-4D7F-9716-8F88372F4C37}" destId="{8C62F0A2-9326-4E92-8702-B53DC4EC7B16}" srcOrd="0" destOrd="1" presId="urn:microsoft.com/office/officeart/2005/8/layout/hList1"/>
    <dgm:cxn modelId="{44C0F714-1090-4DDF-AAD9-FBCE527CC4AB}" type="presOf" srcId="{BEE044BC-5F94-4148-B529-A4D914CEBD10}" destId="{8C62F0A2-9326-4E92-8702-B53DC4EC7B16}" srcOrd="0" destOrd="0" presId="urn:microsoft.com/office/officeart/2005/8/layout/hList1"/>
    <dgm:cxn modelId="{217E2220-2BB2-43C3-8C2A-8F01A2853C30}" srcId="{F30F0642-40BA-45C1-9B45-A624A4C1A168}" destId="{77E1B0D5-74DE-4FA7-84FC-CFEDBD914512}" srcOrd="2" destOrd="0" parTransId="{79B49C5C-E50B-4C14-ACFE-D75863F060DC}" sibTransId="{2EC285FD-D9DA-4AA1-9D76-DCACCE5EB88A}"/>
    <dgm:cxn modelId="{967C7D21-58FA-4610-BE78-BBCFD263360E}" type="presOf" srcId="{3260350F-218D-46C0-B112-14252F5D1F45}" destId="{B08CAFF0-87D5-491A-B5FA-F142AC2F64B0}" srcOrd="0" destOrd="0" presId="urn:microsoft.com/office/officeart/2005/8/layout/hList1"/>
    <dgm:cxn modelId="{A4E74522-02AD-4ABC-94C0-E742FB7BDE4D}" type="presOf" srcId="{67AD1868-2778-4B3C-9E52-7F69B3CBF907}" destId="{54538C37-2CF4-4DE2-A7DF-091B88B8FE10}" srcOrd="0" destOrd="3" presId="urn:microsoft.com/office/officeart/2005/8/layout/hList1"/>
    <dgm:cxn modelId="{57143025-EE7C-42E2-93AC-161D34CAE047}" srcId="{3F310FDF-23F7-4789-A6C7-334CBD11D57D}" destId="{F30F0642-40BA-45C1-9B45-A624A4C1A168}" srcOrd="2" destOrd="0" parTransId="{5353B8C3-D932-4736-8E19-27D759CAB434}" sibTransId="{8333635C-ACB9-443E-9B48-4EC543AF18A1}"/>
    <dgm:cxn modelId="{F0BF7629-3B45-48D8-9494-FF63EF702F65}" srcId="{3F310FDF-23F7-4789-A6C7-334CBD11D57D}" destId="{5CA97270-5998-4241-86C0-79AA7097697E}" srcOrd="0" destOrd="0" parTransId="{D5A8210E-4AD3-4ED7-93E1-C90E4F18150B}" sibTransId="{C1768C9E-2F3F-4E31-BDA9-AA5A686B4D8B}"/>
    <dgm:cxn modelId="{5208773E-5CC7-4ABB-8315-5088D47ECB02}" type="presOf" srcId="{5BCF4A2F-0A8A-4FDF-AB8D-63BCCDBB7132}" destId="{8C62F0A2-9326-4E92-8702-B53DC4EC7B16}" srcOrd="0" destOrd="4" presId="urn:microsoft.com/office/officeart/2005/8/layout/hList1"/>
    <dgm:cxn modelId="{F24F8F48-65BC-461E-A818-271CD3A43D63}" srcId="{3260350F-218D-46C0-B112-14252F5D1F45}" destId="{1955D8D5-4096-4FFA-90B2-04023875D392}" srcOrd="0" destOrd="0" parTransId="{D4DCAB00-E16C-4EAF-BA8B-69DF7E0D7854}" sibTransId="{E3B2935C-8B6C-4F6B-9AB7-42863101FA59}"/>
    <dgm:cxn modelId="{FEADF269-512E-4FD4-B599-886A80AC20A8}" type="presOf" srcId="{FCCF3DEE-75FD-4E52-9B22-578BC09D5C47}" destId="{031E9A33-DEB2-4097-AFC5-D8345D5CB80A}" srcOrd="0" destOrd="4" presId="urn:microsoft.com/office/officeart/2005/8/layout/hList1"/>
    <dgm:cxn modelId="{E373776A-8AE3-4771-8D93-77AA47F3DB49}" type="presOf" srcId="{F30F0642-40BA-45C1-9B45-A624A4C1A168}" destId="{031E9A33-DEB2-4097-AFC5-D8345D5CB80A}" srcOrd="0" destOrd="2" presId="urn:microsoft.com/office/officeart/2005/8/layout/hList1"/>
    <dgm:cxn modelId="{D55E2F4D-4D99-43E8-82C0-6EE63994BBF3}" srcId="{438974AA-C55F-4B9C-9CD5-F05CCB2CEDB7}" destId="{730E30ED-7882-4D7F-9716-8F88372F4C37}" srcOrd="1" destOrd="0" parTransId="{A269C0BE-B558-4354-BF5E-F31DFBF39B6D}" sibTransId="{2DDDD04A-79B0-4095-93E2-19EB5B349001}"/>
    <dgm:cxn modelId="{031A0B74-021D-4297-8E30-5B352A43E9B2}" type="presOf" srcId="{B9A06D2C-FF0F-4CB6-9B08-CD17667FB1DD}" destId="{54538C37-2CF4-4DE2-A7DF-091B88B8FE10}" srcOrd="0" destOrd="1" presId="urn:microsoft.com/office/officeart/2005/8/layout/hList1"/>
    <dgm:cxn modelId="{0A4EB775-585C-4842-ADEA-11393AF0FF0E}" srcId="{FA31B4FA-48B7-4396-A911-97613E83EB18}" destId="{3F310FDF-23F7-4789-A6C7-334CBD11D57D}" srcOrd="2" destOrd="0" parTransId="{1CF97330-3F28-4B31-8624-F4160A7A4E93}" sibTransId="{10970009-CE7C-4AE7-8CD0-222861DCCB13}"/>
    <dgm:cxn modelId="{47184976-9286-47C7-882F-7A8BE06348DB}" type="presOf" srcId="{93B417E3-3BD8-4223-95EA-68237A9C9F7B}" destId="{031E9A33-DEB2-4097-AFC5-D8345D5CB80A}" srcOrd="0" destOrd="3" presId="urn:microsoft.com/office/officeart/2005/8/layout/hList1"/>
    <dgm:cxn modelId="{AF2A8159-5ACD-42AE-AEBA-075C1C9F2B84}" type="presOf" srcId="{C639B263-31DF-4F7C-A7F5-4067695B60BB}" destId="{031E9A33-DEB2-4097-AFC5-D8345D5CB80A}" srcOrd="0" destOrd="1" presId="urn:microsoft.com/office/officeart/2005/8/layout/hList1"/>
    <dgm:cxn modelId="{1BC0877C-A83B-41B4-86B6-A94E02C1B6EE}" type="presOf" srcId="{933602DC-DC16-45C3-AA63-76EC078A4859}" destId="{8C62F0A2-9326-4E92-8702-B53DC4EC7B16}" srcOrd="0" destOrd="2" presId="urn:microsoft.com/office/officeart/2005/8/layout/hList1"/>
    <dgm:cxn modelId="{AFBD8A8C-03A6-41A2-93BF-C1519E16E301}" type="presOf" srcId="{85232985-83B9-4345-9A28-76880F1A987C}" destId="{8C62F0A2-9326-4E92-8702-B53DC4EC7B16}" srcOrd="0" destOrd="3" presId="urn:microsoft.com/office/officeart/2005/8/layout/hList1"/>
    <dgm:cxn modelId="{1B050190-5D09-4939-B48C-538546BE7B46}" type="presOf" srcId="{77E1B0D5-74DE-4FA7-84FC-CFEDBD914512}" destId="{031E9A33-DEB2-4097-AFC5-D8345D5CB80A}" srcOrd="0" destOrd="5" presId="urn:microsoft.com/office/officeart/2005/8/layout/hList1"/>
    <dgm:cxn modelId="{BA1A5892-F90A-4F4A-925E-7D96416C9520}" srcId="{3260350F-218D-46C0-B112-14252F5D1F45}" destId="{67AD1868-2778-4B3C-9E52-7F69B3CBF907}" srcOrd="3" destOrd="0" parTransId="{E70C1082-1644-4229-A297-6AD1D432231E}" sibTransId="{8C770AD9-6628-4328-B61E-70CF68923E9D}"/>
    <dgm:cxn modelId="{8F71F39E-3BC2-49E0-AD96-AD8BC6077DD8}" srcId="{3260350F-218D-46C0-B112-14252F5D1F45}" destId="{94E5C33E-5513-498B-BED8-702A2E90E5ED}" srcOrd="2" destOrd="0" parTransId="{7C1C12A5-A2DC-4E72-A6A8-1406B0BEB815}" sibTransId="{1663A636-8339-4AC8-BEBD-5F53B068A3A0}"/>
    <dgm:cxn modelId="{4E4F30A6-D5A4-49D9-A056-372D7A763501}" type="presOf" srcId="{5CA97270-5998-4241-86C0-79AA7097697E}" destId="{031E9A33-DEB2-4097-AFC5-D8345D5CB80A}" srcOrd="0" destOrd="0" presId="urn:microsoft.com/office/officeart/2005/8/layout/hList1"/>
    <dgm:cxn modelId="{2982C7A9-A492-46E9-90FF-A4090FAADA02}" srcId="{438974AA-C55F-4B9C-9CD5-F05CCB2CEDB7}" destId="{BEE044BC-5F94-4148-B529-A4D914CEBD10}" srcOrd="0" destOrd="0" parTransId="{A5B9AC6E-5A6F-4250-BEA8-5994D503200A}" sibTransId="{730AEE25-EB4E-4F5B-90F4-091B4E3343E5}"/>
    <dgm:cxn modelId="{657CE8B9-BBB8-4E32-B32D-5DEC3C0CEC88}" srcId="{3260350F-218D-46C0-B112-14252F5D1F45}" destId="{B9A06D2C-FF0F-4CB6-9B08-CD17667FB1DD}" srcOrd="1" destOrd="0" parTransId="{6772693E-5658-4AEA-A1D2-73200A127DB0}" sibTransId="{96073C24-AC78-42DD-8314-1D6D678F4B0E}"/>
    <dgm:cxn modelId="{6BB5DFBF-2F2B-4911-BDCB-C8B5EC10E3F9}" srcId="{438974AA-C55F-4B9C-9CD5-F05CCB2CEDB7}" destId="{933602DC-DC16-45C3-AA63-76EC078A4859}" srcOrd="2" destOrd="0" parTransId="{54C82CAE-C027-4AC7-A2B9-CEBF81C419EB}" sibTransId="{1D8244AB-2A99-4ABB-AC1D-63478D3877AF}"/>
    <dgm:cxn modelId="{FB4389C2-D421-44F0-9CE1-660E3374226F}" srcId="{3F310FDF-23F7-4789-A6C7-334CBD11D57D}" destId="{C639B263-31DF-4F7C-A7F5-4067695B60BB}" srcOrd="1" destOrd="0" parTransId="{51BC324C-B170-45B6-9AD9-6261F95EF24A}" sibTransId="{064CA1F9-45BB-4AC8-BD2D-BB4324272E43}"/>
    <dgm:cxn modelId="{161C95CB-4271-4A66-A55C-24CD669AA87D}" srcId="{FA31B4FA-48B7-4396-A911-97613E83EB18}" destId="{438974AA-C55F-4B9C-9CD5-F05CCB2CEDB7}" srcOrd="0" destOrd="0" parTransId="{DD1ED1D7-0752-4377-BB20-9D2061F1BC65}" sibTransId="{926E62E0-B6F6-4992-B02A-68003B376354}"/>
    <dgm:cxn modelId="{DCE147CF-7381-4625-A564-B236B46C96FF}" srcId="{F30F0642-40BA-45C1-9B45-A624A4C1A168}" destId="{93B417E3-3BD8-4223-95EA-68237A9C9F7B}" srcOrd="0" destOrd="0" parTransId="{917E1E2A-339E-4DB4-8760-33237CB04279}" sibTransId="{66E03254-9898-4AFB-B79A-D73AC99CE878}"/>
    <dgm:cxn modelId="{E91024D1-7D96-4EEF-9720-FE4DA8B76909}" type="presOf" srcId="{438974AA-C55F-4B9C-9CD5-F05CCB2CEDB7}" destId="{16DE0D7F-AF1E-49AA-B02E-CCDCE1F111AF}" srcOrd="0" destOrd="0" presId="urn:microsoft.com/office/officeart/2005/8/layout/hList1"/>
    <dgm:cxn modelId="{915A49D1-F1AE-459A-BE63-6FC9E296DC86}" type="presOf" srcId="{FA31B4FA-48B7-4396-A911-97613E83EB18}" destId="{26AFC584-E331-4E31-A124-995A6F4BD44C}" srcOrd="0" destOrd="0" presId="urn:microsoft.com/office/officeart/2005/8/layout/hList1"/>
    <dgm:cxn modelId="{FFB57DD3-2DB2-4228-BB3A-4C678C71CC6C}" srcId="{F30F0642-40BA-45C1-9B45-A624A4C1A168}" destId="{FCCF3DEE-75FD-4E52-9B22-578BC09D5C47}" srcOrd="1" destOrd="0" parTransId="{30327A14-1537-4873-8550-B96BCAC4831B}" sibTransId="{B9AE1BC8-722A-496B-ABB8-74C514703270}"/>
    <dgm:cxn modelId="{99E355E0-3DD2-4FAB-987C-DB43B062F71C}" type="presOf" srcId="{1955D8D5-4096-4FFA-90B2-04023875D392}" destId="{54538C37-2CF4-4DE2-A7DF-091B88B8FE10}" srcOrd="0" destOrd="0" presId="urn:microsoft.com/office/officeart/2005/8/layout/hList1"/>
    <dgm:cxn modelId="{148570E2-3407-4057-8882-C53723CE9BC5}" type="presOf" srcId="{3F310FDF-23F7-4789-A6C7-334CBD11D57D}" destId="{584A76CD-D4BB-4F38-A6D5-80944EFB77E2}" srcOrd="0" destOrd="0" presId="urn:microsoft.com/office/officeart/2005/8/layout/hList1"/>
    <dgm:cxn modelId="{656863E5-41D7-4113-A531-2D1869F05FFB}" srcId="{438974AA-C55F-4B9C-9CD5-F05CCB2CEDB7}" destId="{5BCF4A2F-0A8A-4FDF-AB8D-63BCCDBB7132}" srcOrd="4" destOrd="0" parTransId="{2BA835F4-679E-4061-8F54-8D4A702E6631}" sibTransId="{68D7E8F3-D05C-4A78-80E1-687DD676F9DA}"/>
    <dgm:cxn modelId="{C3B6C3FA-B4C4-4D90-BE78-7FD4F4833ED6}" srcId="{FA31B4FA-48B7-4396-A911-97613E83EB18}" destId="{3260350F-218D-46C0-B112-14252F5D1F45}" srcOrd="1" destOrd="0" parTransId="{32F3A025-0B2A-4F8D-AB9D-7C9240EDAE8D}" sibTransId="{F70BC54D-122B-431E-B138-379350A98EFC}"/>
    <dgm:cxn modelId="{ABB1049D-9CE2-4620-85EE-48921D14D141}" type="presParOf" srcId="{26AFC584-E331-4E31-A124-995A6F4BD44C}" destId="{17C6D28D-228D-45FE-8261-CCBFD81AD60B}" srcOrd="0" destOrd="0" presId="urn:microsoft.com/office/officeart/2005/8/layout/hList1"/>
    <dgm:cxn modelId="{9E2E6EBD-559C-4444-9F5D-6665CA8CCA4D}" type="presParOf" srcId="{17C6D28D-228D-45FE-8261-CCBFD81AD60B}" destId="{16DE0D7F-AF1E-49AA-B02E-CCDCE1F111AF}" srcOrd="0" destOrd="0" presId="urn:microsoft.com/office/officeart/2005/8/layout/hList1"/>
    <dgm:cxn modelId="{782DA2A6-0B97-4EE3-869E-0C319A52B30B}" type="presParOf" srcId="{17C6D28D-228D-45FE-8261-CCBFD81AD60B}" destId="{8C62F0A2-9326-4E92-8702-B53DC4EC7B16}" srcOrd="1" destOrd="0" presId="urn:microsoft.com/office/officeart/2005/8/layout/hList1"/>
    <dgm:cxn modelId="{FAB5422B-046D-4A02-BBE7-1DF252626C8B}" type="presParOf" srcId="{26AFC584-E331-4E31-A124-995A6F4BD44C}" destId="{3B90F8FE-F718-4244-96A5-D5672F2D1C47}" srcOrd="1" destOrd="0" presId="urn:microsoft.com/office/officeart/2005/8/layout/hList1"/>
    <dgm:cxn modelId="{FFD41AC2-9296-4E9D-AB76-BD0CFF7AD420}" type="presParOf" srcId="{26AFC584-E331-4E31-A124-995A6F4BD44C}" destId="{F4CC209C-395F-4556-8E90-E104FE7EED46}" srcOrd="2" destOrd="0" presId="urn:microsoft.com/office/officeart/2005/8/layout/hList1"/>
    <dgm:cxn modelId="{2D0BC175-44DD-4AFC-9192-F2E5C7D52919}" type="presParOf" srcId="{F4CC209C-395F-4556-8E90-E104FE7EED46}" destId="{B08CAFF0-87D5-491A-B5FA-F142AC2F64B0}" srcOrd="0" destOrd="0" presId="urn:microsoft.com/office/officeart/2005/8/layout/hList1"/>
    <dgm:cxn modelId="{5E5B6183-42FB-40AB-ADFC-6FC57201F6BD}" type="presParOf" srcId="{F4CC209C-395F-4556-8E90-E104FE7EED46}" destId="{54538C37-2CF4-4DE2-A7DF-091B88B8FE10}" srcOrd="1" destOrd="0" presId="urn:microsoft.com/office/officeart/2005/8/layout/hList1"/>
    <dgm:cxn modelId="{5879B522-E0A7-48A2-844E-DE15A1382168}" type="presParOf" srcId="{26AFC584-E331-4E31-A124-995A6F4BD44C}" destId="{1E2F324D-2479-462D-8425-9043D61C86EC}" srcOrd="3" destOrd="0" presId="urn:microsoft.com/office/officeart/2005/8/layout/hList1"/>
    <dgm:cxn modelId="{C7702BE3-D163-4115-8152-75DBC1C6FA5F}" type="presParOf" srcId="{26AFC584-E331-4E31-A124-995A6F4BD44C}" destId="{BD3E0085-28F2-4CEC-A74E-F53C93053278}" srcOrd="4" destOrd="0" presId="urn:microsoft.com/office/officeart/2005/8/layout/hList1"/>
    <dgm:cxn modelId="{0AFB25B5-A880-4170-8CB7-4558856864FF}" type="presParOf" srcId="{BD3E0085-28F2-4CEC-A74E-F53C93053278}" destId="{584A76CD-D4BB-4F38-A6D5-80944EFB77E2}" srcOrd="0" destOrd="0" presId="urn:microsoft.com/office/officeart/2005/8/layout/hList1"/>
    <dgm:cxn modelId="{0D85926B-910C-4B0A-AE15-D0413E48793F}" type="presParOf" srcId="{BD3E0085-28F2-4CEC-A74E-F53C93053278}" destId="{031E9A33-DEB2-4097-AFC5-D8345D5CB8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E0D7F-AF1E-49AA-B02E-CCDCE1F111AF}">
      <dsp:nvSpPr>
        <dsp:cNvPr id="0" name=""/>
        <dsp:cNvSpPr/>
      </dsp:nvSpPr>
      <dsp:spPr>
        <a:xfrm>
          <a:off x="66007" y="140749"/>
          <a:ext cx="2935522" cy="117420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tx1"/>
              </a:solidFill>
              <a:ea typeface="Calibri"/>
              <a:cs typeface="Calibri"/>
            </a:rPr>
            <a:t>Hauptintention/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tx1"/>
              </a:solidFill>
              <a:ea typeface="Calibri"/>
              <a:cs typeface="Calibri"/>
            </a:rPr>
            <a:t>Stundenziel:</a:t>
          </a:r>
          <a:endParaRPr lang="de-DE" sz="2400" b="1" kern="1200" dirty="0">
            <a:solidFill>
              <a:schemeClr val="tx1"/>
            </a:solidFill>
          </a:endParaRPr>
        </a:p>
      </dsp:txBody>
      <dsp:txXfrm>
        <a:off x="66007" y="140749"/>
        <a:ext cx="2935522" cy="1174209"/>
      </dsp:txXfrm>
    </dsp:sp>
    <dsp:sp modelId="{8C62F0A2-9326-4E92-8702-B53DC4EC7B16}">
      <dsp:nvSpPr>
        <dsp:cNvPr id="0" name=""/>
        <dsp:cNvSpPr/>
      </dsp:nvSpPr>
      <dsp:spPr>
        <a:xfrm>
          <a:off x="3010" y="1466560"/>
          <a:ext cx="2935522" cy="3133763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/>
            <a:t>Inwiefern ist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ea typeface="Calibri"/>
              <a:cs typeface="Calibri"/>
            </a:rPr>
            <a:t>die Formulierung der Hauptintention passend? </a:t>
          </a:r>
          <a:endParaRPr lang="de-D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ea typeface="Calibri"/>
              <a:cs typeface="Calibri"/>
            </a:rPr>
            <a:t>das Stundenziel angemessen?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ea typeface="Calibri"/>
              <a:cs typeface="Calibri"/>
            </a:rPr>
            <a:t>das Stundenziel erreicht? Woran ist das zu erkennen?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ea typeface="Calibri"/>
              <a:cs typeface="Calibri"/>
            </a:rPr>
            <a:t>die Sicherung zielführend?</a:t>
          </a:r>
          <a:endParaRPr lang="en-US" sz="2000" kern="1200" dirty="0"/>
        </a:p>
      </dsp:txBody>
      <dsp:txXfrm>
        <a:off x="3010" y="1466560"/>
        <a:ext cx="2935522" cy="3133763"/>
      </dsp:txXfrm>
    </dsp:sp>
    <dsp:sp modelId="{B08CAFF0-87D5-491A-B5FA-F142AC2F64B0}">
      <dsp:nvSpPr>
        <dsp:cNvPr id="0" name=""/>
        <dsp:cNvSpPr/>
      </dsp:nvSpPr>
      <dsp:spPr>
        <a:xfrm>
          <a:off x="3232056" y="138107"/>
          <a:ext cx="2935522" cy="117420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tx1"/>
              </a:solidFill>
            </a:rPr>
            <a:t>Lernaufgaben</a:t>
          </a:r>
        </a:p>
      </dsp:txBody>
      <dsp:txXfrm>
        <a:off x="3232056" y="138107"/>
        <a:ext cx="2935522" cy="1174209"/>
      </dsp:txXfrm>
    </dsp:sp>
    <dsp:sp modelId="{54538C37-2CF4-4DE2-A7DF-091B88B8FE10}">
      <dsp:nvSpPr>
        <dsp:cNvPr id="0" name=""/>
        <dsp:cNvSpPr/>
      </dsp:nvSpPr>
      <dsp:spPr>
        <a:xfrm>
          <a:off x="3349507" y="1466560"/>
          <a:ext cx="2935522" cy="3133763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/>
            <a:t>Inwiefern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ea typeface="Calibri"/>
              <a:cs typeface="Calibri"/>
            </a:rPr>
            <a:t>unterstützen die Lernaufgaben das Erreichen des Stundenziels?</a:t>
          </a:r>
          <a:endParaRPr lang="de-D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ea typeface="Calibri"/>
              <a:cs typeface="Calibri"/>
            </a:rPr>
            <a:t>sind die Lernaufgaben kognitiv aktivierend? Begründen Sie!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ea typeface="Calibri"/>
              <a:cs typeface="Calibri"/>
            </a:rPr>
            <a:t>passen die Lernaufgaben zum Lernstand der </a:t>
          </a:r>
          <a:r>
            <a:rPr lang="de-DE" sz="2000" kern="1200" dirty="0" err="1">
              <a:ea typeface="Calibri"/>
              <a:cs typeface="Calibri"/>
            </a:rPr>
            <a:t>SuS</a:t>
          </a:r>
          <a:r>
            <a:rPr lang="de-DE" sz="2000" kern="1200" dirty="0">
              <a:ea typeface="Calibri"/>
              <a:cs typeface="Calibri"/>
            </a:rPr>
            <a:t>?</a:t>
          </a:r>
          <a:endParaRPr lang="en-US" sz="2000" kern="1200" dirty="0"/>
        </a:p>
      </dsp:txBody>
      <dsp:txXfrm>
        <a:off x="3349507" y="1466560"/>
        <a:ext cx="2935522" cy="3133763"/>
      </dsp:txXfrm>
    </dsp:sp>
    <dsp:sp modelId="{584A76CD-D4BB-4F38-A6D5-80944EFB77E2}">
      <dsp:nvSpPr>
        <dsp:cNvPr id="0" name=""/>
        <dsp:cNvSpPr/>
      </dsp:nvSpPr>
      <dsp:spPr>
        <a:xfrm>
          <a:off x="6601743" y="138107"/>
          <a:ext cx="2935522" cy="117420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tx1"/>
              </a:solidFill>
            </a:rPr>
            <a:t>Konstruktive Unterstützung</a:t>
          </a:r>
        </a:p>
      </dsp:txBody>
      <dsp:txXfrm>
        <a:off x="6601743" y="138107"/>
        <a:ext cx="2935522" cy="1174209"/>
      </dsp:txXfrm>
    </dsp:sp>
    <dsp:sp modelId="{031E9A33-DEB2-4097-AFC5-D8345D5CB80A}">
      <dsp:nvSpPr>
        <dsp:cNvPr id="0" name=""/>
        <dsp:cNvSpPr/>
      </dsp:nvSpPr>
      <dsp:spPr>
        <a:xfrm>
          <a:off x="6696003" y="1466560"/>
          <a:ext cx="2935522" cy="3133763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kern="1200" dirty="0">
              <a:ea typeface="Calibri"/>
              <a:cs typeface="Calibri"/>
            </a:rPr>
            <a:t>Beobachtete Arten der</a:t>
          </a:r>
          <a:endParaRPr lang="de-D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kern="1200" dirty="0">
              <a:ea typeface="Calibri"/>
              <a:cs typeface="Calibri"/>
            </a:rPr>
            <a:t>konstruktiven</a:t>
          </a:r>
          <a:endParaRPr lang="de-D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kern="1200" dirty="0">
              <a:ea typeface="Calibri"/>
              <a:cs typeface="Calibri"/>
            </a:rPr>
            <a:t>Unterstützung:</a:t>
          </a:r>
          <a:endParaRPr lang="de-DE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e-DE" sz="2000" kern="1200" dirty="0">
              <a:ea typeface="Calibri"/>
              <a:cs typeface="Calibri"/>
            </a:rPr>
            <a:t>Material</a:t>
          </a:r>
          <a:endParaRPr lang="de-DE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e-DE" sz="2000" kern="1200" dirty="0">
              <a:ea typeface="Calibri"/>
              <a:cs typeface="Calibri"/>
            </a:rPr>
            <a:t>Hilfen der Lehrkraft während des Unterrichts</a:t>
          </a:r>
          <a:endParaRPr lang="de-DE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e-DE" sz="2000" kern="1200" dirty="0">
              <a:ea typeface="Calibri"/>
              <a:cs typeface="Calibri"/>
            </a:rPr>
            <a:t>vorentlastende Aufgaben</a:t>
          </a:r>
          <a:endParaRPr lang="de-DE" sz="2000" kern="1200" dirty="0"/>
        </a:p>
      </dsp:txBody>
      <dsp:txXfrm>
        <a:off x="6696003" y="1466560"/>
        <a:ext cx="2935522" cy="3133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37FE0-4D14-40BA-B9AC-015AD72116CE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7F260-C7A8-4D65-9BA8-94E80C7F77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44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erspielbox.de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ggf. besprechen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901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502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Wortakzentregel ist bei mehr als dreisilbigen</a:t>
            </a:r>
            <a:r>
              <a:rPr lang="de-DE" baseline="0" dirty="0"/>
              <a:t> Wörtern nicht eindeutig. Bsp.:  </a:t>
            </a:r>
            <a:r>
              <a:rPr lang="de-DE" i="1" dirty="0"/>
              <a:t>Auswanderung </a:t>
            </a:r>
            <a:r>
              <a:rPr lang="de-DE" dirty="0"/>
              <a:t>: erste Silbe wird betont, da Vorsilbe.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672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7674A-BD10-35CD-791F-6043FC539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AA68D6-A3B6-9D9A-FE50-EEFF6A1110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3B821F8-CF61-D2A4-391E-4B90D3CB9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Prompt: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Grundlagen des Hörverstehens in DaZ. Gib mir einen Überblick. Chat GPT 06.11.2025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8CBAC0-0AA8-5DD2-1193-6367F22C7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851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714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815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713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105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Inferenz: Schlussfolgerung /auf Beweisen und Argumenten beruhend)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854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den Niveaubeschreibungen DaZ SH ist dazu leider nichts zu finden.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424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Kriterien für die Beurteilung des Hörverstehens bei DaZ-Lernenden/10.11.25/</a:t>
            </a:r>
            <a:r>
              <a:rPr lang="de-DE" dirty="0" err="1"/>
              <a:t>Abfgeich</a:t>
            </a:r>
            <a:r>
              <a:rPr lang="de-DE" dirty="0"/>
              <a:t> mit Literatur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53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475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3985-2934-6DF3-8930-67936E3B7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539DBCA-42E6-F2CB-0934-474AEE493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5A611B-22DC-D8AF-9819-FCA8D2393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FFB3E4-0661-8497-5291-799E29FAA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8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rauschen/plätschern/gluckern/rieseln/laufen/rinnen/brodeln/blubbern/sprudeln/…</a:t>
            </a:r>
          </a:p>
          <a:p>
            <a:r>
              <a:rPr lang="de-DE" dirty="0"/>
              <a:t>ggf. die Geräusche auf dem Handy suchen lassen und abspielen/…</a:t>
            </a:r>
          </a:p>
          <a:p>
            <a:endParaRPr lang="de-DE" dirty="0"/>
          </a:p>
          <a:p>
            <a:r>
              <a:rPr lang="de-DE" dirty="0"/>
              <a:t>Hinweis: Integration Sprache</a:t>
            </a:r>
            <a:r>
              <a:rPr lang="de-DE" baseline="0" dirty="0"/>
              <a:t> (Wortschatz) und Hören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66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Baustein evtl. weglassen, da bereits in Vorerfahrungen thematisiert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312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ggf</a:t>
            </a:r>
            <a:r>
              <a:rPr lang="de-DE" dirty="0"/>
              <a:t>:  Welche Aspekte von Hörkompetenz haben Sie in Ihrem</a:t>
            </a:r>
            <a:r>
              <a:rPr lang="de-DE" baseline="0" dirty="0"/>
              <a:t> Unterricht bereits berücksichtigt?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378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Diese Aufgabe dient der Vorbereitung auf die Anschlussaufgabe nach dem Hören.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594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Die Geräusche nicht zu schnell nacheinander</a:t>
            </a:r>
            <a:r>
              <a:rPr lang="de-DE" baseline="0" dirty="0"/>
              <a:t> abspielen, damit Zeit für Assoziationen bleibt.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baseline="0" dirty="0"/>
              <a:t>ODER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/>
              <a:t>Die Geräusche zügig nacheinander abspielen, dann ein weiteres Mal.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Von oben links nach</a:t>
            </a:r>
            <a:r>
              <a:rPr lang="de-DE" baseline="0" dirty="0"/>
              <a:t> rechts usw.</a:t>
            </a:r>
            <a:r>
              <a:rPr lang="de-DE" dirty="0"/>
              <a:t>: 22: laufendes Wasser 23: Zähneputzen 24: Föhn 25: Dusche 26: Waschmaschine 27: plätschern in der Badewanne 28: elektrischer Rasierer 29: ablaufendes</a:t>
            </a:r>
            <a:r>
              <a:rPr lang="de-DE" baseline="0" dirty="0"/>
              <a:t> Wasser</a:t>
            </a:r>
            <a:r>
              <a:rPr lang="de-DE" dirty="0"/>
              <a:t> 30: Spray 31:Gurgeln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943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ggf. weglassen, wenn keine Zeit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 (Tipp für Sounds: </a:t>
            </a:r>
            <a:r>
              <a:rPr lang="de-DE" dirty="0">
                <a:hlinkClick r:id="rId3"/>
              </a:rPr>
              <a:t>www.hoerspielbox.de</a:t>
            </a:r>
            <a:r>
              <a:rPr lang="de-DE" dirty="0"/>
              <a:t>)</a:t>
            </a:r>
          </a:p>
          <a:p>
            <a:r>
              <a:rPr lang="de-DE" dirty="0"/>
              <a:t>Hinweis auf Integration</a:t>
            </a:r>
            <a:r>
              <a:rPr lang="de-DE" baseline="0" dirty="0"/>
              <a:t> der Kompetenzbereiche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549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Abbildung und Geräusche aus: Grundschule</a:t>
            </a:r>
            <a:r>
              <a:rPr lang="de-DE" baseline="0" dirty="0"/>
              <a:t> Deutsch: Hören und Zuhören, Heft 52 2016.</a:t>
            </a:r>
          </a:p>
          <a:p>
            <a:endParaRPr lang="de-DE" baseline="0" dirty="0"/>
          </a:p>
          <a:p>
            <a:r>
              <a:rPr lang="de-DE" baseline="0" dirty="0"/>
              <a:t>Für Schülerinnen und Schüler kann das Bild parallel zum Hören der Geräusche genutzt werden. </a:t>
            </a:r>
            <a:r>
              <a:rPr lang="de-DE" b="1" baseline="0" dirty="0"/>
              <a:t>Das gilt ganz besonders für </a:t>
            </a:r>
            <a:r>
              <a:rPr lang="de-DE" b="1" baseline="0" dirty="0" err="1"/>
              <a:t>DaZ</a:t>
            </a:r>
            <a:r>
              <a:rPr lang="de-DE" b="1" baseline="0" dirty="0"/>
              <a:t>-Lernende, die zunächst die einzelnen Bezeichnungen der Gegenstände und sowie die dazugehörigen Verben kennen müssen.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960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ggf. gegen 3a austauschen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231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cap="none" dirty="0">
                <a:solidFill>
                  <a:srgbClr val="FF0000"/>
                </a:solidFill>
              </a:rPr>
              <a:t>Arbeitspapiere: Karteikarten 1-7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cap="none" dirty="0">
                <a:solidFill>
                  <a:srgbClr val="FF0000"/>
                </a:solidFill>
              </a:rPr>
              <a:t>Die Kartei gibt Anregungen</a:t>
            </a:r>
            <a:r>
              <a:rPr lang="de-DE" cap="none" baseline="0" dirty="0">
                <a:solidFill>
                  <a:srgbClr val="FF0000"/>
                </a:solidFill>
              </a:rPr>
              <a:t> zur Selbstreflexion für Lehrkräfte und Lernende und macht Vorschläge für eine zuhörförderliche Unterrichtsgestaltung nicht nur im Deutschunterricht.</a:t>
            </a:r>
            <a:endParaRPr lang="de-DE" cap="non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95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auch möglich: erst im Folgemodul wiederholen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302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Gute Zusammenfassung, nächste Folie Vorbereitung auf die Aufgabe am Ende des Moduls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776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ggf. nur an einer Aufgabe arbeiten lassen, je nach Zeit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572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569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aus: Grundschule Deutsch, 49/2016. </a:t>
            </a:r>
            <a:r>
              <a:rPr lang="de-DE"/>
              <a:t>zum Beitrag S.14-16.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792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7630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083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auch Karteikarte 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759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3704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7581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99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Beobachten Sie den Unterricht unter den obigen Aspekten.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Oder einen anderen Bogen wählen, je nach Stundeninhalt.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74A9F-FF98-431D-8C34-D16D4778489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297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Zeit: besprechen; vielleicht auch dazu Unterricht entwickeln?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9499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Bild ansehen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Jeder rundum mindestens</a:t>
            </a:r>
            <a:r>
              <a:rPr lang="de-DE" baseline="0" dirty="0"/>
              <a:t> einen Satz!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Textloses Bilderbuch, das zum Phantasieren</a:t>
            </a:r>
            <a:r>
              <a:rPr lang="de-DE" baseline="0" dirty="0"/>
              <a:t> einlädt; durch den anschließenden Kurzfilm werden erstaunliche „Auflösungen“ präsentiert; Zugang zu einer kurzen Geschichte über ein Bild; die Episoden stehen jede für sich, keine verbindende Geschichte; einzelne Figuren tauchen aber immer wieder auf.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/>
              <a:t>Vernetzung aller Kompetenzbereiche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D8CE-7DDD-48E1-B861-22B21B797D57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2707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Vernetzung Kompetenzbereiche Wortschatz/Sprechen/Hörverstehen</a:t>
            </a:r>
          </a:p>
          <a:p>
            <a:r>
              <a:rPr lang="de-DE" dirty="0"/>
              <a:t>Hörverstehen: Geräusche des Videos besprechen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D8CE-7DDD-48E1-B861-22B21B797D57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134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Ggf. für Wiederholung der Modulinhalte einsetzen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88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Methode z. B. T-P-S/Plakate</a:t>
            </a:r>
            <a:r>
              <a:rPr lang="de-DE" baseline="0" dirty="0"/>
              <a:t> mit Satzanfängen, die ergänzt werden/digitale Pinnwand/…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67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Diese Übung ist ohne Worte möglich, daher für den DaZ-Unterricht besonders geeignet.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im Kreis</a:t>
            </a:r>
            <a:r>
              <a:rPr lang="de-DE" baseline="0" dirty="0"/>
              <a:t> stehen; eine/einer gibt einen Rhythmus vor (klatschen/stampfen/schnipsen/…; die anderen nehmen ihn auf/neue Rhythmen durch Vorgaben oder spontan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/>
              <a:t>Variante: zu zweit/zu dritt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157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ggf. den zweiten Punkt weglassen, da er später aufgegriffen wird ODER Punkt hier belassen und spätere Aufgabe dazu streichen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F260-C7A8-4D65-9BA8-94E80C7F777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386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Übung aus:  Behrens, Ulrike: Zuhörkompetenzen und ihre Förderung in Primar- und Sekundarstufe.</a:t>
            </a:r>
            <a:r>
              <a:rPr lang="de-DE" baseline="0" dirty="0"/>
              <a:t> in: </a:t>
            </a:r>
            <a:r>
              <a:rPr lang="de-DE" dirty="0" err="1"/>
              <a:t>Gailberger</a:t>
            </a:r>
            <a:r>
              <a:rPr lang="de-DE" dirty="0"/>
              <a:t>,</a:t>
            </a:r>
            <a:r>
              <a:rPr lang="de-DE" baseline="0" dirty="0"/>
              <a:t> Steffen und Wietzke, Frauke (Hrsg.) (2013): Handbuch kompetenzorientierter Deutschunterricht. Beltz Verlag, S. 392.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7FD6-EC8F-492A-8512-3E646C348E7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009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Voraussetzung für</a:t>
            </a:r>
            <a:r>
              <a:rPr lang="de-DE" baseline="0" dirty="0"/>
              <a:t> verstehendes Hören sind die Kenntnis des Lautsystems der deutschen Sprache sowie das Wissen über Wort- und Satzakzent.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38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99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07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98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28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868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763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392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017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321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t>11.11.2025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7648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715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t>11.11.2025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2578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t>11.11.2025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4503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58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80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73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44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94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78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9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E54FC99-90AE-440F-9B70-075035F5644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F829305-6C34-492E-9AD0-A695216DA6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92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675" r:id="rId20"/>
    <p:sldLayoutId id="2147483805" r:id="rId2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5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iftung-zuhoeren.de/" TargetMode="External"/><Relationship Id="rId2" Type="http://schemas.openxmlformats.org/officeDocument/2006/relationships/hyperlink" Target="https://www.betzold.de/blog/zuhoeren-lern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ldungsserver.berlin-brandenburg.de/zuhoerheft" TargetMode="External"/><Relationship Id="rId5" Type="http://schemas.openxmlformats.org/officeDocument/2006/relationships/hyperlink" Target="https://bildungsserver.berlin-brandenburg.de/fileadmin/bbb/themen/sprachbildung/Lesecurriculum/Leseprozesse/zuhoerhefte/Zuhoerheft_Artikel_01.pdf" TargetMode="External"/><Relationship Id="rId4" Type="http://schemas.openxmlformats.org/officeDocument/2006/relationships/hyperlink" Target="http://www.auditorix.de/kinder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7165A-CA32-0D48-906D-D5771CD04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5130" y="549551"/>
            <a:ext cx="10363200" cy="1595438"/>
          </a:xfrm>
        </p:spPr>
        <p:txBody>
          <a:bodyPr/>
          <a:lstStyle/>
          <a:p>
            <a:r>
              <a:rPr lang="de-DE" cap="none" dirty="0"/>
              <a:t>Vorbereitende Aufgabe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78EB9B-906A-41C4-D0CC-00BA8502B1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2287450"/>
            <a:ext cx="10363200" cy="3424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1</a:t>
            </a:r>
            <a:r>
              <a:rPr lang="de-DE" cap="none" dirty="0"/>
              <a:t>. Lesen Sie die Seiten 25-27 (Kompetenzbereich 2: Hörverstehen und Sprechen) in den curricularen Anforderungen DaZ.</a:t>
            </a:r>
          </a:p>
          <a:p>
            <a:r>
              <a:rPr lang="de-DE" cap="none" dirty="0"/>
              <a:t>Stellen Sie wesentliche Aussagen in einer Übersicht zusammen. (Tabelle/Mindmap/Cluster/…)</a:t>
            </a:r>
          </a:p>
          <a:p>
            <a:pPr marL="0" indent="0">
              <a:buNone/>
            </a:pPr>
            <a:endParaRPr lang="de-DE" cap="none" dirty="0"/>
          </a:p>
          <a:p>
            <a:pPr marL="0" indent="0">
              <a:buNone/>
            </a:pPr>
            <a:r>
              <a:rPr lang="de-DE" cap="none" dirty="0"/>
              <a:t>2. Bringen Sie ein Lehrwerk, in dem Aufgaben zum Hörverstehen enthalten sind, mit.</a:t>
            </a:r>
          </a:p>
        </p:txBody>
      </p:sp>
    </p:spTree>
    <p:extLst>
      <p:ext uri="{BB962C8B-B14F-4D97-AF65-F5344CB8AC3E}">
        <p14:creationId xmlns:p14="http://schemas.microsoft.com/office/powerpoint/2010/main" val="3583461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449192-F0BA-8896-116F-274CBDDE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Kurze Pause</a:t>
            </a:r>
          </a:p>
        </p:txBody>
      </p:sp>
      <p:pic>
        <p:nvPicPr>
          <p:cNvPr id="8" name="Pause">
            <a:hlinkClick r:id="" action="ppaction://media"/>
            <a:extLst>
              <a:ext uri="{FF2B5EF4-FFF2-40B4-BE49-F238E27FC236}">
                <a16:creationId xmlns:a16="http://schemas.microsoft.com/office/drawing/2014/main" id="{E2930BF4-73FE-9232-5038-F9DAA5547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7E6B8-269F-4275-8BA1-B5D9D27F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Baustein 1</a:t>
            </a:r>
            <a:br>
              <a:rPr lang="de-DE" cap="none" dirty="0"/>
            </a:br>
            <a:r>
              <a:rPr lang="de-DE" cap="none" dirty="0"/>
              <a:t>Hörerfahrungen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86A9B8-CFBB-43A1-A459-1AA1EC7439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2400" cap="none" dirty="0"/>
              <a:t>Sind Sie eher Sprecherin/Sprecher oder Zuhörerin/Zuhörer?</a:t>
            </a:r>
          </a:p>
          <a:p>
            <a:pPr marL="0" indent="0" algn="ctr">
              <a:buNone/>
            </a:pPr>
            <a:r>
              <a:rPr lang="de-DE" sz="2400" cap="none" dirty="0"/>
              <a:t>Was macht das Hören genussvoll oder auch anstrengend?</a:t>
            </a:r>
          </a:p>
          <a:p>
            <a:pPr marL="0" indent="0" algn="ctr">
              <a:buNone/>
            </a:pPr>
            <a:r>
              <a:rPr lang="de-DE" sz="2400" cap="none" dirty="0"/>
              <a:t>Welche Schlüsselerlebnisse prägen Ihre Hörerfahrungen?</a:t>
            </a:r>
          </a:p>
          <a:p>
            <a:pPr marL="0" indent="0" algn="ctr">
              <a:buNone/>
            </a:pPr>
            <a:endParaRPr lang="de-DE" sz="2400" cap="none" dirty="0"/>
          </a:p>
          <a:p>
            <a:pPr marL="0" indent="0" algn="ctr">
              <a:buNone/>
            </a:pPr>
            <a:r>
              <a:rPr lang="de-DE" sz="2400" cap="none" dirty="0"/>
              <a:t>Ihr Lieblingsgeräusch – Erinnern Sie sich?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670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75" y="250028"/>
            <a:ext cx="10364451" cy="1596177"/>
          </a:xfrm>
        </p:spPr>
        <p:txBody>
          <a:bodyPr/>
          <a:lstStyle/>
          <a:p>
            <a:r>
              <a:rPr lang="de-DE" cap="none" dirty="0"/>
              <a:t>Übung1: In den Rhythmus kommen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75855" y="1689845"/>
            <a:ext cx="6095007" cy="439705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45660" y="6332562"/>
            <a:ext cx="113139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https://www.friedrich-verlag.de/friedrich-plus/grundschule/musik/warm-ups-rituale/bodypercussion-in-der-grundschule-musikunterricht/Aufruf 14.02.2024. 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C3CFA1D-130D-6D2A-5F70-27000C69DEE2}"/>
              </a:ext>
            </a:extLst>
          </p:cNvPr>
          <p:cNvSpPr/>
          <p:nvPr/>
        </p:nvSpPr>
        <p:spPr>
          <a:xfrm>
            <a:off x="8018217" y="2281286"/>
            <a:ext cx="3680139" cy="13166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</a:rPr>
              <a:t>Wie kann Wortschatzarbeit integriert werden?</a:t>
            </a:r>
          </a:p>
        </p:txBody>
      </p:sp>
    </p:spTree>
    <p:extLst>
      <p:ext uri="{BB962C8B-B14F-4D97-AF65-F5344CB8AC3E}">
        <p14:creationId xmlns:p14="http://schemas.microsoft.com/office/powerpoint/2010/main" val="33221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095" y="618517"/>
            <a:ext cx="5751444" cy="1125223"/>
          </a:xfrm>
        </p:spPr>
        <p:txBody>
          <a:bodyPr>
            <a:normAutofit fontScale="90000"/>
          </a:bodyPr>
          <a:lstStyle/>
          <a:p>
            <a:r>
              <a:rPr lang="de-DE" dirty="0"/>
              <a:t>       </a:t>
            </a:r>
            <a:r>
              <a:rPr lang="de-DE" cap="none" dirty="0"/>
              <a:t>Vorerfahrungen einbringen:</a:t>
            </a:r>
            <a:br>
              <a:rPr lang="de-DE" cap="none" dirty="0"/>
            </a:br>
            <a:r>
              <a:rPr lang="de-DE" cap="none" dirty="0"/>
              <a:t>       Hör mal hin!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49499" y="1743740"/>
            <a:ext cx="10363826" cy="4175050"/>
          </a:xfrm>
        </p:spPr>
        <p:txBody>
          <a:bodyPr>
            <a:normAutofit fontScale="92500" lnSpcReduction="20000"/>
          </a:bodyPr>
          <a:lstStyle/>
          <a:p>
            <a:endParaRPr lang="de-DE" dirty="0"/>
          </a:p>
          <a:p>
            <a:r>
              <a:rPr lang="de-DE" cap="none" dirty="0"/>
              <a:t>Was meinen wir, wenn wir von </a:t>
            </a:r>
            <a:r>
              <a:rPr lang="de-DE" i="1" cap="none" dirty="0"/>
              <a:t>Hören/Hörverstehen</a:t>
            </a:r>
            <a:r>
              <a:rPr lang="de-DE" cap="none" dirty="0"/>
              <a:t> sprechen? 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r>
              <a:rPr lang="de-DE" cap="none" dirty="0"/>
              <a:t>Was sind individuelle Hörkompetenzen? (Was muss jemand leisten, der hört/zuhört/spricht?)</a:t>
            </a:r>
          </a:p>
          <a:p>
            <a:endParaRPr lang="de-DE" cap="none" dirty="0"/>
          </a:p>
          <a:p>
            <a:r>
              <a:rPr lang="de-DE" cap="none" dirty="0"/>
              <a:t>Wie beeinflussen institutionelle/personale Hörsituationen die Lernenden?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r>
              <a:rPr lang="de-DE" cap="none" dirty="0"/>
              <a:t>Welche Rolle spielen Hör-und Konzentrationsfähigkeit für den Unterricht?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r>
              <a:rPr lang="de-DE" cap="none" dirty="0"/>
              <a:t>Hörstress: Wie sieht dieser in der Schule aus? Was können Sie dagegen tun?</a:t>
            </a:r>
          </a:p>
          <a:p>
            <a:endParaRPr lang="de-DE" cap="none" dirty="0"/>
          </a:p>
        </p:txBody>
      </p:sp>
      <p:sp>
        <p:nvSpPr>
          <p:cNvPr id="4" name="Ellipse 3"/>
          <p:cNvSpPr/>
          <p:nvPr/>
        </p:nvSpPr>
        <p:spPr>
          <a:xfrm>
            <a:off x="6440558" y="147484"/>
            <a:ext cx="5751444" cy="27348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Notieren Sie jede/jeder für sich Ihre Gedanken.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Gleichen Sie diese mit dem Kompetenzbereich 2 – Hörverstehen und Sprechen aus den Curricularen Grundlagen (S.25-27) 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Diskutieren Sie anschließend in Ihrer Gruppe Ihren Erkenntnisgewinn.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690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853" y="534762"/>
            <a:ext cx="10364451" cy="1596177"/>
          </a:xfrm>
        </p:spPr>
        <p:txBody>
          <a:bodyPr/>
          <a:lstStyle/>
          <a:p>
            <a:r>
              <a:rPr lang="de-DE" cap="none" dirty="0"/>
              <a:t>Übung 2: Geräusche mit Papier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e-DE" cap="none" dirty="0"/>
          </a:p>
          <a:p>
            <a:pPr marL="0" indent="0">
              <a:buNone/>
            </a:pPr>
            <a:r>
              <a:rPr lang="de-DE" sz="2800" cap="none" dirty="0"/>
              <a:t>„Ein Blatt Papier (Druckerpapier, Butterbrotpapier, Zeitungsseite,…) soll durch die Klasse gegeben werden. Jede Person muss mit diesem Papier ein Geräusch machen, es soll aber keines der Geräusche zweimal vorkommen.“ </a:t>
            </a:r>
          </a:p>
          <a:p>
            <a:pPr marL="0" indent="0">
              <a:buNone/>
            </a:pPr>
            <a:r>
              <a:rPr lang="de-DE" sz="1400" cap="none" dirty="0"/>
              <a:t>(nach einer Idee von Volker </a:t>
            </a:r>
            <a:r>
              <a:rPr lang="de-DE" sz="1400" cap="none" dirty="0" err="1"/>
              <a:t>Bernius</a:t>
            </a:r>
            <a:r>
              <a:rPr lang="de-DE" sz="1400" cap="none" dirty="0"/>
              <a:t>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F34C65D-84DF-FAB7-92AD-15E06F07500B}"/>
              </a:ext>
            </a:extLst>
          </p:cNvPr>
          <p:cNvSpPr/>
          <p:nvPr/>
        </p:nvSpPr>
        <p:spPr>
          <a:xfrm>
            <a:off x="8060635" y="1332850"/>
            <a:ext cx="3769492" cy="114199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</a:rPr>
              <a:t>Wie kann Wortschatzarbeit integriert werden?</a:t>
            </a:r>
          </a:p>
        </p:txBody>
      </p:sp>
    </p:spTree>
    <p:extLst>
      <p:ext uri="{BB962C8B-B14F-4D97-AF65-F5344CB8AC3E}">
        <p14:creationId xmlns:p14="http://schemas.microsoft.com/office/powerpoint/2010/main" val="34829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A4B9A-1662-23DC-7822-5331B90A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Baustein 2</a:t>
            </a:r>
            <a:br>
              <a:rPr lang="de-DE" cap="none" dirty="0"/>
            </a:br>
            <a:r>
              <a:rPr lang="de-DE" cap="none" dirty="0"/>
              <a:t>Exkurs: Lautinventar der deutschen Sprache </a:t>
            </a:r>
          </a:p>
        </p:txBody>
      </p:sp>
    </p:spTree>
    <p:extLst>
      <p:ext uri="{BB962C8B-B14F-4D97-AF65-F5344CB8AC3E}">
        <p14:creationId xmlns:p14="http://schemas.microsoft.com/office/powerpoint/2010/main" val="285843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6000" y="2214694"/>
            <a:ext cx="10560000" cy="4012786"/>
          </a:xfrm>
        </p:spPr>
        <p:txBody>
          <a:bodyPr/>
          <a:lstStyle/>
          <a:p>
            <a:r>
              <a:rPr lang="de-DE" sz="2400" cap="none" dirty="0"/>
              <a:t>Die</a:t>
            </a:r>
            <a:r>
              <a:rPr lang="de-DE" sz="2400" cap="none" dirty="0">
                <a:solidFill>
                  <a:srgbClr val="FF0000"/>
                </a:solidFill>
              </a:rPr>
              <a:t> </a:t>
            </a:r>
            <a:r>
              <a:rPr lang="de-DE" sz="2400" cap="none" dirty="0"/>
              <a:t>Schwierigkeiten für </a:t>
            </a:r>
            <a:r>
              <a:rPr lang="de-DE" sz="2400" cap="none" dirty="0" err="1"/>
              <a:t>DaZ</a:t>
            </a:r>
            <a:r>
              <a:rPr lang="de-DE" sz="2400" cap="none" dirty="0"/>
              <a:t>–Lernende liegen insbesondere bei den Vokalen.</a:t>
            </a:r>
          </a:p>
          <a:p>
            <a:r>
              <a:rPr lang="de-DE" sz="2400" cap="none" dirty="0"/>
              <a:t>Das Deutsche verfügt über neun Vokalbuchstaben, aber 16 Vokallaute, die bedeutungsunterscheidend sind, z. B. Hütte - Hüte.</a:t>
            </a:r>
          </a:p>
          <a:p>
            <a:r>
              <a:rPr lang="de-DE" sz="2400" cap="none" dirty="0"/>
              <a:t>Zum Vergleich: Das Arabische verfügt über drei Vokale (a/i/u) und zwei Diphthonge (ai/au).</a:t>
            </a:r>
          </a:p>
          <a:p>
            <a:r>
              <a:rPr lang="de-DE" sz="2400" cap="none" dirty="0"/>
              <a:t>Das Phänomen der Kürze bzw. Länge ist in den meisten Sprachen unbekannt.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Vokalbestand der deutschen Sprache</a:t>
            </a:r>
          </a:p>
        </p:txBody>
      </p:sp>
    </p:spTree>
    <p:extLst>
      <p:ext uri="{BB962C8B-B14F-4D97-AF65-F5344CB8AC3E}">
        <p14:creationId xmlns:p14="http://schemas.microsoft.com/office/powerpoint/2010/main" val="17722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754" y="764705"/>
            <a:ext cx="7107655" cy="519253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15680" y="6444139"/>
            <a:ext cx="6552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</a:t>
            </a:r>
            <a:r>
              <a:rPr lang="de-DE" sz="1000" dirty="0" err="1"/>
              <a:t>Mercatorinstitut_Webinarreihe</a:t>
            </a:r>
            <a:r>
              <a:rPr lang="de-DE" sz="1000" dirty="0"/>
              <a:t> Orthographie lehren und lernen Webinar I Folie13</a:t>
            </a:r>
          </a:p>
        </p:txBody>
      </p:sp>
    </p:spTree>
    <p:extLst>
      <p:ext uri="{BB962C8B-B14F-4D97-AF65-F5344CB8AC3E}">
        <p14:creationId xmlns:p14="http://schemas.microsoft.com/office/powerpoint/2010/main" val="1045987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13775" y="2363149"/>
            <a:ext cx="10560000" cy="4012786"/>
          </a:xfrm>
        </p:spPr>
        <p:txBody>
          <a:bodyPr>
            <a:normAutofit fontScale="70000" lnSpcReduction="20000"/>
          </a:bodyPr>
          <a:lstStyle/>
          <a:p>
            <a:r>
              <a:rPr lang="de-DE" sz="3600" cap="none" dirty="0"/>
              <a:t>keine einheitliche Regel zur Betonung</a:t>
            </a:r>
          </a:p>
          <a:p>
            <a:r>
              <a:rPr lang="de-DE" sz="3600" cap="none" dirty="0"/>
              <a:t>komplizierter Silbenbau</a:t>
            </a:r>
            <a:endParaRPr lang="de-DE" sz="3600" strike="sngStrike" cap="none" dirty="0"/>
          </a:p>
          <a:p>
            <a:r>
              <a:rPr lang="de-DE" sz="3600" cap="none" dirty="0"/>
              <a:t>Konsonantenkombination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600" cap="none" dirty="0"/>
              <a:t>  am Silbenanfang (</a:t>
            </a:r>
            <a:r>
              <a:rPr lang="de-DE" sz="3600" i="1" cap="none" dirty="0"/>
              <a:t>z. B. </a:t>
            </a:r>
            <a:r>
              <a:rPr lang="de-DE" sz="3600" i="1" cap="none" dirty="0" err="1"/>
              <a:t>Schm</a:t>
            </a:r>
            <a:r>
              <a:rPr lang="de-DE" sz="3600" i="1" cap="none" dirty="0"/>
              <a:t>/ </a:t>
            </a:r>
            <a:r>
              <a:rPr lang="de-DE" sz="3600" i="1" cap="none" dirty="0" err="1"/>
              <a:t>Schw</a:t>
            </a:r>
            <a:r>
              <a:rPr lang="de-DE" sz="3600" i="1" cap="none" dirty="0"/>
              <a:t>/</a:t>
            </a:r>
            <a:r>
              <a:rPr lang="de-DE" sz="3600" i="1" cap="none" dirty="0" err="1"/>
              <a:t>Schr</a:t>
            </a:r>
            <a:r>
              <a:rPr lang="de-DE" sz="3600" i="1" cap="none" dirty="0"/>
              <a:t>/Schi/</a:t>
            </a:r>
            <a:r>
              <a:rPr lang="de-DE" sz="3600" i="1" cap="none" dirty="0" err="1"/>
              <a:t>Schn</a:t>
            </a:r>
            <a:r>
              <a:rPr lang="de-DE" sz="3600" i="1" cap="none" dirty="0"/>
              <a:t>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600" cap="none" dirty="0"/>
              <a:t>  am Silbenende (</a:t>
            </a:r>
            <a:r>
              <a:rPr lang="de-DE" sz="3600" i="1" cap="none" dirty="0"/>
              <a:t>z. B. –</a:t>
            </a:r>
            <a:r>
              <a:rPr lang="de-DE" sz="3600" i="1" cap="none" dirty="0" err="1"/>
              <a:t>gs</a:t>
            </a:r>
            <a:r>
              <a:rPr lang="de-DE" sz="3600" i="1" cap="none" dirty="0"/>
              <a:t> /-</a:t>
            </a:r>
            <a:r>
              <a:rPr lang="de-DE" sz="3600" i="1" cap="none" dirty="0" err="1"/>
              <a:t>chs</a:t>
            </a:r>
            <a:r>
              <a:rPr lang="de-DE" sz="3600" i="1" cap="none" dirty="0"/>
              <a:t> /-</a:t>
            </a:r>
            <a:r>
              <a:rPr lang="de-DE" sz="3600" i="1" cap="none" dirty="0" err="1"/>
              <a:t>ks</a:t>
            </a:r>
            <a:r>
              <a:rPr lang="de-DE" sz="3600" i="1" cap="none" dirty="0"/>
              <a:t> /-</a:t>
            </a:r>
            <a:r>
              <a:rPr lang="de-DE" sz="3600" i="1" cap="none" dirty="0" err="1"/>
              <a:t>cks</a:t>
            </a:r>
            <a:r>
              <a:rPr lang="de-DE" sz="3600" cap="none" dirty="0"/>
              <a:t> </a:t>
            </a:r>
          </a:p>
          <a:p>
            <a:r>
              <a:rPr lang="de-DE" sz="3600" cap="none" dirty="0"/>
              <a:t>ach- und </a:t>
            </a:r>
            <a:r>
              <a:rPr lang="de-DE" sz="3600" cap="none" dirty="0" err="1"/>
              <a:t>ich-Laut</a:t>
            </a:r>
            <a:endParaRPr lang="de-DE" sz="3600" cap="non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0829" y="618517"/>
            <a:ext cx="11906053" cy="1596177"/>
          </a:xfrm>
        </p:spPr>
        <p:txBody>
          <a:bodyPr>
            <a:normAutofit/>
          </a:bodyPr>
          <a:lstStyle/>
          <a:p>
            <a:br>
              <a:rPr lang="de-DE" sz="3200" dirty="0"/>
            </a:br>
            <a:r>
              <a:rPr lang="de-DE" cap="none" dirty="0"/>
              <a:t>Besonderheiten des deutschen Lautsystems und der Intonation</a:t>
            </a:r>
            <a:endParaRPr lang="de-DE" sz="3200" cap="none" dirty="0"/>
          </a:p>
        </p:txBody>
      </p:sp>
    </p:spTree>
    <p:extLst>
      <p:ext uri="{BB962C8B-B14F-4D97-AF65-F5344CB8AC3E}">
        <p14:creationId xmlns:p14="http://schemas.microsoft.com/office/powerpoint/2010/main" val="3641947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6000" y="1555423"/>
            <a:ext cx="10560000" cy="46840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200" cap="none" dirty="0"/>
              <a:t>Der</a:t>
            </a:r>
            <a:r>
              <a:rPr lang="de-DE" sz="2200" cap="none" dirty="0">
                <a:solidFill>
                  <a:srgbClr val="FF0000"/>
                </a:solidFill>
              </a:rPr>
              <a:t> </a:t>
            </a:r>
            <a:r>
              <a:rPr lang="de-DE" sz="2200" cap="none" dirty="0"/>
              <a:t>Wortakzent ist bedeutungsunterscheidend: </a:t>
            </a:r>
            <a:r>
              <a:rPr lang="de-DE" sz="2200" cap="none" dirty="0">
                <a:solidFill>
                  <a:srgbClr val="FF0000"/>
                </a:solidFill>
              </a:rPr>
              <a:t>um</a:t>
            </a:r>
            <a:r>
              <a:rPr lang="de-DE" sz="2200" cap="none" dirty="0"/>
              <a:t>fahren – um</a:t>
            </a:r>
            <a:r>
              <a:rPr lang="de-DE" sz="2200" cap="none" dirty="0">
                <a:solidFill>
                  <a:srgbClr val="FF0000"/>
                </a:solidFill>
              </a:rPr>
              <a:t>fahren.</a:t>
            </a:r>
          </a:p>
          <a:p>
            <a:pPr marL="0" indent="0">
              <a:buNone/>
            </a:pPr>
            <a:r>
              <a:rPr lang="de-DE" sz="2200" cap="none" dirty="0"/>
              <a:t>Betont wird:</a:t>
            </a:r>
          </a:p>
          <a:p>
            <a:r>
              <a:rPr lang="de-DE" sz="2200" cap="none" dirty="0"/>
              <a:t>Stammsilbe (</a:t>
            </a:r>
            <a:r>
              <a:rPr lang="de-DE" sz="2200" u="sng" cap="none" dirty="0"/>
              <a:t>lauf</a:t>
            </a:r>
            <a:r>
              <a:rPr lang="de-DE" sz="2200" cap="none" dirty="0"/>
              <a:t>en)</a:t>
            </a:r>
          </a:p>
          <a:p>
            <a:r>
              <a:rPr lang="de-DE" sz="2200" cap="none" dirty="0"/>
              <a:t>Wortanfang/Vorsilbe (</a:t>
            </a:r>
            <a:r>
              <a:rPr lang="de-DE" sz="2200" u="sng" cap="none" dirty="0"/>
              <a:t>weg</a:t>
            </a:r>
            <a:r>
              <a:rPr lang="de-DE" sz="2200" cap="none" dirty="0"/>
              <a:t>laufen)</a:t>
            </a:r>
          </a:p>
          <a:p>
            <a:r>
              <a:rPr lang="de-DE" sz="2200" cap="none" dirty="0"/>
              <a:t>Bestimmungswort (</a:t>
            </a:r>
            <a:r>
              <a:rPr lang="de-DE" sz="2200" u="sng" cap="none" dirty="0"/>
              <a:t>Wett</a:t>
            </a:r>
            <a:r>
              <a:rPr lang="de-DE" sz="2200" cap="none" dirty="0"/>
              <a:t>lauf): Ein Bestimmungswort bezeichnet ein Nomen genauer.</a:t>
            </a:r>
          </a:p>
          <a:p>
            <a:r>
              <a:rPr lang="de-DE" sz="2200" cap="none" dirty="0"/>
              <a:t>Endsilbe (Lauferei)</a:t>
            </a:r>
          </a:p>
          <a:p>
            <a:r>
              <a:rPr lang="de-DE" sz="2200" cap="none" dirty="0"/>
              <a:t>bei mehr als dreisilbigen Wörtern oft die vorletzte Silbe (Schokolade, Lokomotive)</a:t>
            </a:r>
          </a:p>
          <a:p>
            <a:pPr marL="0" indent="0">
              <a:buNone/>
            </a:pPr>
            <a:endParaRPr lang="de-DE" sz="2200" cap="none" dirty="0"/>
          </a:p>
          <a:p>
            <a:pPr marL="0" indent="0">
              <a:buNone/>
            </a:pPr>
            <a:r>
              <a:rPr lang="de-DE" sz="1400" cap="none" dirty="0"/>
              <a:t>      (Bsp.: Dr. Ellen Schulte-</a:t>
            </a:r>
            <a:r>
              <a:rPr lang="de-DE" sz="1400" cap="none" dirty="0" err="1"/>
              <a:t>Bunert</a:t>
            </a:r>
            <a:r>
              <a:rPr lang="de-DE" sz="1400" cap="none" dirty="0"/>
              <a:t>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31174"/>
          </a:xfrm>
        </p:spPr>
        <p:txBody>
          <a:bodyPr/>
          <a:lstStyle/>
          <a:p>
            <a:r>
              <a:rPr lang="de-DE" cap="none" dirty="0"/>
              <a:t>Wortakzentregel</a:t>
            </a:r>
          </a:p>
        </p:txBody>
      </p:sp>
    </p:spTree>
    <p:extLst>
      <p:ext uri="{BB962C8B-B14F-4D97-AF65-F5344CB8AC3E}">
        <p14:creationId xmlns:p14="http://schemas.microsoft.com/office/powerpoint/2010/main" val="776701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91C9C-FEC1-D5F2-7F65-EE8FD13586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531813"/>
            <a:ext cx="10363200" cy="1595437"/>
          </a:xfrm>
        </p:spPr>
        <p:txBody>
          <a:bodyPr/>
          <a:lstStyle/>
          <a:p>
            <a:r>
              <a:rPr lang="de-DE" cap="none" dirty="0"/>
              <a:t>Hinweise zu den Hörübungen in der PPT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8A95E8-B99F-AB88-EA5D-9C0B15DC27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28800" y="2127250"/>
            <a:ext cx="10363200" cy="3424238"/>
          </a:xfrm>
        </p:spPr>
        <p:txBody>
          <a:bodyPr/>
          <a:lstStyle/>
          <a:p>
            <a:pPr marL="0" indent="0">
              <a:buNone/>
            </a:pPr>
            <a:r>
              <a:rPr lang="de-DE" cap="none" dirty="0"/>
              <a:t>Methodische Vorschläge:</a:t>
            </a:r>
          </a:p>
          <a:p>
            <a:r>
              <a:rPr lang="de-DE" cap="none" dirty="0"/>
              <a:t>Hörübungen aus dem Angebot auswählen, da ggf. zu viele</a:t>
            </a:r>
          </a:p>
          <a:p>
            <a:r>
              <a:rPr lang="de-DE" cap="none" dirty="0"/>
              <a:t>Hörübungen in der PPT lassen und gemeinsam erproben (Wäre mein Vorschlag, da die </a:t>
            </a:r>
            <a:r>
              <a:rPr lang="de-DE" cap="none" dirty="0" err="1"/>
              <a:t>LiA</a:t>
            </a:r>
            <a:r>
              <a:rPr lang="de-DE" cap="none" dirty="0"/>
              <a:t> so nicht überfordert werden.)</a:t>
            </a:r>
          </a:p>
          <a:p>
            <a:r>
              <a:rPr lang="de-DE" cap="none" dirty="0"/>
              <a:t>Hörübungen in einer gesonderten Datei ablegen/in Kleingruppen erproben lassen/der Gruppe vorstellen</a:t>
            </a:r>
          </a:p>
          <a:p>
            <a:r>
              <a:rPr lang="de-DE" cap="non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80219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1987A-6D44-4FC6-28AA-1F3F652CB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54A84-5A2A-C692-8013-1B0D2C50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DE" dirty="0"/>
            </a:br>
            <a:r>
              <a:rPr lang="de-DE" cap="none" dirty="0"/>
              <a:t>Baustein 3</a:t>
            </a:r>
            <a:br>
              <a:rPr lang="de-DE" cap="none" dirty="0"/>
            </a:br>
            <a:r>
              <a:rPr lang="de-DE" cap="none" dirty="0"/>
              <a:t>Fachliche Grundlagen: Hörverstehen für DaZ-Lernende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7EF970-C10F-FA8E-0EBB-43C5398D74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cap="none" dirty="0"/>
              <a:t>Hörverstehen beinhaltet</a:t>
            </a:r>
          </a:p>
          <a:p>
            <a:r>
              <a:rPr lang="de-DE" sz="2400" cap="none" dirty="0"/>
              <a:t>Die Fähigkeit, gesprochene Sprache in Echtzeit zu verarbeiten, zu verstehen und Bedeutungen abzuleiten.</a:t>
            </a:r>
          </a:p>
          <a:p>
            <a:r>
              <a:rPr lang="de-DE" sz="2400" cap="none" dirty="0"/>
              <a:t>Worterkennung, Satzstrukturen, Bedeutung, Pragmatik (Absicht des Sprechers) und kulturelles Hintergrundwissen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904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6000" y="2297162"/>
            <a:ext cx="10560000" cy="4012786"/>
          </a:xfrm>
        </p:spPr>
        <p:txBody>
          <a:bodyPr>
            <a:normAutofit/>
          </a:bodyPr>
          <a:lstStyle/>
          <a:p>
            <a:r>
              <a:rPr lang="de-DE" sz="2400" cap="none" dirty="0"/>
              <a:t>Das Hören als rezeptive Fähigkeit spielt beim Zweitspracherwerb eine besonders wichtige Rolle. </a:t>
            </a:r>
          </a:p>
          <a:p>
            <a:r>
              <a:rPr lang="de-DE" sz="2400" cap="none" dirty="0"/>
              <a:t>Die</a:t>
            </a:r>
            <a:r>
              <a:rPr lang="de-DE" sz="2400" cap="none" dirty="0">
                <a:solidFill>
                  <a:srgbClr val="FF0000"/>
                </a:solidFill>
              </a:rPr>
              <a:t> </a:t>
            </a:r>
            <a:r>
              <a:rPr lang="de-DE" sz="2400" cap="none" dirty="0"/>
              <a:t>Aussprache wird über das Hören erlernt. DaZ-Lernende nehmen Wörter und sprachliche Strukturen im Dialog als Input auf und verarbeiten diese für die eigene Sprachproduktion.</a:t>
            </a:r>
          </a:p>
          <a:p>
            <a:r>
              <a:rPr lang="de-DE" sz="2400" cap="none" dirty="0"/>
              <a:t>Bildet das Hörverstehen sich nicht angemessen aus, bricht die Kommunikation  zusammen und die Lernenden ziehen sich schnell frustriert zurück.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Hörverstehen im Zweitspracherwerb</a:t>
            </a:r>
          </a:p>
        </p:txBody>
      </p:sp>
    </p:spTree>
    <p:extLst>
      <p:ext uri="{BB962C8B-B14F-4D97-AF65-F5344CB8AC3E}">
        <p14:creationId xmlns:p14="http://schemas.microsoft.com/office/powerpoint/2010/main" val="1601786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6000" y="2083214"/>
            <a:ext cx="10560000" cy="4012786"/>
          </a:xfrm>
        </p:spPr>
        <p:txBody>
          <a:bodyPr>
            <a:normAutofit/>
          </a:bodyPr>
          <a:lstStyle/>
          <a:p>
            <a:r>
              <a:rPr lang="de-DE" sz="2400" cap="none" dirty="0"/>
              <a:t>Jeder Mensch hat mit der Erstsprache ein bestimmtes Lautinventar und daraus resultierende Hörgewohnheiten entwickelt.</a:t>
            </a:r>
          </a:p>
          <a:p>
            <a:r>
              <a:rPr lang="de-DE" sz="2400" cap="none" dirty="0"/>
              <a:t>Treffen </a:t>
            </a:r>
            <a:r>
              <a:rPr lang="de-DE" sz="2400" cap="none" dirty="0" err="1"/>
              <a:t>DaZ</a:t>
            </a:r>
            <a:r>
              <a:rPr lang="de-DE" sz="2400" cap="none" dirty="0"/>
              <a:t>–Lernende auf unbekannte Laute, können diese den „Hörfilter“ nicht passieren, der Hörer ist irritiert.</a:t>
            </a:r>
          </a:p>
          <a:p>
            <a:r>
              <a:rPr lang="de-DE" sz="2400" cap="none" dirty="0"/>
              <a:t>Hilfsstrategie: Statt des unbekannten Lautes „hört“ der Lernende einen ihm bekannten/ähnlichen  Laut.</a:t>
            </a:r>
          </a:p>
          <a:p>
            <a:r>
              <a:rPr lang="de-DE" sz="2400" cap="none" dirty="0"/>
              <a:t>Hörgewohnheiten können durch gezieltes  Hörtraining verändert und erweitert werden.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Hörgewohnheiten</a:t>
            </a:r>
          </a:p>
        </p:txBody>
      </p:sp>
    </p:spTree>
    <p:extLst>
      <p:ext uri="{BB962C8B-B14F-4D97-AF65-F5344CB8AC3E}">
        <p14:creationId xmlns:p14="http://schemas.microsoft.com/office/powerpoint/2010/main" val="2324991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6000" y="2311814"/>
            <a:ext cx="10560000" cy="4012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cap="none" dirty="0"/>
              <a:t>Hörverstehen ist ein komplexer Vorgang:</a:t>
            </a:r>
          </a:p>
          <a:p>
            <a:r>
              <a:rPr lang="de-DE" sz="2400" cap="none" dirty="0"/>
              <a:t>Neue und häufig fremde Laute sowie Lautfolgen müssen wahrgenommen werden.</a:t>
            </a:r>
          </a:p>
          <a:p>
            <a:r>
              <a:rPr lang="de-DE" sz="2400" cap="none" dirty="0"/>
              <a:t>In diesen Lautfolgen müssen Wortgrenzen erkannt werden.</a:t>
            </a:r>
          </a:p>
          <a:p>
            <a:r>
              <a:rPr lang="de-DE" sz="2400" cap="none" dirty="0"/>
              <a:t>Wort- und Satzakzent sowie Satzmelodie müssen wahrgenommen werden.</a:t>
            </a:r>
          </a:p>
          <a:p>
            <a:r>
              <a:rPr lang="de-DE" sz="2400" cap="none" dirty="0"/>
              <a:t>Den Lautfolgen muss Bedeutung beigemessen werden.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Komplexität des Hörverstehens </a:t>
            </a:r>
          </a:p>
        </p:txBody>
      </p:sp>
    </p:spTree>
    <p:extLst>
      <p:ext uri="{BB962C8B-B14F-4D97-AF65-F5344CB8AC3E}">
        <p14:creationId xmlns:p14="http://schemas.microsoft.com/office/powerpoint/2010/main" val="3458237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18226" y="2391328"/>
            <a:ext cx="10560000" cy="4012786"/>
          </a:xfrm>
        </p:spPr>
        <p:txBody>
          <a:bodyPr>
            <a:normAutofit/>
          </a:bodyPr>
          <a:lstStyle/>
          <a:p>
            <a:r>
              <a:rPr lang="de-DE" sz="2400" cap="none" dirty="0"/>
              <a:t>Phonetische Übungen sind ein wichtiges Element im Unterricht in Deutsch als Zweitsprache. Dabei sind Sprachmelodie und Sprechpausen immer wieder spielerisch zu üben und zu verinnerlichen.</a:t>
            </a:r>
          </a:p>
          <a:p>
            <a:r>
              <a:rPr lang="de-DE" sz="2400" cap="none" dirty="0"/>
              <a:t>Tipps: Reime, Lieder- und Gedichttexte, Nachsprechen, Rhythmisches Sprechen, Chorsprechen, Handlungsbegleitendes Sprechen, Vorlesen, CDs hören.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Phonetische Übungen</a:t>
            </a:r>
          </a:p>
        </p:txBody>
      </p:sp>
    </p:spTree>
    <p:extLst>
      <p:ext uri="{BB962C8B-B14F-4D97-AF65-F5344CB8AC3E}">
        <p14:creationId xmlns:p14="http://schemas.microsoft.com/office/powerpoint/2010/main" val="1458307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258B9-F04E-E3C0-7CD3-8265F18F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Zentrale Prozesse des Hörverstehens </a:t>
            </a:r>
            <a:br>
              <a:rPr lang="de-DE" cap="none" dirty="0"/>
            </a:br>
            <a:endParaRPr lang="de-DE" cap="non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3CD3DC-1E38-BB4E-AE51-68BC90B98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19374"/>
            <a:ext cx="10363826" cy="3971826"/>
          </a:xfrm>
        </p:spPr>
        <p:txBody>
          <a:bodyPr/>
          <a:lstStyle/>
          <a:p>
            <a:r>
              <a:rPr lang="de-DE" sz="2400" cap="none" dirty="0"/>
              <a:t>Bottom-up-Prozesse: Lauterkennung, Wortformen, Satzgrammatik</a:t>
            </a:r>
          </a:p>
          <a:p>
            <a:r>
              <a:rPr lang="de-DE" sz="2400" cap="none" dirty="0"/>
              <a:t>Top-down-Prozesse: Vorwissen, Erwartungen, Kontext, Weltwissen</a:t>
            </a:r>
          </a:p>
          <a:p>
            <a:r>
              <a:rPr lang="de-DE" sz="2400" cap="none" dirty="0"/>
              <a:t>Chunking: </a:t>
            </a:r>
            <a:r>
              <a:rPr lang="de-DE" sz="2400" cap="none" dirty="0" err="1"/>
              <a:t>Snapping</a:t>
            </a:r>
            <a:r>
              <a:rPr lang="de-DE" sz="2400" cap="none" dirty="0"/>
              <a:t> von Sinnabschnitten, anstatt jedes Wort einzeln zu verarbeiten</a:t>
            </a:r>
          </a:p>
          <a:p>
            <a:r>
              <a:rPr lang="de-DE" sz="2400" cap="none" dirty="0"/>
              <a:t>Inferenzen: Verknüpfung von Informationen, z. B. aus Kontext oder Nonverbalen Signalen.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9978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2192D-FC1F-1183-0EFE-863CB696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604" y="71762"/>
            <a:ext cx="10364451" cy="1596177"/>
          </a:xfrm>
        </p:spPr>
        <p:txBody>
          <a:bodyPr/>
          <a:lstStyle/>
          <a:p>
            <a:r>
              <a:rPr lang="de-DE" cap="none" dirty="0"/>
              <a:t>Typische Herausforderungen für das Hörverstehen im DaZ-Unterricht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9E9335-B0AC-0FD0-F2FA-B12B843DBA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17715"/>
            <a:ext cx="10363826" cy="515646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de-DE" sz="2400" b="1" cap="none" dirty="0"/>
              <a:t>Phonologische Unterschiede: </a:t>
            </a:r>
            <a:r>
              <a:rPr lang="de-DE" sz="2400" cap="none" dirty="0"/>
              <a:t>Lautähnlichkeiten, Rhythmus, Betonung, klare Aussprache</a:t>
            </a:r>
          </a:p>
          <a:p>
            <a:pPr marL="0" indent="0">
              <a:buNone/>
            </a:pPr>
            <a:r>
              <a:rPr lang="de-DE" sz="2400" b="1" cap="none" dirty="0"/>
              <a:t>Wortschatzlücken: </a:t>
            </a:r>
          </a:p>
          <a:p>
            <a:pPr marL="0" indent="0">
              <a:buNone/>
            </a:pPr>
            <a:r>
              <a:rPr lang="de-DE" sz="2400" cap="none" dirty="0"/>
              <a:t>viele neue Wörter, Alltagsvokabular zuerst/fehlende Wörter hemmen das Verständnis</a:t>
            </a:r>
          </a:p>
          <a:p>
            <a:pPr marL="0" indent="0">
              <a:buNone/>
            </a:pPr>
            <a:r>
              <a:rPr lang="de-DE" sz="2400" b="1" cap="none" dirty="0"/>
              <a:t>Grammatikalische Strukturen:</a:t>
            </a:r>
          </a:p>
          <a:p>
            <a:r>
              <a:rPr lang="de-DE" sz="2400" cap="none" dirty="0"/>
              <a:t>einfache Satzstrukturen, temporale Formen noch ungewohnt/später: komplexe Satzstrukturen, </a:t>
            </a:r>
            <a:r>
              <a:rPr lang="de-DE" sz="2400" cap="none" dirty="0" err="1"/>
              <a:t>Tempusformen</a:t>
            </a:r>
            <a:endParaRPr lang="de-DE" sz="2400" cap="none" dirty="0"/>
          </a:p>
          <a:p>
            <a:r>
              <a:rPr lang="de-DE" sz="2400" cap="none" dirty="0"/>
              <a:t>schnelle Rede, Umgangssprache, Reduktionen: Kinder profitieren von langsamer, deutlicher Aussprache</a:t>
            </a:r>
          </a:p>
          <a:p>
            <a:r>
              <a:rPr lang="de-DE" sz="2400" b="1" cap="none" dirty="0"/>
              <a:t>Kulturelle Referenzen: </a:t>
            </a:r>
            <a:r>
              <a:rPr lang="de-DE" sz="2400" cap="none" dirty="0"/>
              <a:t>Idiome vermeiden oder kindgerecht erklären, Höflichkeitsformen</a:t>
            </a:r>
          </a:p>
          <a:p>
            <a:r>
              <a:rPr lang="de-DE" sz="2400" b="1" cap="none" dirty="0"/>
              <a:t>Aufmerksamkeit &amp; Gedächtnis: </a:t>
            </a:r>
            <a:r>
              <a:rPr lang="de-DE" sz="2400" cap="none" dirty="0"/>
              <a:t>Kinder brauchen klare Strukturen und häufige Wiederholungen.</a:t>
            </a:r>
          </a:p>
        </p:txBody>
      </p:sp>
    </p:spTree>
    <p:extLst>
      <p:ext uri="{BB962C8B-B14F-4D97-AF65-F5344CB8AC3E}">
        <p14:creationId xmlns:p14="http://schemas.microsoft.com/office/powerpoint/2010/main" val="273679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9DC367-3791-F209-25C3-3918E89C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32831"/>
          </a:xfrm>
        </p:spPr>
        <p:txBody>
          <a:bodyPr/>
          <a:lstStyle/>
          <a:p>
            <a:r>
              <a:rPr lang="de-DE" cap="none" dirty="0"/>
              <a:t>Ziele für DaZ-Hörende in der Primarstufe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DEA96A-8C7B-7774-CAED-AB82863B21B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z="2400" cap="none" dirty="0"/>
              <a:t>Verstehen der Hauptaussagen in kurzen Texten und Hörtexten</a:t>
            </a:r>
          </a:p>
          <a:p>
            <a:r>
              <a:rPr lang="de-DE" sz="2400" cap="none" dirty="0"/>
              <a:t>wichtige Details erkennen (Wer, Was, Wann, Wo)</a:t>
            </a:r>
          </a:p>
          <a:p>
            <a:r>
              <a:rPr lang="de-DE" sz="2400" cap="none" dirty="0"/>
              <a:t>einfache Inferenzen aus Fotos, Bildern oder Handlungen ziehen</a:t>
            </a:r>
          </a:p>
          <a:p>
            <a:r>
              <a:rPr lang="de-DE" sz="2400" cap="none" dirty="0"/>
              <a:t>Schlüsselwörter identifizieren und notieren</a:t>
            </a:r>
          </a:p>
          <a:p>
            <a:r>
              <a:rPr lang="de-DE" sz="2400" cap="none" dirty="0"/>
              <a:t>erste Strategien zum Vorhersagen und zur Paraphrase nutzen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4689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68C25-655A-711B-AB70-6E5146F2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Lernstrategien für DaZ-Hörende – nicht nur in der Grundschule</a:t>
            </a:r>
            <a:br>
              <a:rPr lang="de-DE" cap="none" dirty="0"/>
            </a:br>
            <a:endParaRPr lang="de-DE" cap="non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78CCCC-505D-8E10-954B-E9A75FB119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90269"/>
          </a:xfrm>
        </p:spPr>
        <p:txBody>
          <a:bodyPr>
            <a:normAutofit/>
          </a:bodyPr>
          <a:lstStyle/>
          <a:p>
            <a:r>
              <a:rPr lang="de-DE" b="1" cap="none" dirty="0"/>
              <a:t>Vorwissen aktivieren: </a:t>
            </a:r>
            <a:r>
              <a:rPr lang="de-DE" cap="none" dirty="0"/>
              <a:t>Themenkarten, Bilder, Vorwissen abfragen</a:t>
            </a:r>
          </a:p>
          <a:p>
            <a:r>
              <a:rPr lang="de-DE" b="1" cap="none" dirty="0"/>
              <a:t>visuelle Unterstützung: </a:t>
            </a:r>
            <a:r>
              <a:rPr lang="de-DE" cap="none" dirty="0"/>
              <a:t>Bilder, Requisiten, Lautvisualisierung, Mimik</a:t>
            </a:r>
          </a:p>
          <a:p>
            <a:r>
              <a:rPr lang="de-DE" b="1" cap="none" dirty="0"/>
              <a:t>langsam und deutlich: </a:t>
            </a:r>
            <a:r>
              <a:rPr lang="de-DE" cap="none" dirty="0"/>
              <a:t>klare Aussprache, wiederholen, Pausen setzen</a:t>
            </a:r>
          </a:p>
          <a:p>
            <a:r>
              <a:rPr lang="de-DE" b="1" cap="none" dirty="0"/>
              <a:t>Struktur anbieten: </a:t>
            </a:r>
            <a:r>
              <a:rPr lang="de-DE" cap="none" dirty="0"/>
              <a:t>klare Einleitung, Hauptteil, Wiederholungen, Zusammenfassungen</a:t>
            </a:r>
          </a:p>
          <a:p>
            <a:r>
              <a:rPr lang="de-DE" b="1" cap="none" dirty="0"/>
              <a:t>Partner- und Gruppenarbeit: l</a:t>
            </a:r>
            <a:r>
              <a:rPr lang="de-DE" cap="none" dirty="0"/>
              <a:t>ängere Hörtexte in Abschnitten, gemeinsame Nachfragen</a:t>
            </a:r>
          </a:p>
          <a:p>
            <a:r>
              <a:rPr lang="de-DE" b="1" cap="none" dirty="0"/>
              <a:t>Hörstrategien lehren: </a:t>
            </a:r>
            <a:r>
              <a:rPr lang="de-DE" cap="none" dirty="0"/>
              <a:t>erste Orientierung, dann Details herausarbeiten</a:t>
            </a:r>
          </a:p>
          <a:p>
            <a:r>
              <a:rPr lang="de-DE" b="1" cap="none" dirty="0"/>
              <a:t>Notizen erleichtern: </a:t>
            </a:r>
            <a:r>
              <a:rPr lang="de-DE" cap="none" dirty="0"/>
              <a:t>Großbuchstaben, Schlüsselwörter, einfache Symbole</a:t>
            </a:r>
          </a:p>
          <a:p>
            <a:r>
              <a:rPr lang="de-DE" b="1" cap="none" dirty="0"/>
              <a:t>Wiederholung und Variation: </a:t>
            </a:r>
            <a:r>
              <a:rPr lang="de-DE" cap="none" dirty="0"/>
              <a:t>gleiche Inhalte in verschiedenen Formen hören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375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EBEFF-AB03-336C-935F-B12854C7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373420"/>
            <a:ext cx="10364451" cy="1068881"/>
          </a:xfrm>
        </p:spPr>
        <p:txBody>
          <a:bodyPr>
            <a:normAutofit fontScale="90000"/>
          </a:bodyPr>
          <a:lstStyle/>
          <a:p>
            <a:r>
              <a:rPr lang="de-DE" sz="4000" cap="none" dirty="0"/>
              <a:t>Materialien und Formate</a:t>
            </a:r>
            <a:br>
              <a:rPr lang="de-DE" cap="none" dirty="0"/>
            </a:br>
            <a:endParaRPr lang="de-DE" cap="non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23D183-2BB0-F347-0845-F9B7AC65DB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42301"/>
            <a:ext cx="10363826" cy="51931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b="1" dirty="0"/>
          </a:p>
          <a:p>
            <a:r>
              <a:rPr lang="de-DE" sz="2400" b="1" cap="none" dirty="0"/>
              <a:t>authentische Texte </a:t>
            </a:r>
            <a:r>
              <a:rPr lang="de-DE" sz="2400" cap="none" dirty="0"/>
              <a:t>in altersgerechter Sprache: kurze Geschichten, Alltagsgespräche, Liedzeilen (angepasst)/Podcasts/Rätsel/...</a:t>
            </a:r>
          </a:p>
          <a:p>
            <a:r>
              <a:rPr lang="de-DE" sz="2400" b="1" cap="none" dirty="0"/>
              <a:t>didaktische Hörtexte: </a:t>
            </a:r>
            <a:r>
              <a:rPr lang="de-DE" sz="2400" cap="none" dirty="0"/>
              <a:t>gestuftes Niveau, klare Sprechgeschwindigkeit (einfache Verständnisfragen/Progression)</a:t>
            </a:r>
          </a:p>
          <a:p>
            <a:r>
              <a:rPr lang="de-DE" sz="2400" b="1" cap="none" dirty="0"/>
              <a:t>visuelle Unterstützung: </a:t>
            </a:r>
            <a:r>
              <a:rPr lang="de-DE" sz="2400" cap="none" dirty="0"/>
              <a:t>Bilder, Diagramme, einfache Mindmaps/Tablets: Hörsegmente mit Lautstärkereglern, einfache Wiederholungsfunktionen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929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4AF2E-8BA7-7FFF-BE7F-4E8325CAB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929958" cy="2509213"/>
          </a:xfrm>
        </p:spPr>
        <p:txBody>
          <a:bodyPr>
            <a:normAutofit/>
          </a:bodyPr>
          <a:lstStyle/>
          <a:p>
            <a:r>
              <a:rPr lang="de-DE" sz="4000" cap="none" dirty="0"/>
              <a:t>Modul 3</a:t>
            </a:r>
            <a:br>
              <a:rPr lang="de-DE" sz="4000" cap="none" dirty="0"/>
            </a:br>
            <a:r>
              <a:rPr lang="de-DE" sz="4000" cap="none" dirty="0"/>
              <a:t>Rezeptive Kompetenzen A        Schwerpunkt hören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21004F4-9D84-216B-7D5C-A89998EDA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304490"/>
            <a:ext cx="8689976" cy="1371599"/>
          </a:xfrm>
        </p:spPr>
        <p:txBody>
          <a:bodyPr/>
          <a:lstStyle/>
          <a:p>
            <a:r>
              <a:rPr lang="de-DE" cap="none" dirty="0"/>
              <a:t>Fachteam DaZ Grundschule, Dezember 2025</a:t>
            </a:r>
          </a:p>
        </p:txBody>
      </p:sp>
    </p:spTree>
    <p:extLst>
      <p:ext uri="{BB962C8B-B14F-4D97-AF65-F5344CB8AC3E}">
        <p14:creationId xmlns:p14="http://schemas.microsoft.com/office/powerpoint/2010/main" val="1311477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E8C4C-636E-0636-35D5-96744D4A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Niveausensible Gestaltung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3A0440-0163-2E1E-B810-CED1966117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e-DE" sz="2400" cap="none" dirty="0"/>
              <a:t>A1-A2: sehr klare, langsame Aussprache, einfache Sätze, visuelle Unterstützung (Bilder/Spiele/Lieder)</a:t>
            </a:r>
          </a:p>
          <a:p>
            <a:r>
              <a:rPr lang="de-DE" sz="2400" cap="none" dirty="0"/>
              <a:t>B1-B2: längere Geschichten, komplexere Satzstrukturen, mehr Transferaufgaben (mehr abstrakte Inhalte)</a:t>
            </a:r>
          </a:p>
          <a:p>
            <a:r>
              <a:rPr lang="de-DE" sz="2400" cap="none" dirty="0"/>
              <a:t>C1-C2: authentische Materialien, komplexere Geschichten/Alltagskommunikation, schnellere Rede, Fokus auf Detailverstehen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4728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05261-1C32-0F36-A060-9E74EC2F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Typische Aufgabenformate 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68775B-ED44-2B75-669C-1177D19B24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15417"/>
            <a:ext cx="10363826" cy="3746018"/>
          </a:xfrm>
        </p:spPr>
        <p:txBody>
          <a:bodyPr numCol="1">
            <a:normAutofit/>
          </a:bodyPr>
          <a:lstStyle/>
          <a:p>
            <a:r>
              <a:rPr lang="de-DE" sz="2400" cap="none" dirty="0"/>
              <a:t>verstehen von Hauptaussagen/Details</a:t>
            </a:r>
          </a:p>
          <a:p>
            <a:r>
              <a:rPr lang="de-DE" sz="2400" cap="none" dirty="0"/>
              <a:t>zusammenfassen in einfachen Sätzen/paraphrasieren</a:t>
            </a:r>
          </a:p>
          <a:p>
            <a:r>
              <a:rPr lang="de-DE" sz="2400" cap="none" dirty="0"/>
              <a:t>richtig/falsch, Multiple-Choice, Lückentexte (mit Tönen/Bildern)</a:t>
            </a:r>
          </a:p>
          <a:p>
            <a:r>
              <a:rPr lang="de-DE" sz="2400" cap="none" dirty="0"/>
              <a:t>Inferenzen aus Bildern oder kurzen Texten ziehen, Absicht des Sprechers erkennen</a:t>
            </a:r>
          </a:p>
          <a:p>
            <a:r>
              <a:rPr lang="de-DE" sz="2400" cap="none" dirty="0"/>
              <a:t>notieren von Schlüsselwörtern, Daten, Zahlen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3987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CB166-D625-B83F-2EBA-E8250879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Beobachtung/Bewertung des Hörverstehens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70CD42-314D-211A-841C-7087BFBE61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b="1" cap="none" dirty="0"/>
              <a:t>Quantitativ:</a:t>
            </a:r>
          </a:p>
          <a:p>
            <a:pPr marL="0" indent="0">
              <a:buNone/>
            </a:pPr>
            <a:r>
              <a:rPr lang="de-DE" sz="2400" cap="none" dirty="0" err="1"/>
              <a:t>Verstehensquoten</a:t>
            </a:r>
            <a:r>
              <a:rPr lang="de-DE" sz="2400" cap="none" dirty="0"/>
              <a:t>, Aufgabenlösungsarten</a:t>
            </a:r>
          </a:p>
          <a:p>
            <a:pPr marL="0" indent="0">
              <a:buNone/>
            </a:pPr>
            <a:endParaRPr lang="de-DE" sz="2400" cap="none" dirty="0"/>
          </a:p>
          <a:p>
            <a:pPr marL="0" indent="0">
              <a:buNone/>
            </a:pPr>
            <a:r>
              <a:rPr lang="de-DE" sz="2400" b="1" cap="none" dirty="0"/>
              <a:t>Qualitativ:</a:t>
            </a:r>
          </a:p>
          <a:p>
            <a:pPr marL="0" indent="0">
              <a:buNone/>
            </a:pPr>
            <a:r>
              <a:rPr lang="de-DE" sz="2400" b="1" cap="none" dirty="0"/>
              <a:t> </a:t>
            </a:r>
            <a:r>
              <a:rPr lang="de-DE" sz="2400" cap="none" dirty="0"/>
              <a:t>Struktur des Verstehens, Fähigkeit zur Detailerfassung, Fehlerarten (z. B. Verwechseln ähnlicher Wörter)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6825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4199-C9D5-9A39-8A1A-8E6C00E78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Inhaltliches Verstehen: </a:t>
            </a:r>
            <a:br>
              <a:rPr lang="de-DE" cap="none" dirty="0"/>
            </a:br>
            <a:r>
              <a:rPr lang="de-DE" cap="none" dirty="0"/>
              <a:t>Erfassen der gehörten Informationen und Zusammenhänge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21E85A8-6194-BCDA-CEA1-C65E910E41D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66517105"/>
              </p:ext>
            </p:extLst>
          </p:nvPr>
        </p:nvGraphicFramePr>
        <p:xfrm>
          <a:off x="1363315" y="2480085"/>
          <a:ext cx="9465369" cy="3424238"/>
        </p:xfrm>
        <a:graphic>
          <a:graphicData uri="http://schemas.openxmlformats.org/drawingml/2006/table">
            <a:tbl>
              <a:tblPr/>
              <a:tblGrid>
                <a:gridCol w="3155123">
                  <a:extLst>
                    <a:ext uri="{9D8B030D-6E8A-4147-A177-3AD203B41FA5}">
                      <a16:colId xmlns:a16="http://schemas.microsoft.com/office/drawing/2014/main" val="1869684363"/>
                    </a:ext>
                  </a:extLst>
                </a:gridCol>
                <a:gridCol w="3155123">
                  <a:extLst>
                    <a:ext uri="{9D8B030D-6E8A-4147-A177-3AD203B41FA5}">
                      <a16:colId xmlns:a16="http://schemas.microsoft.com/office/drawing/2014/main" val="913521560"/>
                    </a:ext>
                  </a:extLst>
                </a:gridCol>
                <a:gridCol w="3155123">
                  <a:extLst>
                    <a:ext uri="{9D8B030D-6E8A-4147-A177-3AD203B41FA5}">
                      <a16:colId xmlns:a16="http://schemas.microsoft.com/office/drawing/2014/main" val="967302197"/>
                    </a:ext>
                  </a:extLst>
                </a:gridCol>
              </a:tblGrid>
              <a:tr h="3340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dirty="0"/>
                        <a:t>Kriterium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/>
                        <a:t>Beschreibung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/>
                        <a:t>Beispielindikatoren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942781"/>
                  </a:ext>
                </a:extLst>
              </a:tr>
              <a:tr h="835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b="1"/>
                        <a:t>Globales Verstehen</a:t>
                      </a:r>
                      <a:endParaRPr lang="de-DE" sz="1600"/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dirty="0"/>
                        <a:t>Die Hauptaussage, das Thema oder der Zweck des Hörtexts wird verstanden.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dirty="0"/>
                        <a:t>Benennen, worum es im Text geht; Erkennen von Thema oder Situation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014943"/>
                  </a:ext>
                </a:extLst>
              </a:tr>
              <a:tr h="5846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b="1"/>
                        <a:t>Selektives Verstehen</a:t>
                      </a:r>
                      <a:endParaRPr lang="de-DE" sz="1600"/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/>
                        <a:t>Wichtige Informationen werden gezielt herausgehört.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dirty="0"/>
                        <a:t>Nennen/Erkennen von Namen, Zahlen, Orten, Zeiten oder Absichten 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165803"/>
                  </a:ext>
                </a:extLst>
              </a:tr>
              <a:tr h="835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b="1"/>
                        <a:t>Detailliertes Verstehen</a:t>
                      </a:r>
                      <a:endParaRPr lang="de-DE" sz="1600"/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/>
                        <a:t>Einzelinformationen werden korrekt erfasst und miteinander in Beziehung gesetzt.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dirty="0"/>
                        <a:t>Wiedergabe genauer Angaben (z. B. „Was kostet das?“ oder „Wer sagt das?“)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607903"/>
                  </a:ext>
                </a:extLst>
              </a:tr>
              <a:tr h="835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b="1" dirty="0"/>
                        <a:t>Inferenz/Schlussfolgerung</a:t>
                      </a:r>
                      <a:endParaRPr lang="de-DE" sz="1600" dirty="0"/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/>
                        <a:t>Unausgesprochene Informationen werden aus dem Kontext erschlossen.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600" dirty="0"/>
                        <a:t>Verstehen impliziter Bedeutungen oder Sprecherhaltungen</a:t>
                      </a:r>
                    </a:p>
                  </a:txBody>
                  <a:tcPr marL="83518" marR="83518" marT="41759" marB="417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055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710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22FE7-8D11-F043-B16D-94BCE875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49" y="558882"/>
            <a:ext cx="10903851" cy="1332831"/>
          </a:xfrm>
        </p:spPr>
        <p:txBody>
          <a:bodyPr>
            <a:normAutofit fontScale="90000"/>
          </a:bodyPr>
          <a:lstStyle/>
          <a:p>
            <a:r>
              <a:rPr lang="de-DE" cap="none" dirty="0"/>
              <a:t>Sprachliches Verstehen:</a:t>
            </a:r>
            <a:br>
              <a:rPr lang="de-DE" cap="none" dirty="0"/>
            </a:br>
            <a:r>
              <a:rPr lang="de-DE" cap="none" dirty="0"/>
              <a:t>Fähigkeit, sprachliche Mittel im Hörtext zu erkennen und zu deuten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9BAB7D0A-B55D-DCA0-F290-BBB1C5EA6A5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086203"/>
              </p:ext>
            </p:extLst>
          </p:nvPr>
        </p:nvGraphicFramePr>
        <p:xfrm>
          <a:off x="913775" y="2253006"/>
          <a:ext cx="10363200" cy="3559664"/>
        </p:xfrm>
        <a:graphic>
          <a:graphicData uri="http://schemas.openxmlformats.org/drawingml/2006/table">
            <a:tbl>
              <a:tblPr/>
              <a:tblGrid>
                <a:gridCol w="3454400">
                  <a:extLst>
                    <a:ext uri="{9D8B030D-6E8A-4147-A177-3AD203B41FA5}">
                      <a16:colId xmlns:a16="http://schemas.microsoft.com/office/drawing/2014/main" val="353515709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909768245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987839583"/>
                    </a:ext>
                  </a:extLst>
                </a:gridCol>
              </a:tblGrid>
              <a:tr h="4187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Kriterium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Beschreibung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Beispielindikatoren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246680"/>
                  </a:ext>
                </a:extLst>
              </a:tr>
              <a:tr h="1046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 dirty="0"/>
                        <a:t>Lexikalisches Verstehen</a:t>
                      </a:r>
                      <a:endParaRPr lang="de-D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Wortschatzkenntnisse reichen aus, um zentrale Begriffe zu erfassen.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Erkennen bekannter Wörter trotz unterschiedlicher Formen oder Akzente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512745"/>
                  </a:ext>
                </a:extLst>
              </a:tr>
              <a:tr h="1046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Grammatisches Verstehen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Satzstrukturen werden verstanden, um Sinnbeziehungen zu erkennen.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Erkennen der Subjekt–Verb–Objekt-Beziehungen, Tempus oder Modalität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957230"/>
                  </a:ext>
                </a:extLst>
              </a:tr>
              <a:tr h="1046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Phonologisches Verstehen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Lautliche und prosodische Merkmale werden erkannt.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Verstehen verschiedener Sprechgeschwindigkeiten/ Betonungen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502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339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93850-4E6A-9F3B-BAA1-519F7EF9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654950"/>
            <a:ext cx="10364451" cy="1596177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de-DE" altLang="de-DE" sz="3200" cap="none" dirty="0"/>
              <a:t>Strategisches Verstehen: </a:t>
            </a:r>
            <a:br>
              <a:rPr lang="de-DE" altLang="de-DE" sz="3200" cap="none" dirty="0"/>
            </a:br>
            <a:r>
              <a:rPr lang="de-DE" altLang="de-DE" sz="3200" cap="none" dirty="0"/>
              <a:t>Nutzung von Hörstrategien und Kontextwissen</a:t>
            </a:r>
            <a:endParaRPr lang="de-DE" sz="3200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36E62CB1-71D3-2B40-688A-42DA91C8096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48618017"/>
              </p:ext>
            </p:extLst>
          </p:nvPr>
        </p:nvGraphicFramePr>
        <p:xfrm>
          <a:off x="914400" y="2478881"/>
          <a:ext cx="10363200" cy="2926080"/>
        </p:xfrm>
        <a:graphic>
          <a:graphicData uri="http://schemas.openxmlformats.org/drawingml/2006/table">
            <a:tbl>
              <a:tblPr/>
              <a:tblGrid>
                <a:gridCol w="3454400">
                  <a:extLst>
                    <a:ext uri="{9D8B030D-6E8A-4147-A177-3AD203B41FA5}">
                      <a16:colId xmlns:a16="http://schemas.microsoft.com/office/drawing/2014/main" val="1248562854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4081420990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11274766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Kriterium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Beschreibung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Beispielindikatoren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169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Vorentlastung nutzen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Aktivierung von Vorwissen und Hypothesen zum 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Voraussagen über Inhalt anhand von Bildern oder Überschriften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249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Selektives Hören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Konzentration sich auf relevante Informationen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gezielt auf Stichwörter oder Signalwörter achten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113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Kompensationsstrategien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Nutzung von Kontext, Intonation und Weltwissen bei Verständnislücken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Sinngemäßes Verstehen, auch wenn einzelne Wörter fehlen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990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Selbstkontrolle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Überprüfung des eigenen Verstehens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nachfragen, erneutes Hören, Korrektur von Missverständnissen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84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146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2AF25-B273-7B80-B361-311E3BD1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de-DE" altLang="de-DE" sz="3200" cap="none" dirty="0">
                <a:latin typeface="Arial" panose="020B0604020202020204" pitchFamily="34" charset="0"/>
              </a:rPr>
              <a:t>Aufgabenbezogene Leistungsbewertung (Beispiel)</a:t>
            </a:r>
            <a:endParaRPr lang="de-DE" sz="3200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15383C2B-AC6B-6EB7-75B7-A6F097F1040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41471528"/>
              </p:ext>
            </p:extLst>
          </p:nvPr>
        </p:nvGraphicFramePr>
        <p:xfrm>
          <a:off x="914400" y="2661761"/>
          <a:ext cx="10363200" cy="2834640"/>
        </p:xfrm>
        <a:graphic>
          <a:graphicData uri="http://schemas.openxmlformats.org/drawingml/2006/table">
            <a:tbl>
              <a:tblPr/>
              <a:tblGrid>
                <a:gridCol w="3454400">
                  <a:extLst>
                    <a:ext uri="{9D8B030D-6E8A-4147-A177-3AD203B41FA5}">
                      <a16:colId xmlns:a16="http://schemas.microsoft.com/office/drawing/2014/main" val="1384300138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264387904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566985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Kriterium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Beschreibung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/>
                        <a:t>Beispielindikatoren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8648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Aufgabenbewältigung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Erfüllung der Aufgabe entsprechend der Anforderung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richtige Antworten, Wählen passende Optionen, korrekte Zuordnung von Aussagen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571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Genauigkeit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präzise Wiedergabe von Informationen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Vermeidung von Missverständnissen oder Angabe falschen Details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445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b="1"/>
                        <a:t>Sprachliche Wiedergabe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sinngemäße Zusammenfassung/mündliches Wiedergeben des Gehörten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dirty="0"/>
                        <a:t>verständliches Nacherzählen der Hauptaussage/des Themas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1745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8308707-2D16-5E9C-F652-3E903ACC3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3561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81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488F1-8E5E-C9AD-D320-CF4C856D7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Didaktisch-methodische Konsequenzen</a:t>
            </a:r>
            <a:br>
              <a:rPr lang="de-DE" cap="none" dirty="0"/>
            </a:br>
            <a:endParaRPr lang="de-DE" cap="non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02B02C-ED73-EDFF-9301-826ACE76CB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sz="2400" cap="none" dirty="0"/>
              <a:t>normgerechte Aussprache/langsam sprechen/ klare Artikulation/Pausen nutzen</a:t>
            </a:r>
          </a:p>
          <a:p>
            <a:r>
              <a:rPr lang="de-DE" sz="2400" cap="none" dirty="0"/>
              <a:t>viele visuelle Hinweise und Gesten integrieren</a:t>
            </a:r>
          </a:p>
          <a:p>
            <a:r>
              <a:rPr lang="de-DE" sz="2400" cap="none" dirty="0"/>
              <a:t>Schwierigkeiten auf Grund von L1 kennen und bestimmte Laute/Lautverbindungen gezielt üben</a:t>
            </a:r>
          </a:p>
          <a:p>
            <a:r>
              <a:rPr lang="de-DE" sz="2400" cap="none" dirty="0"/>
              <a:t>kurze, häufige Hörabschnitte statt langer Passagen</a:t>
            </a:r>
          </a:p>
          <a:p>
            <a:r>
              <a:rPr lang="de-DE" sz="2400" cap="none" dirty="0"/>
              <a:t>Wiederholung über verschiedene Formate (hören, sehen, sprechen)</a:t>
            </a:r>
          </a:p>
          <a:p>
            <a:r>
              <a:rPr lang="de-DE" sz="2400" cap="none" dirty="0"/>
              <a:t>Übungen zur Schulung des Hörverstehens (vor dem/während des/nach dem Hören)</a:t>
            </a:r>
          </a:p>
          <a:p>
            <a:r>
              <a:rPr lang="de-DE" sz="2400" cap="none" dirty="0"/>
              <a:t>positive Fehlerkultur fördern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5772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E2219-60FE-AE5D-41A8-92D4658A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D30AB28-40E8-9090-30DE-FA0EFF8C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25" y="2561112"/>
            <a:ext cx="10560000" cy="4012786"/>
          </a:xfrm>
        </p:spPr>
        <p:txBody>
          <a:bodyPr/>
          <a:lstStyle/>
          <a:p>
            <a:pPr marL="0" indent="0" algn="ctr">
              <a:buNone/>
            </a:pPr>
            <a:r>
              <a:rPr lang="de-DE" b="1" cap="none" dirty="0"/>
              <a:t>„In einer Minute werden ca. 120 - 180 Wörter gesprochen.“ </a:t>
            </a:r>
            <a:r>
              <a:rPr lang="de-DE" sz="1200" cap="none" dirty="0"/>
              <a:t>(</a:t>
            </a:r>
            <a:r>
              <a:rPr lang="de-DE" sz="1200" cap="none" dirty="0" err="1"/>
              <a:t>Apeltauer</a:t>
            </a:r>
            <a:r>
              <a:rPr lang="de-DE" sz="1200" cap="none" dirty="0"/>
              <a:t>, 2014. S.249)</a:t>
            </a:r>
          </a:p>
          <a:p>
            <a:pPr marL="0" indent="0" algn="ctr">
              <a:buNone/>
            </a:pPr>
            <a:endParaRPr lang="de-DE" sz="1200" cap="none" dirty="0"/>
          </a:p>
          <a:p>
            <a:pPr marL="0" indent="0" algn="ctr">
              <a:buNone/>
            </a:pPr>
            <a:endParaRPr lang="de-DE" sz="1200" dirty="0"/>
          </a:p>
          <a:p>
            <a:pPr marL="0" indent="0" algn="ctr">
              <a:buNone/>
            </a:pPr>
            <a:endParaRPr lang="de-DE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cap="none" dirty="0"/>
              <a:t>Sprachsensible Lehrkräfte variieren ihr Sprechtempo und verdeutlichen durch Sprechpausen Wort- und Satzgrenzen.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30409A-D372-7630-7562-26334874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Seien Sie sprachsensible Lehrkräfte.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664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Übung 3: Wasser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913149" y="2815376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cap="none" dirty="0"/>
              <a:t>Das Design dieser PPT ist nicht zufällig gewählt. Wasser (-tropfen) können </a:t>
            </a:r>
            <a:r>
              <a:rPr lang="de-DE" sz="2400" cap="none" dirty="0" err="1"/>
              <a:t>gaaaaaanz</a:t>
            </a:r>
            <a:r>
              <a:rPr lang="de-DE" sz="2400" cap="none" dirty="0"/>
              <a:t> unterschiedliche Geräusche machen. </a:t>
            </a:r>
          </a:p>
          <a:p>
            <a:pPr marL="0" indent="0">
              <a:buNone/>
            </a:pPr>
            <a:endParaRPr lang="de-DE" sz="2400" cap="none" dirty="0"/>
          </a:p>
          <a:p>
            <a:pPr marL="0" indent="0">
              <a:buNone/>
            </a:pPr>
            <a:r>
              <a:rPr lang="de-DE" sz="2400" cap="none" dirty="0"/>
              <a:t>Sammeln Sie, was das „Hörerinnerungsvermögen“ hergibt.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1FD5CB9-A026-2F38-AE97-48944C418F77}"/>
              </a:ext>
            </a:extLst>
          </p:cNvPr>
          <p:cNvSpPr/>
          <p:nvPr/>
        </p:nvSpPr>
        <p:spPr>
          <a:xfrm>
            <a:off x="8299174" y="924764"/>
            <a:ext cx="3773215" cy="11624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</a:rPr>
              <a:t>Wie kann Wortschatzarbeit integriert werden?</a:t>
            </a:r>
          </a:p>
        </p:txBody>
      </p:sp>
    </p:spTree>
    <p:extLst>
      <p:ext uri="{BB962C8B-B14F-4D97-AF65-F5344CB8AC3E}">
        <p14:creationId xmlns:p14="http://schemas.microsoft.com/office/powerpoint/2010/main" val="18472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9E153-D68B-455E-8AE8-93D9B0A2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75" y="894593"/>
            <a:ext cx="10364451" cy="1005919"/>
          </a:xfrm>
        </p:spPr>
        <p:txBody>
          <a:bodyPr>
            <a:normAutofit fontScale="90000"/>
          </a:bodyPr>
          <a:lstStyle/>
          <a:p>
            <a:r>
              <a:rPr lang="de-DE" cap="none" dirty="0"/>
              <a:t>Stärkung des Kompetenzbereichs Hörverstehen und Sprechen</a:t>
            </a:r>
          </a:p>
        </p:txBody>
      </p:sp>
      <p:sp>
        <p:nvSpPr>
          <p:cNvPr id="5" name="Rechteck 4"/>
          <p:cNvSpPr/>
          <p:nvPr/>
        </p:nvSpPr>
        <p:spPr>
          <a:xfrm>
            <a:off x="1792844" y="2192153"/>
            <a:ext cx="8458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/>
              <a:t>„Alles, was wir hören, ist eine Meinung, keine Tatsache. </a:t>
            </a:r>
          </a:p>
          <a:p>
            <a:pPr algn="ctr"/>
            <a:r>
              <a:rPr lang="de-DE" b="1" dirty="0"/>
              <a:t>              Alles, was wir sehen, ist eine Perspektive, nicht die Wahrheit.“</a:t>
            </a:r>
            <a:r>
              <a:rPr lang="de-DE" dirty="0"/>
              <a:t>		       </a:t>
            </a:r>
          </a:p>
          <a:p>
            <a:pPr algn="ctr"/>
            <a:r>
              <a:rPr lang="de-DE" dirty="0"/>
              <a:t> </a:t>
            </a:r>
            <a:r>
              <a:rPr lang="de-DE" sz="1400" dirty="0"/>
              <a:t> (Marc Aurelius)</a:t>
            </a:r>
          </a:p>
        </p:txBody>
      </p:sp>
      <p:sp>
        <p:nvSpPr>
          <p:cNvPr id="6" name="Rechteck 5"/>
          <p:cNvSpPr/>
          <p:nvPr/>
        </p:nvSpPr>
        <p:spPr>
          <a:xfrm>
            <a:off x="3145901" y="334999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r>
              <a:rPr lang="de-DE" b="1" dirty="0" err="1"/>
              <a:t>Nasreddin</a:t>
            </a:r>
            <a:r>
              <a:rPr lang="de-DE" b="1" dirty="0"/>
              <a:t> Hodscha will auf dem Markt einen Truthahn verkaufen und stellt sich neben den Besitzer eines Papageis, der für sein Tier zehn Pfund verlangt. </a:t>
            </a:r>
          </a:p>
          <a:p>
            <a:r>
              <a:rPr lang="de-DE" b="1" dirty="0"/>
              <a:t>Der erste Interessent schreit: „Bist du wahnsinnig? Der Papagei dort kann sprechen und kostet zehn Pfund, und du verlangst zwanzig?" – „Mein Truthahn kann mehr als sprechen", erwidert der Hodscha. „Er kann zuhören."</a:t>
            </a:r>
          </a:p>
          <a:p>
            <a:r>
              <a:rPr lang="de-DE" dirty="0"/>
              <a:t>   </a:t>
            </a:r>
          </a:p>
          <a:p>
            <a:pPr algn="ctr"/>
            <a:r>
              <a:rPr lang="de-DE" sz="1400" dirty="0"/>
              <a:t> (aus Persien)</a:t>
            </a:r>
          </a:p>
          <a:p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58F42FE-FCB1-01DF-D4E2-55A3C4ECA823}"/>
              </a:ext>
            </a:extLst>
          </p:cNvPr>
          <p:cNvSpPr txBox="1">
            <a:spLocks/>
          </p:cNvSpPr>
          <p:nvPr/>
        </p:nvSpPr>
        <p:spPr>
          <a:xfrm>
            <a:off x="987832" y="188374"/>
            <a:ext cx="10363200" cy="1595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cap="none" dirty="0"/>
              <a:t>Das Ziel für heute:</a:t>
            </a:r>
          </a:p>
        </p:txBody>
      </p:sp>
    </p:spTree>
    <p:extLst>
      <p:ext uri="{BB962C8B-B14F-4D97-AF65-F5344CB8AC3E}">
        <p14:creationId xmlns:p14="http://schemas.microsoft.com/office/powerpoint/2010/main" val="3992886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BE0D76-B256-C248-8DC4-554B5B88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Baustein 4</a:t>
            </a:r>
            <a:br>
              <a:rPr lang="de-DE" cap="none" dirty="0"/>
            </a:br>
            <a:r>
              <a:rPr lang="de-DE" cap="none" dirty="0"/>
              <a:t>Was steht in den curricularen Anforderungen DaZ?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D93A34-2D83-BEDD-0E9B-640C90F54D7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cap="none" dirty="0"/>
              <a:t>Vorbereitende Aufgabe: </a:t>
            </a:r>
          </a:p>
          <a:p>
            <a:pPr marL="0" indent="0">
              <a:buNone/>
            </a:pPr>
            <a:r>
              <a:rPr lang="de-DE" sz="1200" cap="none" dirty="0"/>
              <a:t>Lesen Sie die Seiten 25-27 (Kompetenzbereich 2: Hörverstehen und Sprechen) in den curricularen Anforderungen DaZ.</a:t>
            </a:r>
          </a:p>
          <a:p>
            <a:pPr marL="0" indent="0">
              <a:buNone/>
            </a:pPr>
            <a:r>
              <a:rPr lang="de-DE" sz="1200" cap="none" dirty="0"/>
              <a:t>Stellen Sie wesentliche Aussagen in einer Übersicht zusammen. (Tabelle/Mindmap/Cluster/…)</a:t>
            </a:r>
          </a:p>
          <a:p>
            <a:pPr marL="0" indent="0">
              <a:buNone/>
            </a:pPr>
            <a:r>
              <a:rPr lang="de-DE" cap="none" dirty="0"/>
              <a:t>Überlegen und diskutieren Sie:</a:t>
            </a:r>
          </a:p>
          <a:p>
            <a:r>
              <a:rPr lang="de-DE" cap="none" dirty="0"/>
              <a:t>Welche Inhalte aus den curricularen Anforderungen DaZ finden sich in den heute besprochenen Inhalten wieder?</a:t>
            </a:r>
          </a:p>
          <a:p>
            <a:r>
              <a:rPr lang="de-DE" cap="none" dirty="0"/>
              <a:t>Geben und Erläutern Sie mindestens drei Beispiele.</a:t>
            </a:r>
          </a:p>
          <a:p>
            <a:r>
              <a:rPr lang="de-DE" cap="none" dirty="0"/>
              <a:t>Welche Schlussfolgerungen ziehen Sie für Ihren Unterricht?</a:t>
            </a:r>
          </a:p>
        </p:txBody>
      </p:sp>
    </p:spTree>
    <p:extLst>
      <p:ext uri="{BB962C8B-B14F-4D97-AF65-F5344CB8AC3E}">
        <p14:creationId xmlns:p14="http://schemas.microsoft.com/office/powerpoint/2010/main" val="3944882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53" y="446394"/>
            <a:ext cx="6779031" cy="610382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17437" y="6550223"/>
            <a:ext cx="8927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aus: Becker, Susanne: Hörkompetenz. Deutsch 5-10, Heft 1/2004, S. 17.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097316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37F6A-BDD6-496F-BB9E-FEFA9F76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Übung 3a: </a:t>
            </a:r>
            <a:r>
              <a:rPr lang="de-DE" cap="none" dirty="0" err="1"/>
              <a:t>Geräuschegeschichte</a:t>
            </a:r>
            <a:endParaRPr lang="de-DE" cap="non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2B02D4-91AD-4752-9509-1A8782EFD3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cap="none" dirty="0"/>
              <a:t>Hören Sie genau hin! 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cap="none" dirty="0"/>
          </a:p>
          <a:p>
            <a:pPr marL="0" indent="0">
              <a:buNone/>
            </a:pPr>
            <a:r>
              <a:rPr lang="de-DE" sz="2400" cap="none" dirty="0"/>
              <a:t>Notieren Sie: </a:t>
            </a:r>
          </a:p>
          <a:p>
            <a:pPr marL="0" indent="0">
              <a:buNone/>
            </a:pPr>
            <a:r>
              <a:rPr lang="de-DE" sz="2400" cap="none" dirty="0"/>
              <a:t>Was geht mir durch den Kopf? (Geräusche identifizieren und mit Assoziationen verknüpfen)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97" y="2367092"/>
            <a:ext cx="1097726" cy="13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7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75" y="59969"/>
            <a:ext cx="10364451" cy="1291159"/>
          </a:xfrm>
        </p:spPr>
        <p:txBody>
          <a:bodyPr/>
          <a:lstStyle/>
          <a:p>
            <a:r>
              <a:rPr lang="de-DE" cap="none" dirty="0"/>
              <a:t>Was </a:t>
            </a:r>
            <a:r>
              <a:rPr lang="de-DE" cap="none" dirty="0" err="1"/>
              <a:t>geräuschelt</a:t>
            </a:r>
            <a:r>
              <a:rPr lang="de-DE" cap="none" dirty="0"/>
              <a:t> denn da?</a:t>
            </a:r>
          </a:p>
        </p:txBody>
      </p:sp>
      <p:pic>
        <p:nvPicPr>
          <p:cNvPr id="5" name="22 Titelnummer 22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89075" y="1604963"/>
            <a:ext cx="609600" cy="609600"/>
          </a:xfrm>
        </p:spPr>
      </p:pic>
      <p:pic>
        <p:nvPicPr>
          <p:cNvPr id="6" name="23 Titelnummer 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721815" y="1605094"/>
            <a:ext cx="609600" cy="609600"/>
          </a:xfrm>
          <a:prstGeom prst="rect">
            <a:avLst/>
          </a:prstGeom>
        </p:spPr>
      </p:pic>
      <p:pic>
        <p:nvPicPr>
          <p:cNvPr id="7" name="24 Titelnummer 2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80608" y="1605094"/>
            <a:ext cx="609600" cy="609600"/>
          </a:xfrm>
          <a:prstGeom prst="rect">
            <a:avLst/>
          </a:prstGeom>
        </p:spPr>
      </p:pic>
      <p:pic>
        <p:nvPicPr>
          <p:cNvPr id="8" name="25 Titelnummer 2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16676" y="3134584"/>
            <a:ext cx="609600" cy="609600"/>
          </a:xfrm>
          <a:prstGeom prst="rect">
            <a:avLst/>
          </a:prstGeom>
        </p:spPr>
      </p:pic>
      <p:pic>
        <p:nvPicPr>
          <p:cNvPr id="9" name="26 Titelnummer 2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738987" y="3034048"/>
            <a:ext cx="609600" cy="609600"/>
          </a:xfrm>
          <a:prstGeom prst="rect">
            <a:avLst/>
          </a:prstGeom>
        </p:spPr>
      </p:pic>
      <p:pic>
        <p:nvPicPr>
          <p:cNvPr id="10" name="27 Titelnummer 27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026954" y="2896471"/>
            <a:ext cx="609600" cy="609600"/>
          </a:xfrm>
          <a:prstGeom prst="rect">
            <a:avLst/>
          </a:prstGeom>
        </p:spPr>
      </p:pic>
      <p:pic>
        <p:nvPicPr>
          <p:cNvPr id="11" name="28 Titelnummer 2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16676" y="4628657"/>
            <a:ext cx="609600" cy="609600"/>
          </a:xfrm>
          <a:prstGeom prst="rect">
            <a:avLst/>
          </a:prstGeom>
        </p:spPr>
      </p:pic>
      <p:pic>
        <p:nvPicPr>
          <p:cNvPr id="12" name="29 Titelnummer 2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738987" y="4798454"/>
            <a:ext cx="609600" cy="609600"/>
          </a:xfrm>
          <a:prstGeom prst="rect">
            <a:avLst/>
          </a:prstGeom>
        </p:spPr>
      </p:pic>
      <p:pic>
        <p:nvPicPr>
          <p:cNvPr id="13" name="30 Titelnummer 3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513681" y="4773121"/>
            <a:ext cx="609600" cy="609600"/>
          </a:xfrm>
          <a:prstGeom prst="rect">
            <a:avLst/>
          </a:prstGeom>
        </p:spPr>
      </p:pic>
      <p:pic>
        <p:nvPicPr>
          <p:cNvPr id="14" name="31 Titelnummer 31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668626" y="4837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7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4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7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4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4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4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022956" y="1507283"/>
            <a:ext cx="10363826" cy="3424107"/>
          </a:xfrm>
        </p:spPr>
        <p:txBody>
          <a:bodyPr/>
          <a:lstStyle/>
          <a:p>
            <a:r>
              <a:rPr lang="de-DE" sz="2400" cap="none" dirty="0"/>
              <a:t>Schreiben Sie nun zu den gehörten Geräuschen eine Geschichte in drei Sätzen.</a:t>
            </a:r>
          </a:p>
          <a:p>
            <a:r>
              <a:rPr lang="de-DE" sz="2400" cap="none" dirty="0"/>
              <a:t>Lesen Sie Ihre Geschichte vor und lassen Sie die Gruppe eine passende Überschrift finden.</a:t>
            </a:r>
          </a:p>
          <a:p>
            <a:pPr marL="0" indent="0">
              <a:buNone/>
            </a:pPr>
            <a:endParaRPr lang="de-DE" sz="2400" cap="none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400" cap="none" dirty="0"/>
              <a:t>Tauglichkeit für den DaZ-Unterricht?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823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35" y="553414"/>
            <a:ext cx="5946267" cy="5902657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EF8EA44-8153-53B9-5428-D44B9F73A153}"/>
              </a:ext>
            </a:extLst>
          </p:cNvPr>
          <p:cNvSpPr/>
          <p:nvPr/>
        </p:nvSpPr>
        <p:spPr>
          <a:xfrm>
            <a:off x="7071502" y="877025"/>
            <a:ext cx="4563566" cy="24028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</a:rPr>
              <a:t>An welcher Stelle der Übung würden Sie dieses Bild einsetzen?</a:t>
            </a:r>
          </a:p>
          <a:p>
            <a:endParaRPr lang="de-DE" sz="2000" dirty="0">
              <a:solidFill>
                <a:schemeClr val="tx1"/>
              </a:solidFill>
            </a:endParaRPr>
          </a:p>
          <a:p>
            <a:r>
              <a:rPr lang="de-DE" sz="2000" dirty="0">
                <a:solidFill>
                  <a:schemeClr val="tx1"/>
                </a:solidFill>
              </a:rPr>
              <a:t>Wie kann Wortschatzarbeit integriert werden?</a:t>
            </a:r>
          </a:p>
        </p:txBody>
      </p:sp>
    </p:spTree>
    <p:extLst>
      <p:ext uri="{BB962C8B-B14F-4D97-AF65-F5344CB8AC3E}">
        <p14:creationId xmlns:p14="http://schemas.microsoft.com/office/powerpoint/2010/main" val="15250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74" y="235060"/>
            <a:ext cx="10364451" cy="959560"/>
          </a:xfrm>
        </p:spPr>
        <p:txBody>
          <a:bodyPr/>
          <a:lstStyle/>
          <a:p>
            <a:r>
              <a:rPr lang="de-DE" cap="none" dirty="0"/>
              <a:t>Übung 4 : </a:t>
            </a:r>
            <a:r>
              <a:rPr lang="de-DE" cap="none" dirty="0" err="1"/>
              <a:t>Höralarm</a:t>
            </a:r>
            <a:endParaRPr lang="de-DE" cap="non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310245" y="1548581"/>
            <a:ext cx="6889857" cy="45560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335" y="1194620"/>
            <a:ext cx="3048000" cy="19431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7C96221-4187-231B-489A-FCC982340A60}"/>
              </a:ext>
            </a:extLst>
          </p:cNvPr>
          <p:cNvSpPr txBox="1"/>
          <p:nvPr/>
        </p:nvSpPr>
        <p:spPr>
          <a:xfrm>
            <a:off x="671660" y="6407486"/>
            <a:ext cx="10489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aus: Gugger, Rebecca und Röthlisberger, Simon: Der Wortschatz. </a:t>
            </a:r>
            <a:r>
              <a:rPr lang="de-DE" dirty="0" err="1"/>
              <a:t>NordSüdverlag</a:t>
            </a:r>
            <a:r>
              <a:rPr lang="de-DE" baseline="0" dirty="0"/>
              <a:t> 2024. Begleitmaterial S. 17.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2787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Exkurs: Zuhören beobachten, unterstützen, reflektieren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cap="none" dirty="0"/>
              <a:t>Wählen Sie eine der Karteikarten 1-7.</a:t>
            </a:r>
          </a:p>
          <a:p>
            <a:pPr marL="0" indent="0">
              <a:buNone/>
            </a:pPr>
            <a:r>
              <a:rPr lang="de-DE" cap="none" dirty="0"/>
              <a:t>Diskutieren Sie mit einer Partnerin/einem Partner die Hinweise und Anregungen auf Ihrer Karteikarte:</a:t>
            </a:r>
          </a:p>
          <a:p>
            <a:r>
              <a:rPr lang="de-DE" cap="none" dirty="0"/>
              <a:t>Praktikabilität für den Unterricht?</a:t>
            </a:r>
          </a:p>
          <a:p>
            <a:r>
              <a:rPr lang="de-DE" cap="none" dirty="0"/>
              <a:t>Erkenntnisse?</a:t>
            </a:r>
          </a:p>
          <a:p>
            <a:r>
              <a:rPr lang="de-DE" cap="none" dirty="0"/>
              <a:t>Tipps und Ergänzungen?</a:t>
            </a:r>
          </a:p>
          <a:p>
            <a:r>
              <a:rPr lang="de-DE" cap="none" dirty="0"/>
              <a:t>…?</a:t>
            </a:r>
          </a:p>
          <a:p>
            <a:endParaRPr lang="de-DE" cap="none" dirty="0"/>
          </a:p>
          <a:p>
            <a:pPr marL="0" indent="0">
              <a:buNone/>
            </a:pPr>
            <a:r>
              <a:rPr lang="de-DE" cap="none" dirty="0"/>
              <a:t>Zeit: 10 Minuten</a:t>
            </a:r>
          </a:p>
          <a:p>
            <a:endParaRPr lang="de-DE" cap="none" dirty="0"/>
          </a:p>
          <a:p>
            <a:endParaRPr lang="de-DE" cap="none" dirty="0"/>
          </a:p>
          <a:p>
            <a:pPr marL="0" indent="0">
              <a:buNone/>
            </a:pP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1426979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7D5CF42-CC47-DD5B-0E5E-65824018B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741" y="480767"/>
            <a:ext cx="8348160" cy="578805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7E373E2-FD65-2538-DEFC-9B4FAD4DF161}"/>
              </a:ext>
            </a:extLst>
          </p:cNvPr>
          <p:cNvSpPr txBox="1"/>
          <p:nvPr/>
        </p:nvSpPr>
        <p:spPr>
          <a:xfrm>
            <a:off x="735291" y="6377233"/>
            <a:ext cx="10972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none" strike="noStrike" baseline="0" dirty="0" err="1">
                <a:latin typeface="SourceSansPro-Regular"/>
              </a:rPr>
              <a:t>Karteikarte</a:t>
            </a:r>
            <a:r>
              <a:rPr lang="it-IT" sz="1400" b="0" i="0" u="none" strike="noStrike" baseline="0" dirty="0">
                <a:latin typeface="SourceSansPro-Regular"/>
              </a:rPr>
              <a:t> 8 </a:t>
            </a:r>
            <a:r>
              <a:rPr lang="it-IT" sz="1400" b="0" i="0" u="none" strike="noStrike" baseline="0" dirty="0" err="1">
                <a:latin typeface="SourceSansPro-Regular"/>
              </a:rPr>
              <a:t>aus</a:t>
            </a:r>
            <a:r>
              <a:rPr lang="it-IT" sz="1400" b="0" i="0" u="none" strike="noStrike" baseline="0" dirty="0">
                <a:latin typeface="SourceSansPro-Regular"/>
              </a:rPr>
              <a:t>: </a:t>
            </a:r>
            <a:r>
              <a:rPr lang="it-IT" sz="1400" b="0" i="0" u="none" strike="noStrike" baseline="0" dirty="0" err="1">
                <a:latin typeface="SourceSansPro-Regular"/>
              </a:rPr>
              <a:t>Fornol</a:t>
            </a:r>
            <a:r>
              <a:rPr lang="it-IT" sz="1400" b="0" i="0" u="none" strike="noStrike" baseline="0" dirty="0">
                <a:latin typeface="SourceSansPro-Regular"/>
              </a:rPr>
              <a:t>, Sarah und</a:t>
            </a:r>
            <a:r>
              <a:rPr lang="it-IT" sz="1400" dirty="0">
                <a:latin typeface="SourceSansPro-Regular"/>
              </a:rPr>
              <a:t> </a:t>
            </a:r>
            <a:r>
              <a:rPr lang="it-IT" sz="1400" dirty="0" err="1">
                <a:latin typeface="SourceSansPro-Regular"/>
              </a:rPr>
              <a:t>Rathmann</a:t>
            </a:r>
            <a:r>
              <a:rPr lang="it-IT" sz="1400" b="0" i="0" u="none" strike="noStrike" baseline="0" dirty="0">
                <a:latin typeface="SourceSansPro-Regular"/>
              </a:rPr>
              <a:t>: </a:t>
            </a:r>
            <a:r>
              <a:rPr lang="it-IT" sz="1400" b="0" i="0" u="none" strike="noStrike" baseline="0" dirty="0" err="1">
                <a:latin typeface="SourceSansPro-Regular"/>
              </a:rPr>
              <a:t>Kartei</a:t>
            </a:r>
            <a:r>
              <a:rPr lang="it-IT" sz="1400" b="0" i="0" u="none" strike="noStrike" baseline="0" dirty="0">
                <a:latin typeface="SourceSansPro-Regular"/>
              </a:rPr>
              <a:t> </a:t>
            </a:r>
            <a:r>
              <a:rPr lang="it-IT" sz="1400" b="0" i="0" u="none" strike="noStrike" baseline="0" dirty="0" err="1">
                <a:latin typeface="SourceSansPro-Regular"/>
              </a:rPr>
              <a:t>Zuhören</a:t>
            </a:r>
            <a:r>
              <a:rPr lang="it-IT" sz="1400" b="0" i="0" u="none" strike="noStrike" baseline="0" dirty="0">
                <a:latin typeface="SourceSansPro-Regular"/>
              </a:rPr>
              <a:t>, </a:t>
            </a:r>
            <a:r>
              <a:rPr lang="it-IT" sz="1400" b="0" i="0" u="none" strike="noStrike" baseline="0" dirty="0" err="1">
                <a:latin typeface="SourceSansPro-Regular"/>
              </a:rPr>
              <a:t>beobachten</a:t>
            </a:r>
            <a:r>
              <a:rPr lang="it-IT" sz="1400" b="0" i="0" u="none" strike="noStrike" baseline="0" dirty="0">
                <a:latin typeface="SourceSansPro-Regular"/>
              </a:rPr>
              <a:t>, </a:t>
            </a:r>
            <a:r>
              <a:rPr lang="it-IT" sz="1400" b="0" i="0" u="none" strike="noStrike" baseline="0" dirty="0" err="1">
                <a:latin typeface="SourceSansPro-Regular"/>
              </a:rPr>
              <a:t>unterstützen</a:t>
            </a:r>
            <a:r>
              <a:rPr lang="it-IT" sz="1400" dirty="0">
                <a:latin typeface="SourceSansPro-Regular"/>
              </a:rPr>
              <a:t>, </a:t>
            </a:r>
            <a:r>
              <a:rPr lang="it-IT" sz="1400" dirty="0" err="1">
                <a:latin typeface="SourceSansPro-Regular"/>
              </a:rPr>
              <a:t>reflektieren</a:t>
            </a:r>
            <a:r>
              <a:rPr lang="it-IT" sz="1400" dirty="0">
                <a:latin typeface="SourceSansPro-Regular"/>
              </a:rPr>
              <a:t>. in: </a:t>
            </a:r>
            <a:r>
              <a:rPr lang="it-IT" sz="1400" dirty="0" err="1">
                <a:latin typeface="SourceSansPro-Regular"/>
              </a:rPr>
              <a:t>Grundschule</a:t>
            </a:r>
            <a:r>
              <a:rPr lang="it-IT" sz="1400" dirty="0">
                <a:latin typeface="SourceSansPro-Regular"/>
              </a:rPr>
              <a:t> Deutsch, </a:t>
            </a:r>
            <a:r>
              <a:rPr lang="it-IT" sz="1400" dirty="0" err="1">
                <a:latin typeface="SourceSansPro-Regular"/>
              </a:rPr>
              <a:t>Heft</a:t>
            </a:r>
            <a:r>
              <a:rPr lang="it-IT" sz="1400" dirty="0">
                <a:latin typeface="SourceSansPro-Regular"/>
              </a:rPr>
              <a:t> 80/23.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73986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CE2FAF9-D51E-7822-1457-C14B1E279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64" y="263951"/>
            <a:ext cx="8102051" cy="583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45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6000" y="2306588"/>
            <a:ext cx="10560000" cy="4012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cap="none" dirty="0"/>
              <a:t>Schwerpunkte</a:t>
            </a:r>
          </a:p>
          <a:p>
            <a:r>
              <a:rPr lang="de-DE" cap="none" dirty="0"/>
              <a:t>Hörverstehen im Zweitspracherwerb: Theoretische Hintergründe und Konsequenzen für den DaZ-Unterricht</a:t>
            </a:r>
          </a:p>
          <a:p>
            <a:r>
              <a:rPr lang="de-DE" cap="none" dirty="0"/>
              <a:t>Methoden zur Förderung der Hör- und Sprechfertigkeit im DaZ-Unterricht</a:t>
            </a:r>
          </a:p>
          <a:p>
            <a:r>
              <a:rPr lang="de-DE" cap="none" dirty="0"/>
              <a:t>Höraufgaben erproben und bewerten</a:t>
            </a:r>
          </a:p>
          <a:p>
            <a:pPr lvl="0"/>
            <a:r>
              <a:rPr lang="de-DE" cap="none" dirty="0"/>
              <a:t>das didaktische Phasenmodell zum monologischen Hörverstehen (vor/während/nach dem Hören)</a:t>
            </a:r>
          </a:p>
          <a:p>
            <a:r>
              <a:rPr lang="de-DE" cap="none" dirty="0"/>
              <a:t>Erste Unterrichtsideen zum Schwerpunkt des Moduls entwickeln</a:t>
            </a:r>
            <a:endParaRPr lang="de-DE" cap="non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… und hier noch einmal etwas detaillierter</a:t>
            </a:r>
          </a:p>
        </p:txBody>
      </p:sp>
    </p:spTree>
    <p:extLst>
      <p:ext uri="{BB962C8B-B14F-4D97-AF65-F5344CB8AC3E}">
        <p14:creationId xmlns:p14="http://schemas.microsoft.com/office/powerpoint/2010/main" val="3292657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94C76A5-B13E-47FA-81C1-72AE78E6B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7" y="100381"/>
            <a:ext cx="6291757" cy="591171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9F17590-21B7-8CCC-1F6C-9970EF5CF441}"/>
              </a:ext>
            </a:extLst>
          </p:cNvPr>
          <p:cNvSpPr txBox="1"/>
          <p:nvPr/>
        </p:nvSpPr>
        <p:spPr>
          <a:xfrm>
            <a:off x="1536344" y="6388287"/>
            <a:ext cx="966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aus: Imhof, Margarete: Schlüsselkompetenz Zuhören. in: Grundschule Deutsch 52/2016, S. 12.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BBEED23-3916-F82F-CC9C-8FF0872D72E2}"/>
              </a:ext>
            </a:extLst>
          </p:cNvPr>
          <p:cNvSpPr/>
          <p:nvPr/>
        </p:nvSpPr>
        <p:spPr>
          <a:xfrm>
            <a:off x="7569724" y="877025"/>
            <a:ext cx="4065344" cy="18378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Welche konkreten Ideen haben Sie zu einzelnen Aspekten?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Immer her damit!</a:t>
            </a:r>
          </a:p>
        </p:txBody>
      </p:sp>
    </p:spTree>
    <p:extLst>
      <p:ext uri="{BB962C8B-B14F-4D97-AF65-F5344CB8AC3E}">
        <p14:creationId xmlns:p14="http://schemas.microsoft.com/office/powerpoint/2010/main" val="423005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Mittagspause</a:t>
            </a:r>
          </a:p>
        </p:txBody>
      </p:sp>
      <p:pic>
        <p:nvPicPr>
          <p:cNvPr id="6" name="92263179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7734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147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Zurückspulen und in die </a:t>
            </a:r>
            <a:r>
              <a:rPr lang="de-DE" cap="none"/>
              <a:t>unmittelbare Vergangenheit hören…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cap="none" dirty="0"/>
              <a:t>Erinnern Sie sich an den heutigen Vormittag:</a:t>
            </a:r>
          </a:p>
          <a:p>
            <a:pPr marL="0" indent="0">
              <a:buNone/>
            </a:pPr>
            <a:r>
              <a:rPr lang="de-DE" cap="none" dirty="0"/>
              <a:t>Was hat Sie zum Nachdenken gebracht?</a:t>
            </a:r>
          </a:p>
          <a:p>
            <a:pPr marL="0" indent="0">
              <a:buNone/>
            </a:pPr>
            <a:r>
              <a:rPr lang="de-DE" cap="none" dirty="0"/>
              <a:t>Welche Fragen haben Sie?</a:t>
            </a:r>
          </a:p>
          <a:p>
            <a:pPr marL="0" indent="0">
              <a:buNone/>
            </a:pPr>
            <a:r>
              <a:rPr lang="de-DE" cap="none" dirty="0"/>
              <a:t>Was sind Ihre wichtigsten Erkenntnisse?</a:t>
            </a:r>
          </a:p>
          <a:p>
            <a:pPr marL="0" indent="0">
              <a:buNone/>
            </a:pPr>
            <a:r>
              <a:rPr lang="de-DE" cap="none" dirty="0"/>
              <a:t>…</a:t>
            </a:r>
          </a:p>
          <a:p>
            <a:pPr marL="0" indent="0">
              <a:buNone/>
            </a:pPr>
            <a:r>
              <a:rPr lang="de-DE" cap="none" dirty="0"/>
              <a:t>(Erstellen Sie hierzu gerne eine </a:t>
            </a:r>
            <a:r>
              <a:rPr lang="de-DE" cap="none" dirty="0" err="1"/>
              <a:t>Hörnotiz</a:t>
            </a:r>
            <a:r>
              <a:rPr lang="de-DE" cap="none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154088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37F6A-BDD6-496F-BB9E-FEFA9F76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Baustein 5</a:t>
            </a:r>
            <a:br>
              <a:rPr lang="de-DE" cap="none" dirty="0"/>
            </a:br>
            <a:r>
              <a:rPr lang="de-DE" cap="none" dirty="0"/>
              <a:t>Noch mehr Übungen zum Zuhören (und auch Sprechen)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2B02D4-91AD-4752-9509-1A8782EFD3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cap="none" dirty="0">
                <a:latin typeface="Arial" panose="020B0604020202020204" pitchFamily="34" charset="0"/>
                <a:cs typeface="Arial" panose="020B0604020202020204" pitchFamily="34" charset="0"/>
              </a:rPr>
              <a:t>Notieren Sie jeweils </a:t>
            </a:r>
            <a:r>
              <a:rPr 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2000" cap="none" dirty="0">
                <a:latin typeface="Arial" panose="020B0604020202020204" pitchFamily="34" charset="0"/>
                <a:cs typeface="Arial" panose="020B0604020202020204" pitchFamily="34" charset="0"/>
              </a:rPr>
              <a:t>m Anschluss an jede Übung, welche Kompetenzen des Hörens/ Zuhörens und Sprechens durch diese Übung angesprochen </a:t>
            </a:r>
            <a:r>
              <a:rPr 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2000" cap="none" dirty="0">
                <a:latin typeface="Arial" panose="020B0604020202020204" pitchFamily="34" charset="0"/>
                <a:cs typeface="Arial" panose="020B0604020202020204" pitchFamily="34" charset="0"/>
              </a:rPr>
              <a:t>erden.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7885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37F6A-BDD6-496F-BB9E-FEFA9F76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344" y="83945"/>
            <a:ext cx="10364451" cy="1596177"/>
          </a:xfrm>
        </p:spPr>
        <p:txBody>
          <a:bodyPr/>
          <a:lstStyle/>
          <a:p>
            <a:r>
              <a:rPr lang="de-DE" cap="none" dirty="0"/>
              <a:t>Übung 5: Wimmelbild</a:t>
            </a:r>
          </a:p>
        </p:txBody>
      </p:sp>
      <p:pic>
        <p:nvPicPr>
          <p:cNvPr id="7" name="Bild 2" descr="https://www.koelln.de/fileadmin/user_upload/download/motiv3_1600x1200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71" y="1318437"/>
            <a:ext cx="7669161" cy="5126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523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37F6A-BDD6-496F-BB9E-FEFA9F76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5562"/>
            <a:ext cx="10364451" cy="1596177"/>
          </a:xfrm>
        </p:spPr>
        <p:txBody>
          <a:bodyPr/>
          <a:lstStyle/>
          <a:p>
            <a:r>
              <a:rPr lang="de-DE" cap="none" dirty="0"/>
              <a:t>Vorgehen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2B02D4-91AD-4752-9509-1A8782EFD3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5025" y="1801739"/>
            <a:ext cx="10363826" cy="44491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2600" b="1" i="1" u="none" strike="noStrike" cap="none" baseline="0" dirty="0">
                <a:latin typeface="Arial,BoldItalic"/>
              </a:rPr>
              <a:t>Schritt 1:</a:t>
            </a:r>
          </a:p>
          <a:p>
            <a:pPr marL="0" indent="0">
              <a:buNone/>
            </a:pP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Die </a:t>
            </a:r>
            <a:r>
              <a:rPr lang="de-DE" sz="2600" cap="none" dirty="0">
                <a:latin typeface="Arial" panose="020B0604020202020204" pitchFamily="34" charset="0"/>
              </a:rPr>
              <a:t>K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lasse teilt sich in Kleingruppen zu jeweils drei bis vier </a:t>
            </a:r>
            <a:r>
              <a:rPr lang="de-DE" sz="2600" cap="none" dirty="0">
                <a:latin typeface="Arial" panose="020B0604020202020204" pitchFamily="34" charset="0"/>
              </a:rPr>
              <a:t>Schülerinnen/Schüler 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auf. </a:t>
            </a:r>
          </a:p>
          <a:p>
            <a:pPr marL="0" indent="0">
              <a:buNone/>
            </a:pP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Jede Kleingruppe</a:t>
            </a:r>
            <a:r>
              <a:rPr lang="de-DE" sz="2600" b="0" i="0" u="none" strike="noStrike" cap="none" dirty="0">
                <a:latin typeface="Arial" panose="020B0604020202020204" pitchFamily="34" charset="0"/>
              </a:rPr>
              <a:t> </a:t>
            </a:r>
            <a:r>
              <a:rPr lang="de-DE" sz="2600" b="1" i="0" u="none" strike="noStrike" cap="none" baseline="0" dirty="0">
                <a:latin typeface="Arial" panose="020B0604020202020204" pitchFamily="34" charset="0"/>
              </a:rPr>
              <a:t>wählt aus dem </a:t>
            </a:r>
            <a:r>
              <a:rPr lang="de-DE" sz="2600" b="1" cap="none" dirty="0" err="1">
                <a:latin typeface="Arial" panose="020B0604020202020204" pitchFamily="34" charset="0"/>
              </a:rPr>
              <a:t>W</a:t>
            </a:r>
            <a:r>
              <a:rPr lang="de-DE" sz="2600" b="1" i="0" u="none" strike="noStrike" cap="none" baseline="0" dirty="0" err="1">
                <a:latin typeface="Arial" panose="020B0604020202020204" pitchFamily="34" charset="0"/>
              </a:rPr>
              <a:t>immelbild</a:t>
            </a:r>
            <a:r>
              <a:rPr lang="de-DE" sz="2600" b="1" i="0" u="none" strike="noStrike" cap="none" baseline="0" dirty="0">
                <a:latin typeface="Arial" panose="020B0604020202020204" pitchFamily="34" charset="0"/>
              </a:rPr>
              <a:t> eine </a:t>
            </a:r>
            <a:r>
              <a:rPr lang="de-DE" sz="2600" b="1" cap="none" dirty="0">
                <a:latin typeface="Arial" panose="020B0604020202020204" pitchFamily="34" charset="0"/>
              </a:rPr>
              <a:t>S</a:t>
            </a:r>
            <a:r>
              <a:rPr lang="de-DE" sz="2600" b="1" i="0" u="none" strike="noStrike" cap="none" baseline="0" dirty="0">
                <a:latin typeface="Arial" panose="020B0604020202020204" pitchFamily="34" charset="0"/>
              </a:rPr>
              <a:t>zene aus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 und sieht sich genau an, was dort passiert.</a:t>
            </a:r>
          </a:p>
          <a:p>
            <a:pPr marL="0" indent="0">
              <a:buNone/>
            </a:pP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Die Gruppe einigt sich auf </a:t>
            </a:r>
            <a:r>
              <a:rPr lang="de-DE" sz="2600" b="1" i="0" u="none" strike="noStrike" cap="none" baseline="0" dirty="0">
                <a:latin typeface="Arial" panose="020B0604020202020204" pitchFamily="34" charset="0"/>
              </a:rPr>
              <a:t>fünf </a:t>
            </a:r>
            <a:r>
              <a:rPr lang="de-DE" sz="2600" b="1" cap="none" dirty="0">
                <a:latin typeface="Arial" panose="020B0604020202020204" pitchFamily="34" charset="0"/>
              </a:rPr>
              <a:t>D</a:t>
            </a:r>
            <a:r>
              <a:rPr lang="de-DE" sz="2600" b="1" i="0" u="none" strike="noStrike" cap="none" baseline="0" dirty="0">
                <a:latin typeface="Arial" panose="020B0604020202020204" pitchFamily="34" charset="0"/>
              </a:rPr>
              <a:t>etails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, an denen die </a:t>
            </a:r>
            <a:r>
              <a:rPr lang="de-DE" sz="2600" cap="none" dirty="0">
                <a:latin typeface="Arial" panose="020B0604020202020204" pitchFamily="34" charset="0"/>
              </a:rPr>
              <a:t>S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zene erkannt werden kann, und nimmt</a:t>
            </a:r>
            <a:r>
              <a:rPr lang="de-DE" sz="2600" b="0" i="0" u="none" strike="noStrike" cap="none" dirty="0">
                <a:latin typeface="Arial" panose="020B0604020202020204" pitchFamily="34" charset="0"/>
              </a:rPr>
              <a:t>  </a:t>
            </a:r>
            <a:r>
              <a:rPr lang="de-DE" sz="2600" i="0" u="none" strike="noStrike" cap="none" baseline="0" dirty="0">
                <a:latin typeface="Arial" panose="020B0604020202020204" pitchFamily="34" charset="0"/>
              </a:rPr>
              <a:t>ein </a:t>
            </a:r>
            <a:r>
              <a:rPr lang="de-DE" sz="2600" cap="none" dirty="0">
                <a:latin typeface="Arial" panose="020B0604020202020204" pitchFamily="34" charset="0"/>
              </a:rPr>
              <a:t>D</a:t>
            </a:r>
            <a:r>
              <a:rPr lang="de-DE" sz="2600" i="0" u="none" strike="noStrike" cap="none" baseline="0" dirty="0">
                <a:latin typeface="Arial" panose="020B0604020202020204" pitchFamily="34" charset="0"/>
              </a:rPr>
              <a:t>etail hinzu, das nicht in dieser </a:t>
            </a:r>
            <a:r>
              <a:rPr lang="de-DE" sz="2600" cap="none" dirty="0">
                <a:latin typeface="Arial" panose="020B0604020202020204" pitchFamily="34" charset="0"/>
              </a:rPr>
              <a:t>S</a:t>
            </a:r>
            <a:r>
              <a:rPr lang="de-DE" sz="2600" i="0" u="none" strike="noStrike" cap="none" baseline="0" dirty="0">
                <a:latin typeface="Arial" panose="020B0604020202020204" pitchFamily="34" charset="0"/>
              </a:rPr>
              <a:t>zene (aber an anderer Stelle auf dem </a:t>
            </a:r>
            <a:r>
              <a:rPr lang="de-DE" sz="2600" cap="none" dirty="0" err="1">
                <a:latin typeface="Arial" panose="020B0604020202020204" pitchFamily="34" charset="0"/>
              </a:rPr>
              <a:t>W</a:t>
            </a:r>
            <a:r>
              <a:rPr lang="de-DE" sz="2600" i="0" u="none" strike="noStrike" cap="none" baseline="0" dirty="0" err="1">
                <a:latin typeface="Arial" panose="020B0604020202020204" pitchFamily="34" charset="0"/>
              </a:rPr>
              <a:t>immelbild</a:t>
            </a:r>
            <a:r>
              <a:rPr lang="de-DE" sz="2600" i="0" u="none" strike="noStrike" cap="none" baseline="0" dirty="0">
                <a:latin typeface="Arial" panose="020B0604020202020204" pitchFamily="34" charset="0"/>
              </a:rPr>
              <a:t>) vorkommt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de-DE" sz="2600" b="1" i="1" u="none" strike="noStrike" cap="none" baseline="0" dirty="0">
              <a:latin typeface="Arial,BoldItalic"/>
            </a:endParaRPr>
          </a:p>
          <a:p>
            <a:pPr marL="0" indent="0">
              <a:buNone/>
            </a:pPr>
            <a:r>
              <a:rPr lang="de-DE" sz="2600" b="1" i="1" u="none" strike="noStrike" cap="none" baseline="0" dirty="0">
                <a:latin typeface="Arial,BoldItalic"/>
              </a:rPr>
              <a:t>Schritt 2:</a:t>
            </a:r>
          </a:p>
          <a:p>
            <a:pPr marL="0" indent="0">
              <a:buNone/>
            </a:pP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Im </a:t>
            </a:r>
            <a:r>
              <a:rPr lang="de-DE" sz="2600" cap="none" dirty="0">
                <a:latin typeface="Arial" panose="020B0604020202020204" pitchFamily="34" charset="0"/>
              </a:rPr>
              <a:t>P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lenum stellt jede Gruppe ihre sechs </a:t>
            </a:r>
            <a:r>
              <a:rPr lang="de-DE" sz="2600" cap="none" dirty="0">
                <a:latin typeface="Arial" panose="020B0604020202020204" pitchFamily="34" charset="0"/>
              </a:rPr>
              <a:t>D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etails vor. </a:t>
            </a:r>
          </a:p>
          <a:p>
            <a:pPr marL="0" indent="0">
              <a:buNone/>
            </a:pP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Das falsche </a:t>
            </a:r>
            <a:r>
              <a:rPr lang="de-DE" sz="2600" cap="none" dirty="0">
                <a:latin typeface="Arial" panose="020B0604020202020204" pitchFamily="34" charset="0"/>
              </a:rPr>
              <a:t>D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etail sollte zwischen den</a:t>
            </a:r>
            <a:r>
              <a:rPr lang="de-DE" sz="2600" b="0" i="0" u="none" strike="noStrike" cap="none" dirty="0">
                <a:latin typeface="Arial" panose="020B0604020202020204" pitchFamily="34" charset="0"/>
              </a:rPr>
              <a:t> 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anderen versteckt sein. </a:t>
            </a:r>
          </a:p>
          <a:p>
            <a:pPr marL="0" indent="0">
              <a:buNone/>
            </a:pP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Die übrigen </a:t>
            </a:r>
            <a:r>
              <a:rPr lang="de-DE" sz="2600" cap="none" dirty="0">
                <a:latin typeface="Arial" panose="020B0604020202020204" pitchFamily="34" charset="0"/>
              </a:rPr>
              <a:t>S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chülerinnen und </a:t>
            </a:r>
            <a:r>
              <a:rPr lang="de-DE" sz="2600" cap="none" dirty="0">
                <a:latin typeface="Arial" panose="020B0604020202020204" pitchFamily="34" charset="0"/>
              </a:rPr>
              <a:t>S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chüler müssen herausfinden, welche </a:t>
            </a:r>
            <a:r>
              <a:rPr lang="de-DE" sz="2600" cap="none" dirty="0">
                <a:latin typeface="Arial" panose="020B0604020202020204" pitchFamily="34" charset="0"/>
              </a:rPr>
              <a:t>S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zene</a:t>
            </a:r>
            <a:r>
              <a:rPr lang="de-DE" sz="2600" b="0" i="0" u="none" strike="noStrike" cap="none" dirty="0">
                <a:latin typeface="Arial" panose="020B0604020202020204" pitchFamily="34" charset="0"/>
              </a:rPr>
              <a:t> 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beschrieben wurde und welche </a:t>
            </a:r>
            <a:r>
              <a:rPr lang="de-DE" sz="2600" cap="none" dirty="0">
                <a:latin typeface="Arial" panose="020B0604020202020204" pitchFamily="34" charset="0"/>
              </a:rPr>
              <a:t>I</a:t>
            </a:r>
            <a:r>
              <a:rPr lang="de-DE" sz="2600" b="0" i="0" u="none" strike="noStrike" cap="none" baseline="0" dirty="0">
                <a:latin typeface="Arial" panose="020B0604020202020204" pitchFamily="34" charset="0"/>
              </a:rPr>
              <a:t>nformation falsch war.</a:t>
            </a:r>
            <a:endParaRPr lang="de-DE" sz="2600" cap="non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533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73" y="221431"/>
            <a:ext cx="10364451" cy="1596177"/>
          </a:xfrm>
        </p:spPr>
        <p:txBody>
          <a:bodyPr/>
          <a:lstStyle/>
          <a:p>
            <a:r>
              <a:rPr lang="de-DE" cap="none" dirty="0"/>
              <a:t>Übung 6: ein Bild beschreiben/ein Bild nach Vorgaben nachzeichnen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5078" y="2214694"/>
            <a:ext cx="6524625" cy="3257550"/>
          </a:xfrm>
          <a:prstGeom prst="rect">
            <a:avLst/>
          </a:prstGeom>
        </p:spPr>
      </p:pic>
      <p:pic>
        <p:nvPicPr>
          <p:cNvPr id="6" name="Inhaltsplatzhalt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398" y="2131350"/>
            <a:ext cx="3466081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935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150681" y="248176"/>
            <a:ext cx="607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Übung 7: Mitmachgeschichte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852F6E5-3153-B0D5-B135-177967272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76" y="891295"/>
            <a:ext cx="8502977" cy="59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2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156F1-B8A2-DFA2-ED6F-216751D1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Da quellen mir ja die Ohren über…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EE9B09-EF9D-5082-467B-B89A66EE19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219" y="2367092"/>
            <a:ext cx="11397005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sz="2800" cap="none" dirty="0"/>
              <a:t>Welche Übung möchten Sie morgen in Ihrem Unterricht einsetzen?</a:t>
            </a:r>
          </a:p>
          <a:p>
            <a:pPr marL="0" indent="0">
              <a:buNone/>
            </a:pPr>
            <a:r>
              <a:rPr lang="de-DE" sz="2800" cap="none" dirty="0"/>
              <a:t>Warum?</a:t>
            </a:r>
          </a:p>
        </p:txBody>
      </p:sp>
    </p:spTree>
    <p:extLst>
      <p:ext uri="{BB962C8B-B14F-4D97-AF65-F5344CB8AC3E}">
        <p14:creationId xmlns:p14="http://schemas.microsoft.com/office/powerpoint/2010/main" val="16456789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4917" y="1844674"/>
            <a:ext cx="10560000" cy="4446795"/>
          </a:xfrm>
        </p:spPr>
        <p:txBody>
          <a:bodyPr>
            <a:normAutofit fontScale="62500" lnSpcReduction="20000"/>
          </a:bodyPr>
          <a:lstStyle/>
          <a:p>
            <a:r>
              <a:rPr lang="de-DE" sz="3400" b="1" cap="none" dirty="0"/>
              <a:t>Globales Hörverstehen</a:t>
            </a:r>
            <a:r>
              <a:rPr lang="de-DE" sz="3400" cap="none" dirty="0"/>
              <a:t>: Gesamtaussage des Hörtextes soweit verstehen, dass Schlüsselwörter erfasst, Details und Gesamtwortschatz aber vernachlässigt werden</a:t>
            </a:r>
          </a:p>
          <a:p>
            <a:pPr marL="0" indent="0">
              <a:buNone/>
            </a:pPr>
            <a:endParaRPr lang="de-DE" sz="3400" cap="none" dirty="0"/>
          </a:p>
          <a:p>
            <a:r>
              <a:rPr lang="de-DE" sz="3400" b="1" cap="none" dirty="0"/>
              <a:t>Gezieltes Hörverstehen</a:t>
            </a:r>
            <a:r>
              <a:rPr lang="de-DE" sz="3400" cap="none" dirty="0"/>
              <a:t>: suchen, sammeln und verstehen bestimmter Informationen; Lernende wissen, welche Informationen dem Hörtext zu entnehmen sind</a:t>
            </a:r>
          </a:p>
          <a:p>
            <a:pPr marL="0" indent="0">
              <a:buNone/>
            </a:pPr>
            <a:endParaRPr lang="de-DE" sz="3400" cap="none" dirty="0"/>
          </a:p>
          <a:p>
            <a:r>
              <a:rPr lang="de-DE" sz="3400" b="1" cap="none" dirty="0"/>
              <a:t>Detailliertes Verstehen</a:t>
            </a:r>
            <a:r>
              <a:rPr lang="de-DE" sz="3400" cap="none" dirty="0"/>
              <a:t>: genaues und vollständiges Verstehen der Informationen</a:t>
            </a:r>
          </a:p>
          <a:p>
            <a:pPr marL="0" indent="0">
              <a:buNone/>
            </a:pPr>
            <a:endParaRPr lang="de-DE" sz="2400" cap="none" dirty="0"/>
          </a:p>
          <a:p>
            <a:pPr marL="0" indent="0">
              <a:buNone/>
            </a:pPr>
            <a:r>
              <a:rPr lang="de-DE" sz="2400" cap="none" dirty="0"/>
              <a:t>   </a:t>
            </a:r>
          </a:p>
          <a:p>
            <a:pPr marL="0" indent="0">
              <a:buNone/>
            </a:pPr>
            <a:endParaRPr lang="de-DE" sz="2400" cap="none" dirty="0"/>
          </a:p>
          <a:p>
            <a:pPr marL="0" indent="0">
              <a:buNone/>
            </a:pPr>
            <a:r>
              <a:rPr lang="de-DE" sz="2400" cap="none" dirty="0"/>
              <a:t> (</a:t>
            </a:r>
            <a:r>
              <a:rPr lang="de-DE" sz="1800" cap="none" dirty="0"/>
              <a:t>nach Claudio Nodari)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10466" y="71762"/>
            <a:ext cx="10364451" cy="1596177"/>
          </a:xfrm>
        </p:spPr>
        <p:txBody>
          <a:bodyPr/>
          <a:lstStyle/>
          <a:p>
            <a:r>
              <a:rPr lang="de-DE" cap="none" dirty="0"/>
              <a:t>Baustein 6</a:t>
            </a:r>
            <a:br>
              <a:rPr lang="de-DE" cap="none" dirty="0"/>
            </a:br>
            <a:r>
              <a:rPr lang="de-DE" cap="none" dirty="0"/>
              <a:t>Bedeutsame Strategien für das monologische Hörverstehen</a:t>
            </a:r>
          </a:p>
        </p:txBody>
      </p:sp>
    </p:spTree>
    <p:extLst>
      <p:ext uri="{BB962C8B-B14F-4D97-AF65-F5344CB8AC3E}">
        <p14:creationId xmlns:p14="http://schemas.microsoft.com/office/powerpoint/2010/main" val="131902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37F6A-BDD6-496F-BB9E-FEFA9F76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65885"/>
          </a:xfrm>
        </p:spPr>
        <p:txBody>
          <a:bodyPr/>
          <a:lstStyle/>
          <a:p>
            <a:r>
              <a:rPr lang="de-DE" cap="none" dirty="0"/>
              <a:t>Geplanter 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2B02D4-91AD-4752-9509-1A8782EFD3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744368"/>
            <a:ext cx="10363826" cy="4229686"/>
          </a:xfrm>
        </p:spPr>
        <p:txBody>
          <a:bodyPr numCol="2"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8.30 </a:t>
            </a:r>
            <a:r>
              <a:rPr lang="de-DE" sz="2800" cap="none" dirty="0"/>
              <a:t>Ankommen/Technikcheck/</a:t>
            </a:r>
            <a:r>
              <a:rPr lang="de-DE" sz="2800" cap="none" dirty="0" err="1"/>
              <a:t>Obenaufliegendes</a:t>
            </a:r>
            <a:endParaRPr lang="de-DE" sz="2800" cap="none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8.45 </a:t>
            </a:r>
            <a:r>
              <a:rPr lang="de-DE" sz="2800" cap="none" dirty="0"/>
              <a:t>Wiederholung: Wortschatz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9.00 </a:t>
            </a:r>
            <a:r>
              <a:rPr lang="de-DE" sz="2800" cap="none" dirty="0"/>
              <a:t>Unterricht und Aussprache/kurze Pause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10.30 </a:t>
            </a:r>
            <a:r>
              <a:rPr lang="de-DE" sz="2800" cap="none" dirty="0"/>
              <a:t>Baustein 1 - Hörerfahrungen/Hörübung/Vorerfahrungen einbringen: Hör mal hin!/Hörübung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cap="none" dirty="0"/>
              <a:t>11.15 Baustein 2 - Exkurs: Das Lautinventar der deutschen Sprache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11.30 </a:t>
            </a:r>
            <a:r>
              <a:rPr lang="de-DE" sz="2800" cap="none" dirty="0"/>
              <a:t>Baustein 3 </a:t>
            </a:r>
            <a:r>
              <a:rPr lang="de-DE" sz="2800" dirty="0"/>
              <a:t>- </a:t>
            </a:r>
            <a:r>
              <a:rPr lang="de-DE" sz="2800" cap="none" dirty="0"/>
              <a:t>Fachliche Grundlagen: Hörverstehen/Hörkompetenz</a:t>
            </a:r>
            <a:endParaRPr lang="de-DE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12.15 </a:t>
            </a:r>
            <a:r>
              <a:rPr lang="de-DE" sz="2800" cap="none" dirty="0"/>
              <a:t>Baustein 4 -  Vorbereitende Aufgabe vertiefen (Curriculare Grundlagen)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cap="none" dirty="0"/>
              <a:t>12.45 Hörübung/Karteikarten Hören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2800" cap="none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800" cap="none" dirty="0"/>
              <a:t>13.00 Mittagspause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cap="none" dirty="0"/>
              <a:t>13.30 Zurückspulen…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13.50 </a:t>
            </a:r>
            <a:r>
              <a:rPr lang="de-DE" sz="2800" cap="none" dirty="0"/>
              <a:t>Baustein 5 -  Arbeit an ausgewählten fachdidaktischen Schwerpunkten: Übungen zum Hören und Zuhören erproben und bewerten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cap="none" dirty="0"/>
              <a:t>14.50 Ergebnispräsentation und Diskussion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cap="none" dirty="0"/>
              <a:t>15.10 Hörübung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cap="none" dirty="0"/>
              <a:t>15.20 Baustein 6 -  Das Drei-Phasen-Modell des monologischen Hörverstehens (Nodari)/Aufgaben entwickeln (Schulbuch)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16.00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cap="none" dirty="0"/>
              <a:t>Vertonen Sie Ihre Erkenntnisse/Highlights/Ideen aus dem heutigen Modul</a:t>
            </a:r>
            <a:endParaRPr lang="de-DE" sz="1800" cap="none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900" cap="none" dirty="0"/>
              <a:t>16.45  </a:t>
            </a:r>
            <a:r>
              <a:rPr lang="de-DE" sz="2700" cap="none" dirty="0"/>
              <a:t>Bodypercussion und Schluss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356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18225" y="2421144"/>
            <a:ext cx="10560000" cy="4012786"/>
          </a:xfrm>
        </p:spPr>
        <p:txBody>
          <a:bodyPr/>
          <a:lstStyle/>
          <a:p>
            <a:r>
              <a:rPr lang="de-DE" sz="2400" cap="none" dirty="0"/>
              <a:t>Neuere </a:t>
            </a:r>
            <a:r>
              <a:rPr lang="de-DE" sz="2400" cap="none" dirty="0" err="1"/>
              <a:t>DaZ</a:t>
            </a:r>
            <a:r>
              <a:rPr lang="de-DE" sz="2400" cap="none" dirty="0"/>
              <a:t>–Lehrwerke bieten für alle Lerneinheiten von Beginn an  Audioaufnahmen und Videosequenzen an. </a:t>
            </a:r>
          </a:p>
          <a:p>
            <a:r>
              <a:rPr lang="de-DE" sz="2400" cap="none" dirty="0"/>
              <a:t>Audioaufnahmen und Videosequenzen enthalten also </a:t>
            </a:r>
            <a:r>
              <a:rPr lang="de-DE" sz="2400" cap="none" dirty="0" err="1"/>
              <a:t>Hörtexte</a:t>
            </a:r>
            <a:r>
              <a:rPr lang="de-DE" sz="2400" cap="none" dirty="0"/>
              <a:t>.</a:t>
            </a:r>
          </a:p>
          <a:p>
            <a:r>
              <a:rPr lang="de-DE" sz="2400" cap="none" dirty="0"/>
              <a:t>Um </a:t>
            </a:r>
            <a:r>
              <a:rPr lang="de-DE" sz="2400" cap="none" dirty="0" err="1"/>
              <a:t>DaZ</a:t>
            </a:r>
            <a:r>
              <a:rPr lang="de-DE" sz="2400" cap="none" dirty="0"/>
              <a:t>-Lernende an die </a:t>
            </a:r>
            <a:r>
              <a:rPr lang="de-DE" sz="2400" cap="none" dirty="0" err="1"/>
              <a:t>Hörtexte</a:t>
            </a:r>
            <a:r>
              <a:rPr lang="de-DE" sz="2400" cap="none" dirty="0"/>
              <a:t> heranzuführen, müssen Hörstrategien vermittelt werden. 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Hörstrategien trainieren</a:t>
            </a:r>
          </a:p>
        </p:txBody>
      </p:sp>
    </p:spTree>
    <p:extLst>
      <p:ext uri="{BB962C8B-B14F-4D97-AF65-F5344CB8AC3E}">
        <p14:creationId xmlns:p14="http://schemas.microsoft.com/office/powerpoint/2010/main" val="2522180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18226" y="2226697"/>
            <a:ext cx="10560000" cy="4012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cap="none" dirty="0"/>
              <a:t>Für den Umgang mit Hör- und Bildtexten sollten folgende Phasen durchlaufen werden, um das Hörverstehen zu erleichtern: </a:t>
            </a:r>
          </a:p>
          <a:p>
            <a:r>
              <a:rPr lang="de-DE" b="1" cap="none" dirty="0"/>
              <a:t>vor</a:t>
            </a:r>
            <a:r>
              <a:rPr lang="de-DE" cap="none" dirty="0"/>
              <a:t> dem Hören: Hörbereitschaft schaffen, Inhalte vorentlasten</a:t>
            </a:r>
          </a:p>
          <a:p>
            <a:r>
              <a:rPr lang="de-DE" b="1" cap="none" dirty="0"/>
              <a:t>während </a:t>
            </a:r>
            <a:r>
              <a:rPr lang="de-DE" cap="none" dirty="0"/>
              <a:t>des Hörens: globales/gezieltes/detailliertes Hörverstehen anleiten</a:t>
            </a:r>
          </a:p>
          <a:p>
            <a:r>
              <a:rPr lang="de-DE" b="1" cap="none" dirty="0"/>
              <a:t>nach</a:t>
            </a:r>
            <a:r>
              <a:rPr lang="de-DE" cap="none" dirty="0"/>
              <a:t> dem Hören: Überprüfung und Vertiefung, wiederholtes Hören mit variierenden Aufgabenstellungen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600" cap="none" dirty="0"/>
              <a:t>      (nach Claudio Nodari)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Didaktisches Phasenmodell für das Hörverstehen</a:t>
            </a:r>
          </a:p>
        </p:txBody>
      </p:sp>
    </p:spTree>
    <p:extLst>
      <p:ext uri="{BB962C8B-B14F-4D97-AF65-F5344CB8AC3E}">
        <p14:creationId xmlns:p14="http://schemas.microsoft.com/office/powerpoint/2010/main" val="41641938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6000" y="1659835"/>
            <a:ext cx="10560000" cy="45796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3000" cap="none" dirty="0" err="1"/>
              <a:t>Hörverstehensaufgaben</a:t>
            </a:r>
            <a:r>
              <a:rPr lang="de-DE" sz="3000" cap="none" dirty="0"/>
              <a:t> müssen dem Leistungsniveau der Lernenden</a:t>
            </a:r>
            <a:r>
              <a:rPr lang="de-DE" sz="3000" cap="none" dirty="0">
                <a:solidFill>
                  <a:srgbClr val="FF0000"/>
                </a:solidFill>
              </a:rPr>
              <a:t> </a:t>
            </a:r>
            <a:r>
              <a:rPr lang="de-DE" sz="3000" cap="none" dirty="0"/>
              <a:t>angepasst werden:</a:t>
            </a:r>
          </a:p>
          <a:p>
            <a:pPr marL="0" indent="0">
              <a:buNone/>
            </a:pPr>
            <a:endParaRPr lang="de-DE" sz="2600" cap="none" dirty="0"/>
          </a:p>
          <a:p>
            <a:r>
              <a:rPr lang="de-DE" sz="2600" cap="none" dirty="0"/>
              <a:t>Solange die Lernenden sich noch nicht ausreichend artikulieren können, müssen die Hörstrategien rezeptiv, z. B. über Multiple-Choice Formate mit Bildern, mündliche Aufgabenstellungen oder einfache schriftliche Anweisungen abgeprüft werden. </a:t>
            </a:r>
          </a:p>
          <a:p>
            <a:r>
              <a:rPr lang="de-DE" sz="2600" cap="none" dirty="0"/>
              <a:t>Die Lernenden kreuzen dann an oder ordnen zu.</a:t>
            </a:r>
          </a:p>
          <a:p>
            <a:r>
              <a:rPr lang="de-DE" sz="2600" cap="none" dirty="0"/>
              <a:t>Dabei können Ebenen der Differenzierung berücksichtigt werden: Vorentlastung des Wortschatzes, Informationen zum Kontext, Darbietung von Strategien.</a:t>
            </a:r>
          </a:p>
          <a:p>
            <a:endParaRPr lang="de-DE" sz="2600" cap="non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Hörverstehensaufgaben</a:t>
            </a:r>
            <a:br>
              <a:rPr lang="de-DE" cap="none" dirty="0"/>
            </a:b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30890371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6000" y="2226697"/>
            <a:ext cx="10560000" cy="4012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cap="none" dirty="0"/>
              <a:t>Arbeiten Sie mit einem Partner zu einem Lehrwerk.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cap="none" dirty="0"/>
              <a:t>Analysieren Sie drei </a:t>
            </a:r>
            <a:r>
              <a:rPr lang="de-DE" cap="none" dirty="0" err="1"/>
              <a:t>Hörverstehensaufgaben</a:t>
            </a:r>
            <a:r>
              <a:rPr lang="de-DE" cap="none" dirty="0"/>
              <a:t> mithilfe der Datei „Aufgabenstellungen für monologisches Hörverstehen“ nach Nodari.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cap="none" dirty="0"/>
              <a:t>Wie wird das globale/detaillierte/gezielte Verstehen der Hörsituation trainiert? Geben Sie Beispiele.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cap="none" dirty="0"/>
              <a:t>Wie bewerten Sie das Ziel der Aufgaben?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cap="none" dirty="0"/>
              <a:t>Stellen Sie Ihre Bewertungen vor.</a:t>
            </a:r>
          </a:p>
          <a:p>
            <a:pPr marL="0" indent="0" algn="ctr">
              <a:buNone/>
            </a:pPr>
            <a:r>
              <a:rPr lang="de-DE" cap="none" dirty="0"/>
              <a:t>Zeit: 30 Min 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Arbeitsauftrag</a:t>
            </a:r>
          </a:p>
        </p:txBody>
      </p:sp>
    </p:spTree>
    <p:extLst>
      <p:ext uri="{BB962C8B-B14F-4D97-AF65-F5344CB8AC3E}">
        <p14:creationId xmlns:p14="http://schemas.microsoft.com/office/powerpoint/2010/main" val="1678940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8" y="659989"/>
            <a:ext cx="4267816" cy="512137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9433355" y="1082967"/>
            <a:ext cx="2498090" cy="232390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</a:rPr>
              <a:t>Dieses Buch bietet Geschichten rund um wunderbare Geräusche</a:t>
            </a: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43" y="659989"/>
            <a:ext cx="4129112" cy="51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491DA89-1A4F-96FE-3F58-2F0751162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431" y="123896"/>
            <a:ext cx="5071621" cy="673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30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910607C-0563-77D1-A647-C0EB9840E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9" y="1168923"/>
            <a:ext cx="6623900" cy="49679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0CF5FD9-17F1-9801-C469-FD88953FE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95" y="2955040"/>
            <a:ext cx="4814578" cy="318180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DEFECEA-EC05-14F7-7FA5-129C1142F2C8}"/>
              </a:ext>
            </a:extLst>
          </p:cNvPr>
          <p:cNvSpPr/>
          <p:nvPr/>
        </p:nvSpPr>
        <p:spPr>
          <a:xfrm>
            <a:off x="6617616" y="150830"/>
            <a:ext cx="5302839" cy="28042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</a:rPr>
              <a:t>Wie hören sich die Geräusche in dieser kurzen Geschichte wohl an?</a:t>
            </a:r>
          </a:p>
          <a:p>
            <a:r>
              <a:rPr lang="de-DE" sz="2000" dirty="0">
                <a:solidFill>
                  <a:schemeClr val="tx1"/>
                </a:solidFill>
              </a:rPr>
              <a:t>Welche Geräusche könne der </a:t>
            </a:r>
            <a:r>
              <a:rPr lang="de-DE" sz="2000" dirty="0" err="1">
                <a:solidFill>
                  <a:schemeClr val="tx1"/>
                </a:solidFill>
              </a:rPr>
              <a:t>Geräuschehändler</a:t>
            </a:r>
            <a:r>
              <a:rPr lang="de-DE" sz="2000" dirty="0">
                <a:solidFill>
                  <a:schemeClr val="tx1"/>
                </a:solidFill>
              </a:rPr>
              <a:t> der Straßenlaterne noch verkaufen, damit sie nicht immer einschläft?</a:t>
            </a:r>
          </a:p>
        </p:txBody>
      </p:sp>
    </p:spTree>
    <p:extLst>
      <p:ext uri="{BB962C8B-B14F-4D97-AF65-F5344CB8AC3E}">
        <p14:creationId xmlns:p14="http://schemas.microsoft.com/office/powerpoint/2010/main" val="27447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white"/>
                </a:solidFill>
              </a:rPr>
              <a:t>Claudia Tomaschewski-Fetzer, IQSH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9" y="1869742"/>
            <a:ext cx="7602383" cy="437865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27352" y="348229"/>
            <a:ext cx="10987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In die Welt der Phantasie eintauchen</a:t>
            </a:r>
          </a:p>
          <a:p>
            <a:pPr algn="ctr"/>
            <a:r>
              <a:rPr lang="de-DE" sz="3200" dirty="0"/>
              <a:t>  - Was ist denn hier passiert? - </a:t>
            </a:r>
          </a:p>
        </p:txBody>
      </p:sp>
      <p:sp>
        <p:nvSpPr>
          <p:cNvPr id="7" name="Ellipse 6"/>
          <p:cNvSpPr/>
          <p:nvPr/>
        </p:nvSpPr>
        <p:spPr>
          <a:xfrm>
            <a:off x="8601301" y="1904297"/>
            <a:ext cx="2852382" cy="2213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Erzählen Sie, was Ihnen so durch den Kopf geht…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99498" y="6488668"/>
            <a:ext cx="981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aus: Neuhaus, Julia und </a:t>
            </a:r>
            <a:r>
              <a:rPr lang="de-DE" dirty="0" err="1"/>
              <a:t>Penzek</a:t>
            </a:r>
            <a:r>
              <a:rPr lang="de-DE" dirty="0"/>
              <a:t>, Till (2024): Was ist denn hier passiert? 4. Auflage. Tulipan.</a:t>
            </a:r>
          </a:p>
        </p:txBody>
      </p:sp>
    </p:spTree>
    <p:extLst>
      <p:ext uri="{BB962C8B-B14F-4D97-AF65-F5344CB8AC3E}">
        <p14:creationId xmlns:p14="http://schemas.microsoft.com/office/powerpoint/2010/main" val="192153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94" y="1088327"/>
            <a:ext cx="3481208" cy="3700952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7738281" y="1088327"/>
            <a:ext cx="3630304" cy="1682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Und nun seien Sie gespannt!</a:t>
            </a:r>
          </a:p>
        </p:txBody>
      </p:sp>
    </p:spTree>
    <p:extLst>
      <p:ext uri="{BB962C8B-B14F-4D97-AF65-F5344CB8AC3E}">
        <p14:creationId xmlns:p14="http://schemas.microsoft.com/office/powerpoint/2010/main" val="3342727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Zurückspulen, justieren und geräuschvoll werden…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algn="ctr">
              <a:buClr>
                <a:prstClr val="black"/>
              </a:buClr>
              <a:buNone/>
            </a:pPr>
            <a:endParaRPr lang="de-DE" sz="2400" cap="none" dirty="0">
              <a:solidFill>
                <a:prstClr val="black"/>
              </a:solidFill>
            </a:endParaRPr>
          </a:p>
          <a:p>
            <a:pPr marL="0" lvl="0" indent="0" algn="ctr">
              <a:buClr>
                <a:prstClr val="black"/>
              </a:buClr>
              <a:buNone/>
            </a:pPr>
            <a:endParaRPr lang="de-DE" sz="2400" cap="none" dirty="0">
              <a:solidFill>
                <a:prstClr val="black"/>
              </a:solidFill>
            </a:endParaRPr>
          </a:p>
          <a:p>
            <a:pPr marL="0" lvl="0" indent="0" algn="ctr">
              <a:buClr>
                <a:prstClr val="black"/>
              </a:buClr>
              <a:buNone/>
            </a:pPr>
            <a:r>
              <a:rPr lang="de-DE" sz="2400" cap="none" dirty="0">
                <a:solidFill>
                  <a:prstClr val="black"/>
                </a:solidFill>
              </a:rPr>
              <a:t>Vertonen Sie Ihre Erkenntnisse/Highlights/Ideen/… aus dem heutigen Modul.</a:t>
            </a:r>
            <a:endParaRPr lang="de-DE" sz="1400" cap="none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12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1424E-01F1-7DAD-7AD6-239F1A223C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4826" y="125149"/>
            <a:ext cx="10363200" cy="1595438"/>
          </a:xfrm>
        </p:spPr>
        <p:txBody>
          <a:bodyPr/>
          <a:lstStyle/>
          <a:p>
            <a:r>
              <a:rPr lang="de-DE" cap="none" dirty="0"/>
              <a:t>Wiederholung aus Modul 2 - Wortschatz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8AD7F62-868C-977B-6810-779DAE3C9E31}"/>
              </a:ext>
            </a:extLst>
          </p:cNvPr>
          <p:cNvSpPr txBox="1"/>
          <p:nvPr/>
        </p:nvSpPr>
        <p:spPr>
          <a:xfrm>
            <a:off x="101339" y="2053242"/>
            <a:ext cx="5158818" cy="66915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581025" algn="l"/>
              </a:tabLst>
            </a:pP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Worin unterscheiden sich Mitteilungs- und </a:t>
            </a:r>
            <a:r>
              <a:rPr lang="de-DE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Verstehenswortschatz</a:t>
            </a: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0EA5BE-3E60-AE16-C2B4-D456AB65FB85}"/>
              </a:ext>
            </a:extLst>
          </p:cNvPr>
          <p:cNvSpPr txBox="1"/>
          <p:nvPr/>
        </p:nvSpPr>
        <p:spPr>
          <a:xfrm>
            <a:off x="5884683" y="1621192"/>
            <a:ext cx="6094428" cy="66915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581025" algn="l"/>
              </a:tabLst>
            </a:pP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werden Wörter im Langzeitgedächtnis verankert?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708860-675B-EADA-DD35-9ECEBA1BA7B6}"/>
              </a:ext>
            </a:extLst>
          </p:cNvPr>
          <p:cNvSpPr txBox="1"/>
          <p:nvPr/>
        </p:nvSpPr>
        <p:spPr>
          <a:xfrm>
            <a:off x="101339" y="3630243"/>
            <a:ext cx="5783344" cy="37279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581025" algn="l"/>
              </a:tabLst>
            </a:pP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werden Wörter im DaZ – Unterricht geübt?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0EE7085-6CDA-10EE-9834-3A9349F66A62}"/>
              </a:ext>
            </a:extLst>
          </p:cNvPr>
          <p:cNvSpPr txBox="1"/>
          <p:nvPr/>
        </p:nvSpPr>
        <p:spPr>
          <a:xfrm>
            <a:off x="4668626" y="4324404"/>
            <a:ext cx="6094428" cy="66915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581025" algn="l"/>
              </a:tabLst>
            </a:pP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Nennen und erläutern Sie mindestens drei Methoden zur Wortschatzarbeit.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9A1BCA3-FC4B-8FF9-2076-786DE58BC340}"/>
              </a:ext>
            </a:extLst>
          </p:cNvPr>
          <p:cNvSpPr txBox="1"/>
          <p:nvPr/>
        </p:nvSpPr>
        <p:spPr>
          <a:xfrm>
            <a:off x="1020453" y="5133411"/>
            <a:ext cx="6094428" cy="136447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581025" algn="l"/>
              </a:tabLst>
            </a:pP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ist der Fehler? 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581025" algn="l"/>
              </a:tabLst>
            </a:pP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Wortschatzerwerb ist ein Prozess, der im inhaltlichen Kontext und unter Berücksichtigung unterschiedlicher Lerntypen einkanalig stattfindet.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F6609C-9B24-C561-689B-7FEE4CDB4BD8}"/>
              </a:ext>
            </a:extLst>
          </p:cNvPr>
          <p:cNvSpPr txBox="1"/>
          <p:nvPr/>
        </p:nvSpPr>
        <p:spPr>
          <a:xfrm>
            <a:off x="6195767" y="2501882"/>
            <a:ext cx="5550815" cy="136447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581025" algn="l"/>
              </a:tabLst>
            </a:pP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ist der Fehler?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581025" algn="l"/>
              </a:tabLst>
            </a:pPr>
            <a:r>
              <a:rPr lang="de-DE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Vermittlung von Wortschatz lässt sich in folgenden Schritten beschreiben: anwenden und festigen.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6523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Bodypercussion</a:t>
            </a:r>
          </a:p>
        </p:txBody>
      </p:sp>
      <p:pic>
        <p:nvPicPr>
          <p:cNvPr id="6" name="todepa-1-76371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7734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6422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C3A19-4FF5-482E-8236-2E4FD92E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Feedback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FA4975-0305-4260-8A45-58EF397617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cap="none" dirty="0"/>
              <a:t>Mögen Sie noch hören? – Ich hoffe, ja</a:t>
            </a:r>
            <a:r>
              <a:rPr lang="de-DE" sz="2400" cap="none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de-DE" sz="24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e-DE" sz="2400" b="1" cap="none" dirty="0">
                <a:sym typeface="Wingdings" panose="05000000000000000000" pitchFamily="2" charset="2"/>
              </a:rPr>
              <a:t>Singen, flüstern, rufen, jubeln,… Sie: Das war heute mein absolutes              Aha-Erlebnis…</a:t>
            </a:r>
            <a:endParaRPr lang="de-DE" sz="2400" b="1" cap="none" dirty="0"/>
          </a:p>
        </p:txBody>
      </p:sp>
    </p:spTree>
    <p:extLst>
      <p:ext uri="{BB962C8B-B14F-4D97-AF65-F5344CB8AC3E}">
        <p14:creationId xmlns:p14="http://schemas.microsoft.com/office/powerpoint/2010/main" val="1008429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94968" y="1495223"/>
            <a:ext cx="11533238" cy="15563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200" cap="none" dirty="0"/>
              <a:t>„Freiheit ist das Recht, anderen zu sagen, was sie nicht hören wollen.“</a:t>
            </a:r>
          </a:p>
          <a:p>
            <a:pPr marL="0" indent="0" algn="ctr">
              <a:buNone/>
            </a:pPr>
            <a:r>
              <a:rPr lang="de-DE" cap="none" dirty="0"/>
              <a:t> (George Orwell)</a:t>
            </a:r>
          </a:p>
        </p:txBody>
      </p:sp>
    </p:spTree>
    <p:extLst>
      <p:ext uri="{BB962C8B-B14F-4D97-AF65-F5344CB8AC3E}">
        <p14:creationId xmlns:p14="http://schemas.microsoft.com/office/powerpoint/2010/main" val="1075650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3765-2934-4E26-98CF-D3BA299DF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09174"/>
            <a:ext cx="10364451" cy="937961"/>
          </a:xfrm>
        </p:spPr>
        <p:txBody>
          <a:bodyPr/>
          <a:lstStyle/>
          <a:p>
            <a:r>
              <a:rPr lang="de-DE" cap="none" dirty="0"/>
              <a:t>Noch mehr Praxistipps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DC4B22-ED90-48E3-B86F-D954AC2720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133250"/>
            <a:ext cx="10363826" cy="3874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https://www.betzold.de/blog/zuhoeren-lernen/</a:t>
            </a:r>
            <a:endParaRPr lang="de-DE" sz="1400" dirty="0"/>
          </a:p>
          <a:p>
            <a:pPr marL="0" indent="0">
              <a:buNone/>
            </a:pPr>
            <a:r>
              <a:rPr lang="de-DE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https://www.stiftung-zuhoeren.de/</a:t>
            </a:r>
            <a:r>
              <a:rPr lang="de-DE" sz="1400" dirty="0"/>
              <a:t> </a:t>
            </a:r>
          </a:p>
          <a:p>
            <a:pPr marL="0" indent="0">
              <a:buNone/>
            </a:pPr>
            <a:r>
              <a:rPr lang="de-DE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http://www.auditorix.de/kinder/</a:t>
            </a:r>
            <a:r>
              <a:rPr lang="de-DE" sz="1400" dirty="0"/>
              <a:t> </a:t>
            </a:r>
          </a:p>
          <a:p>
            <a:pPr marL="0" indent="0">
              <a:buNone/>
            </a:pPr>
            <a:r>
              <a:rPr lang="de-DE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https://bildungsserver.berlin-brandenburg.de/fileadmin/bbb/themen/sprachbildung/Lesecurriculum/Leseprozesse/zuhoerhefte/Zuhoerheft_Artikel_01.pdf</a:t>
            </a:r>
            <a:endParaRPr lang="de-DE" sz="1400" dirty="0"/>
          </a:p>
          <a:p>
            <a:pPr marL="0" indent="0">
              <a:buNone/>
            </a:pPr>
            <a:r>
              <a:rPr lang="de-DE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https://bildungsserver.berlin-brandenburg.de/zuhoerheft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845511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55" y="929148"/>
            <a:ext cx="11008688" cy="59288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241755" y="294967"/>
            <a:ext cx="6946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Sprechen und zuhören</a:t>
            </a:r>
          </a:p>
        </p:txBody>
      </p:sp>
    </p:spTree>
    <p:extLst>
      <p:ext uri="{BB962C8B-B14F-4D97-AF65-F5344CB8AC3E}">
        <p14:creationId xmlns:p14="http://schemas.microsoft.com/office/powerpoint/2010/main" val="33767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E33D0-01A2-71DF-9A26-B58129B5B7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2781" y="419652"/>
            <a:ext cx="10482262" cy="1082675"/>
          </a:xfrm>
        </p:spPr>
        <p:txBody>
          <a:bodyPr anchor="t">
            <a:normAutofit/>
          </a:bodyPr>
          <a:lstStyle/>
          <a:p>
            <a:r>
              <a:rPr lang="de-DE" cap="none" dirty="0">
                <a:latin typeface="+mn-lt"/>
              </a:rPr>
              <a:t>Unterrichtshospitation und Reflexion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E25622A0-09C2-F368-58F6-57DD80D8870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9562045"/>
              </p:ext>
            </p:extLst>
          </p:nvPr>
        </p:nvGraphicFramePr>
        <p:xfrm>
          <a:off x="1484037" y="1502327"/>
          <a:ext cx="9634537" cy="489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563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684FD4D-E6DA-D832-8415-547A35E9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68" y="1364231"/>
            <a:ext cx="9064752" cy="495909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BE01A39-79CC-4A3E-D992-1F67CAE5EDDC}"/>
              </a:ext>
            </a:extLst>
          </p:cNvPr>
          <p:cNvSpPr txBox="1"/>
          <p:nvPr/>
        </p:nvSpPr>
        <p:spPr>
          <a:xfrm>
            <a:off x="1557780" y="534673"/>
            <a:ext cx="7869024" cy="372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Beobachtungsbogen „Hören – sprechen - artikulieren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01829"/>
      </p:ext>
    </p:extLst>
  </p:cSld>
  <p:clrMapOvr>
    <a:masterClrMapping/>
  </p:clrMapOvr>
</p:sld>
</file>

<file path=ppt/theme/theme1.xml><?xml version="1.0" encoding="utf-8"?>
<a:theme xmlns:a="http://schemas.openxmlformats.org/drawingml/2006/main" name="Tropfen">
  <a:themeElements>
    <a:clrScheme name="Tropfen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Tropfen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opfen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4039</Words>
  <Application>Microsoft Office PowerPoint</Application>
  <PresentationFormat>Breitbild</PresentationFormat>
  <Paragraphs>506</Paragraphs>
  <Slides>74</Slides>
  <Notes>43</Notes>
  <HiddenSlides>7</HiddenSlides>
  <MMClips>13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83" baseType="lpstr">
      <vt:lpstr>Arial</vt:lpstr>
      <vt:lpstr>Arial,BoldItalic</vt:lpstr>
      <vt:lpstr>Calibri</vt:lpstr>
      <vt:lpstr>SourceSansPro-Regular</vt:lpstr>
      <vt:lpstr>Symbol</vt:lpstr>
      <vt:lpstr>Tw Cen MT</vt:lpstr>
      <vt:lpstr>Verdana</vt:lpstr>
      <vt:lpstr>Wingdings</vt:lpstr>
      <vt:lpstr>Tropfen</vt:lpstr>
      <vt:lpstr>Vorbereitende Aufgabe </vt:lpstr>
      <vt:lpstr>Hinweise zu den Hörübungen in der PPT</vt:lpstr>
      <vt:lpstr>Modul 3 Rezeptive Kompetenzen A        Schwerpunkt hören</vt:lpstr>
      <vt:lpstr>Stärkung des Kompetenzbereichs Hörverstehen und Sprechen</vt:lpstr>
      <vt:lpstr>… und hier noch einmal etwas detaillierter</vt:lpstr>
      <vt:lpstr>Geplanter Ablauf</vt:lpstr>
      <vt:lpstr>Wiederholung aus Modul 2 - Wortschatz</vt:lpstr>
      <vt:lpstr>Unterrichtshospitation und Reflexion</vt:lpstr>
      <vt:lpstr>PowerPoint-Präsentation</vt:lpstr>
      <vt:lpstr>Kurze Pause</vt:lpstr>
      <vt:lpstr>Baustein 1 Hörerfahrungen</vt:lpstr>
      <vt:lpstr>Übung1: In den Rhythmus kommen</vt:lpstr>
      <vt:lpstr>       Vorerfahrungen einbringen:        Hör mal hin!</vt:lpstr>
      <vt:lpstr>Übung 2: Geräusche mit Papier</vt:lpstr>
      <vt:lpstr>Baustein 2 Exkurs: Lautinventar der deutschen Sprache </vt:lpstr>
      <vt:lpstr>Vokalbestand der deutschen Sprache</vt:lpstr>
      <vt:lpstr>PowerPoint-Präsentation</vt:lpstr>
      <vt:lpstr> Besonderheiten des deutschen Lautsystems und der Intonation</vt:lpstr>
      <vt:lpstr>Wortakzentregel</vt:lpstr>
      <vt:lpstr> Baustein 3 Fachliche Grundlagen: Hörverstehen für DaZ-Lernende</vt:lpstr>
      <vt:lpstr>Hörverstehen im Zweitspracherwerb</vt:lpstr>
      <vt:lpstr>Hörgewohnheiten</vt:lpstr>
      <vt:lpstr>Komplexität des Hörverstehens </vt:lpstr>
      <vt:lpstr>Phonetische Übungen</vt:lpstr>
      <vt:lpstr>Zentrale Prozesse des Hörverstehens  </vt:lpstr>
      <vt:lpstr>Typische Herausforderungen für das Hörverstehen im DaZ-Unterricht </vt:lpstr>
      <vt:lpstr>Ziele für DaZ-Hörende in der Primarstufe </vt:lpstr>
      <vt:lpstr>Lernstrategien für DaZ-Hörende – nicht nur in der Grundschule </vt:lpstr>
      <vt:lpstr>Materialien und Formate </vt:lpstr>
      <vt:lpstr>Niveausensible Gestaltung </vt:lpstr>
      <vt:lpstr>Typische Aufgabenformate  </vt:lpstr>
      <vt:lpstr>Beobachtung/Bewertung des Hörverstehens </vt:lpstr>
      <vt:lpstr>Inhaltliches Verstehen:  Erfassen der gehörten Informationen und Zusammenhänge</vt:lpstr>
      <vt:lpstr>Sprachliches Verstehen: Fähigkeit, sprachliche Mittel im Hörtext zu erkennen und zu deuten </vt:lpstr>
      <vt:lpstr>Strategisches Verstehen:  Nutzung von Hörstrategien und Kontextwissen</vt:lpstr>
      <vt:lpstr>Aufgabenbezogene Leistungsbewertung (Beispiel)</vt:lpstr>
      <vt:lpstr>Didaktisch-methodische Konsequenzen </vt:lpstr>
      <vt:lpstr>Seien Sie sprachsensible Lehrkräfte.</vt:lpstr>
      <vt:lpstr>Übung 3: Wasser</vt:lpstr>
      <vt:lpstr>Baustein 4 Was steht in den curricularen Anforderungen DaZ?</vt:lpstr>
      <vt:lpstr>PowerPoint-Präsentation</vt:lpstr>
      <vt:lpstr>Übung 3a: Geräuschegeschichte</vt:lpstr>
      <vt:lpstr>Was geräuschelt denn da?</vt:lpstr>
      <vt:lpstr>PowerPoint-Präsentation</vt:lpstr>
      <vt:lpstr>PowerPoint-Präsentation</vt:lpstr>
      <vt:lpstr>Übung 4 : Höralarm</vt:lpstr>
      <vt:lpstr>Exkurs: Zuhören beobachten, unterstützen, reflektieren</vt:lpstr>
      <vt:lpstr>PowerPoint-Präsentation</vt:lpstr>
      <vt:lpstr>PowerPoint-Präsentation</vt:lpstr>
      <vt:lpstr>PowerPoint-Präsentation</vt:lpstr>
      <vt:lpstr>Mittagspause</vt:lpstr>
      <vt:lpstr>Zurückspulen und in die unmittelbare Vergangenheit hören…</vt:lpstr>
      <vt:lpstr>Baustein 5 Noch mehr Übungen zum Zuhören (und auch Sprechen)</vt:lpstr>
      <vt:lpstr>Übung 5: Wimmelbild</vt:lpstr>
      <vt:lpstr>Vorgehen</vt:lpstr>
      <vt:lpstr>Übung 6: ein Bild beschreiben/ein Bild nach Vorgaben nachzeichnen</vt:lpstr>
      <vt:lpstr>PowerPoint-Präsentation</vt:lpstr>
      <vt:lpstr>Da quellen mir ja die Ohren über…</vt:lpstr>
      <vt:lpstr>Baustein 6 Bedeutsame Strategien für das monologische Hörverstehen</vt:lpstr>
      <vt:lpstr>Hörstrategien trainieren</vt:lpstr>
      <vt:lpstr>Didaktisches Phasenmodell für das Hörverstehen</vt:lpstr>
      <vt:lpstr>Hörverstehensaufgaben </vt:lpstr>
      <vt:lpstr>Arbeitsauftrag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Zurückspulen, justieren und geräuschvoll werden…</vt:lpstr>
      <vt:lpstr>Bodypercussion</vt:lpstr>
      <vt:lpstr>Feedback</vt:lpstr>
      <vt:lpstr>PowerPoint-Präsentation</vt:lpstr>
      <vt:lpstr>Noch mehr Praxistipps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Tomaschewski</dc:creator>
  <cp:lastModifiedBy>Claudia Tomaschewski</cp:lastModifiedBy>
  <cp:revision>24</cp:revision>
  <dcterms:created xsi:type="dcterms:W3CDTF">2025-11-06T07:09:46Z</dcterms:created>
  <dcterms:modified xsi:type="dcterms:W3CDTF">2025-11-11T12:30:48Z</dcterms:modified>
</cp:coreProperties>
</file>